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7"/>
  </p:notesMasterIdLst>
  <p:handoutMasterIdLst>
    <p:handoutMasterId r:id="rId38"/>
  </p:handoutMasterIdLst>
  <p:sldIdLst>
    <p:sldId id="402" r:id="rId6"/>
    <p:sldId id="455" r:id="rId7"/>
    <p:sldId id="456" r:id="rId8"/>
    <p:sldId id="470" r:id="rId9"/>
    <p:sldId id="482" r:id="rId10"/>
    <p:sldId id="469" r:id="rId11"/>
    <p:sldId id="405" r:id="rId12"/>
    <p:sldId id="434" r:id="rId13"/>
    <p:sldId id="478" r:id="rId14"/>
    <p:sldId id="446" r:id="rId15"/>
    <p:sldId id="408" r:id="rId16"/>
    <p:sldId id="476" r:id="rId17"/>
    <p:sldId id="473" r:id="rId18"/>
    <p:sldId id="474" r:id="rId19"/>
    <p:sldId id="477" r:id="rId20"/>
    <p:sldId id="488" r:id="rId21"/>
    <p:sldId id="485" r:id="rId22"/>
    <p:sldId id="483" r:id="rId23"/>
    <p:sldId id="484" r:id="rId24"/>
    <p:sldId id="486" r:id="rId25"/>
    <p:sldId id="475" r:id="rId26"/>
    <p:sldId id="444" r:id="rId27"/>
    <p:sldId id="462" r:id="rId28"/>
    <p:sldId id="463" r:id="rId29"/>
    <p:sldId id="480" r:id="rId30"/>
    <p:sldId id="489" r:id="rId31"/>
    <p:sldId id="461" r:id="rId32"/>
    <p:sldId id="458" r:id="rId33"/>
    <p:sldId id="460" r:id="rId34"/>
    <p:sldId id="417" r:id="rId35"/>
    <p:sldId id="426" r:id="rId36"/>
  </p:sldIdLst>
  <p:sldSz cx="9906000" cy="6858000" type="A4"/>
  <p:notesSz cx="6669088" cy="9775825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+mn-cs"/>
        <a:sym typeface="Webdings" pitchFamily="18" charset="2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+mn-cs"/>
        <a:sym typeface="Webdings" pitchFamily="18" charset="2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+mn-cs"/>
        <a:sym typeface="Webdings" pitchFamily="18" charset="2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+mn-cs"/>
        <a:sym typeface="Webdings" pitchFamily="18" charset="2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+mn-cs"/>
        <a:sym typeface="Webdings" pitchFamily="18" charset="2"/>
      </a:defRPr>
    </a:lvl5pPr>
    <a:lvl6pPr marL="2286000" algn="l" defTabSz="914400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+mn-cs"/>
        <a:sym typeface="Webdings" pitchFamily="18" charset="2"/>
      </a:defRPr>
    </a:lvl6pPr>
    <a:lvl7pPr marL="2743200" algn="l" defTabSz="914400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+mn-cs"/>
        <a:sym typeface="Webdings" pitchFamily="18" charset="2"/>
      </a:defRPr>
    </a:lvl7pPr>
    <a:lvl8pPr marL="3200400" algn="l" defTabSz="914400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+mn-cs"/>
        <a:sym typeface="Webdings" pitchFamily="18" charset="2"/>
      </a:defRPr>
    </a:lvl8pPr>
    <a:lvl9pPr marL="3657600" algn="l" defTabSz="914400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+mn-cs"/>
        <a:sym typeface="Webdings" pitchFamily="18" charset="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00"/>
    <a:srgbClr val="333399"/>
    <a:srgbClr val="007E3F"/>
    <a:srgbClr val="0000CC"/>
    <a:srgbClr val="336699"/>
    <a:srgbClr val="FF0000"/>
    <a:srgbClr val="FFFFCC"/>
    <a:srgbClr val="FF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76982" autoAdjust="0"/>
  </p:normalViewPr>
  <p:slideViewPr>
    <p:cSldViewPr snapToGrid="0" showGuides="1">
      <p:cViewPr>
        <p:scale>
          <a:sx n="76" d="100"/>
          <a:sy n="76" d="100"/>
        </p:scale>
        <p:origin x="-2424" y="-378"/>
      </p:cViewPr>
      <p:guideLst>
        <p:guide orient="horz" pos="784"/>
        <p:guide pos="1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3" d="100"/>
          <a:sy n="73" d="100"/>
        </p:scale>
        <p:origin x="-1560" y="-102"/>
      </p:cViewPr>
      <p:guideLst>
        <p:guide orient="horz" pos="3079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302493438320208E-2"/>
          <c:y val="0.10185185185185185"/>
          <c:w val="0.53888888888888886"/>
          <c:h val="0.8981481481481481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effectLst>
                <a:outerShdw blurRad="40000" dist="23000" dir="5400000" sx="200000" sy="2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Sheet1!$A$1:$A$4</c:f>
              <c:strCache>
                <c:ptCount val="4"/>
                <c:pt idx="0">
                  <c:v>Partnership Agreement - 6M (Art I.10.5)</c:v>
                </c:pt>
                <c:pt idx="1">
                  <c:v>Meeting (Art. I.10.7)</c:v>
                </c:pt>
                <c:pt idx="2">
                  <c:v>Cooperation Obligation (Art. I.10.11)</c:v>
                </c:pt>
                <c:pt idx="3">
                  <c:v>Dissemination &amp; Exploitation (I.10.8)</c:v>
                </c:pt>
              </c:strCache>
            </c:strRef>
          </c:cat>
          <c:val>
            <c:numRef>
              <c:f>Sheet1!$B$1:$B$4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0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lang="en-GB" sz="20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lang="en-GB" sz="20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"/>
          <c:y val="0"/>
          <c:w val="1"/>
          <c:h val="1"/>
        </c:manualLayout>
      </c:layout>
      <c:overlay val="0"/>
      <c:spPr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  <c:txPr>
        <a:bodyPr/>
        <a:lstStyle/>
        <a:p>
          <a: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6"/>
    </a:solidFill>
    <a:ln w="25400" cap="flat" cmpd="sng" algn="ctr">
      <a:solidFill>
        <a:schemeClr val="accent6">
          <a:shade val="50000"/>
        </a:schemeClr>
      </a:solidFill>
      <a:prstDash val="solid"/>
    </a:ln>
    <a:effectLst/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jp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jp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F8E10F-C52D-4D31-AA02-C795E01B70E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D0F2CB9-A1F6-4A5F-BCA7-A0F674B29D4B}">
      <dgm:prSet phldrT="[Text]"/>
      <dgm:spPr/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Art. I.1</a:t>
          </a:r>
          <a:endParaRPr lang="en-GB" b="1" dirty="0">
            <a:solidFill>
              <a:schemeClr val="bg1"/>
            </a:solidFill>
          </a:endParaRPr>
        </a:p>
      </dgm:t>
    </dgm:pt>
    <dgm:pt modelId="{DA2D73DB-E7BD-4489-BFE5-DA96A0BDC285}" type="parTrans" cxnId="{547D4694-C3BB-4B0C-8207-1438F61791BE}">
      <dgm:prSet/>
      <dgm:spPr/>
      <dgm:t>
        <a:bodyPr/>
        <a:lstStyle/>
        <a:p>
          <a:endParaRPr lang="en-GB"/>
        </a:p>
      </dgm:t>
    </dgm:pt>
    <dgm:pt modelId="{4293C658-B995-45A4-9459-C3DC81C44F09}" type="sibTrans" cxnId="{547D4694-C3BB-4B0C-8207-1438F61791BE}">
      <dgm:prSet/>
      <dgm:spPr/>
      <dgm:t>
        <a:bodyPr/>
        <a:lstStyle/>
        <a:p>
          <a:endParaRPr lang="en-GB"/>
        </a:p>
      </dgm:t>
    </dgm:pt>
    <dgm:pt modelId="{88D0AA53-2F35-4D88-8E14-9326AAF8A47D}">
      <dgm:prSet phldrT="[Text]" custT="1"/>
      <dgm:spPr/>
      <dgm:t>
        <a:bodyPr/>
        <a:lstStyle/>
        <a:p>
          <a:r>
            <a:rPr lang="en-GB" sz="2000" b="1" kern="1200" dirty="0" smtClean="0">
              <a:solidFill>
                <a:srgbClr val="333399"/>
              </a:solidFill>
              <a:latin typeface="+mn-lt"/>
              <a:ea typeface="+mn-ea"/>
              <a:cs typeface="+mn-cs"/>
              <a:sym typeface="Webdings" pitchFamily="18" charset="2"/>
            </a:rPr>
            <a:t>describes the purpose of the grant, the title of your project</a:t>
          </a:r>
          <a:endParaRPr lang="en-GB" sz="2000" b="1" kern="1200" dirty="0">
            <a:solidFill>
              <a:srgbClr val="333399"/>
            </a:solidFill>
            <a:latin typeface="+mn-lt"/>
            <a:ea typeface="+mn-ea"/>
            <a:cs typeface="+mn-cs"/>
            <a:sym typeface="Webdings" pitchFamily="18" charset="2"/>
          </a:endParaRPr>
        </a:p>
      </dgm:t>
    </dgm:pt>
    <dgm:pt modelId="{B2EB0D87-CA08-4986-A559-4AF6F0A88B55}" type="parTrans" cxnId="{8DD9CCBF-9775-4630-A6E5-C020BC539B75}">
      <dgm:prSet/>
      <dgm:spPr/>
      <dgm:t>
        <a:bodyPr/>
        <a:lstStyle/>
        <a:p>
          <a:endParaRPr lang="en-GB"/>
        </a:p>
      </dgm:t>
    </dgm:pt>
    <dgm:pt modelId="{3E89555C-6944-4AAE-8853-407F9A9BCACD}" type="sibTrans" cxnId="{8DD9CCBF-9775-4630-A6E5-C020BC539B75}">
      <dgm:prSet/>
      <dgm:spPr/>
      <dgm:t>
        <a:bodyPr/>
        <a:lstStyle/>
        <a:p>
          <a:endParaRPr lang="en-GB"/>
        </a:p>
      </dgm:t>
    </dgm:pt>
    <dgm:pt modelId="{030B0F33-D2A5-4715-A678-4537A2698B55}">
      <dgm:prSet phldrT="[Text]"/>
      <dgm:spPr/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Art. I.2</a:t>
          </a:r>
          <a:endParaRPr lang="en-GB" b="1" dirty="0">
            <a:solidFill>
              <a:schemeClr val="bg1"/>
            </a:solidFill>
          </a:endParaRPr>
        </a:p>
      </dgm:t>
    </dgm:pt>
    <dgm:pt modelId="{DAF9E8AD-F264-4CC3-A426-D67F67BADAB9}" type="parTrans" cxnId="{56814571-7D4E-4746-BC9A-7251EBD05ABE}">
      <dgm:prSet/>
      <dgm:spPr/>
      <dgm:t>
        <a:bodyPr/>
        <a:lstStyle/>
        <a:p>
          <a:endParaRPr lang="en-GB"/>
        </a:p>
      </dgm:t>
    </dgm:pt>
    <dgm:pt modelId="{14FE94BF-4700-4F92-87A8-AFFB9CC2DD64}" type="sibTrans" cxnId="{56814571-7D4E-4746-BC9A-7251EBD05ABE}">
      <dgm:prSet/>
      <dgm:spPr/>
      <dgm:t>
        <a:bodyPr/>
        <a:lstStyle/>
        <a:p>
          <a:endParaRPr lang="en-GB"/>
        </a:p>
      </dgm:t>
    </dgm:pt>
    <dgm:pt modelId="{BAB5CBA1-F46E-4117-A5FD-83325FC12FBE}">
      <dgm:prSet phldrT="[Text]" custT="1"/>
      <dgm:spPr/>
      <dgm:t>
        <a:bodyPr/>
        <a:lstStyle/>
        <a:p>
          <a:r>
            <a:rPr lang="en-GB" sz="2000" b="1" kern="1200" dirty="0" smtClean="0">
              <a:solidFill>
                <a:srgbClr val="333399"/>
              </a:solidFill>
              <a:latin typeface="+mn-lt"/>
              <a:ea typeface="+mn-ea"/>
              <a:cs typeface="+mn-cs"/>
            </a:rPr>
            <a:t>entry into force date, duration of the eligibility period, project start and end dates</a:t>
          </a:r>
          <a:endParaRPr lang="en-GB" sz="2000" b="1" kern="1200" dirty="0">
            <a:solidFill>
              <a:srgbClr val="333399"/>
            </a:solidFill>
            <a:latin typeface="+mn-lt"/>
            <a:ea typeface="+mn-ea"/>
            <a:cs typeface="+mn-cs"/>
          </a:endParaRPr>
        </a:p>
      </dgm:t>
    </dgm:pt>
    <dgm:pt modelId="{E7B19E56-3F82-42DD-88B9-88DB26F9062C}" type="parTrans" cxnId="{81014D32-DCE0-420D-9681-1484C7B1056E}">
      <dgm:prSet/>
      <dgm:spPr/>
      <dgm:t>
        <a:bodyPr/>
        <a:lstStyle/>
        <a:p>
          <a:endParaRPr lang="en-GB"/>
        </a:p>
      </dgm:t>
    </dgm:pt>
    <dgm:pt modelId="{78F70C4F-C814-429E-BA7B-1DECC13F6D66}" type="sibTrans" cxnId="{81014D32-DCE0-420D-9681-1484C7B1056E}">
      <dgm:prSet/>
      <dgm:spPr/>
      <dgm:t>
        <a:bodyPr/>
        <a:lstStyle/>
        <a:p>
          <a:endParaRPr lang="en-GB"/>
        </a:p>
      </dgm:t>
    </dgm:pt>
    <dgm:pt modelId="{9EC68714-D59C-42F3-8447-269216946098}">
      <dgm:prSet phldrT="[Text]"/>
      <dgm:spPr/>
      <dgm:t>
        <a:bodyPr/>
        <a:lstStyle/>
        <a:p>
          <a:r>
            <a:rPr lang="en-GB" b="1" dirty="0" smtClean="0">
              <a:solidFill>
                <a:schemeClr val="bg1"/>
              </a:solidFill>
            </a:rPr>
            <a:t>Art. I.3</a:t>
          </a:r>
          <a:endParaRPr lang="en-GB" b="1" dirty="0">
            <a:solidFill>
              <a:schemeClr val="bg1"/>
            </a:solidFill>
          </a:endParaRPr>
        </a:p>
      </dgm:t>
    </dgm:pt>
    <dgm:pt modelId="{B5FC8467-13A5-44D2-AC94-825227140A50}" type="parTrans" cxnId="{3DE3CE7A-EE23-4819-9FF2-487BB189F80A}">
      <dgm:prSet/>
      <dgm:spPr/>
      <dgm:t>
        <a:bodyPr/>
        <a:lstStyle/>
        <a:p>
          <a:endParaRPr lang="en-GB"/>
        </a:p>
      </dgm:t>
    </dgm:pt>
    <dgm:pt modelId="{6FE50794-ABF8-436F-B352-5CDD8299D1C4}" type="sibTrans" cxnId="{3DE3CE7A-EE23-4819-9FF2-487BB189F80A}">
      <dgm:prSet/>
      <dgm:spPr/>
      <dgm:t>
        <a:bodyPr/>
        <a:lstStyle/>
        <a:p>
          <a:endParaRPr lang="en-GB"/>
        </a:p>
      </dgm:t>
    </dgm:pt>
    <dgm:pt modelId="{E1BAF253-C76F-4EBA-B3EE-83BEC542EC49}">
      <dgm:prSet phldrT="[Text]" custT="1"/>
      <dgm:spPr/>
      <dgm:t>
        <a:bodyPr/>
        <a:lstStyle/>
        <a:p>
          <a:r>
            <a:rPr lang="en-GB" sz="2000" b="1" kern="1200" dirty="0" smtClean="0">
              <a:solidFill>
                <a:srgbClr val="333399"/>
              </a:solidFill>
              <a:latin typeface="+mn-lt"/>
              <a:ea typeface="+mn-ea"/>
              <a:cs typeface="+mn-cs"/>
            </a:rPr>
            <a:t>linked to the funding aspects and Annex III with the breakdown of the budget</a:t>
          </a:r>
          <a:endParaRPr lang="en-GB" sz="2000" b="1" kern="1200" dirty="0">
            <a:solidFill>
              <a:srgbClr val="333399"/>
            </a:solidFill>
            <a:latin typeface="+mn-lt"/>
            <a:ea typeface="+mn-ea"/>
            <a:cs typeface="+mn-cs"/>
          </a:endParaRPr>
        </a:p>
      </dgm:t>
    </dgm:pt>
    <dgm:pt modelId="{6699EB37-2994-40F8-BA79-7631755B13F8}" type="parTrans" cxnId="{4BBEA151-DAC2-4A08-BC54-59D948421CCA}">
      <dgm:prSet/>
      <dgm:spPr/>
      <dgm:t>
        <a:bodyPr/>
        <a:lstStyle/>
        <a:p>
          <a:endParaRPr lang="en-GB"/>
        </a:p>
      </dgm:t>
    </dgm:pt>
    <dgm:pt modelId="{3B5853C7-8FF2-45E6-99CD-0239B1D08CD0}" type="sibTrans" cxnId="{4BBEA151-DAC2-4A08-BC54-59D948421CCA}">
      <dgm:prSet/>
      <dgm:spPr/>
      <dgm:t>
        <a:bodyPr/>
        <a:lstStyle/>
        <a:p>
          <a:endParaRPr lang="en-GB"/>
        </a:p>
      </dgm:t>
    </dgm:pt>
    <dgm:pt modelId="{4A034564-1837-4656-A40E-F838AFF8D6FF}" type="pres">
      <dgm:prSet presAssocID="{56F8E10F-C52D-4D31-AA02-C795E01B70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D6AC7C3-A5F5-47CF-A0C7-4EC36F6FD461}" type="pres">
      <dgm:prSet presAssocID="{2D0F2CB9-A1F6-4A5F-BCA7-A0F674B29D4B}" presName="linNode" presStyleCnt="0"/>
      <dgm:spPr/>
    </dgm:pt>
    <dgm:pt modelId="{D554E882-B767-4A39-B226-9E3530338E21}" type="pres">
      <dgm:prSet presAssocID="{2D0F2CB9-A1F6-4A5F-BCA7-A0F674B29D4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6A6422-CD73-4A6D-9FB1-EFDFB56A6BE9}" type="pres">
      <dgm:prSet presAssocID="{2D0F2CB9-A1F6-4A5F-BCA7-A0F674B29D4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A68905-AB73-4DBD-983B-B97706A512A2}" type="pres">
      <dgm:prSet presAssocID="{4293C658-B995-45A4-9459-C3DC81C44F09}" presName="sp" presStyleCnt="0"/>
      <dgm:spPr/>
    </dgm:pt>
    <dgm:pt modelId="{C48E91BD-18A0-4760-8D8F-7ACA580D7CE4}" type="pres">
      <dgm:prSet presAssocID="{030B0F33-D2A5-4715-A678-4537A2698B55}" presName="linNode" presStyleCnt="0"/>
      <dgm:spPr/>
    </dgm:pt>
    <dgm:pt modelId="{0FC8F18F-2F59-4CAF-A6C2-2A7919F0893E}" type="pres">
      <dgm:prSet presAssocID="{030B0F33-D2A5-4715-A678-4537A2698B5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57D643-7D4F-44F1-A6FE-1F69EBB60809}" type="pres">
      <dgm:prSet presAssocID="{030B0F33-D2A5-4715-A678-4537A2698B5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56EB03-2753-4634-ACAC-A2E31EEA435A}" type="pres">
      <dgm:prSet presAssocID="{14FE94BF-4700-4F92-87A8-AFFB9CC2DD64}" presName="sp" presStyleCnt="0"/>
      <dgm:spPr/>
    </dgm:pt>
    <dgm:pt modelId="{AF6AF10B-325A-4328-8DE2-41E77B97831F}" type="pres">
      <dgm:prSet presAssocID="{9EC68714-D59C-42F3-8447-269216946098}" presName="linNode" presStyleCnt="0"/>
      <dgm:spPr/>
    </dgm:pt>
    <dgm:pt modelId="{F3B89191-EF79-4E7A-BA1D-841B3F007828}" type="pres">
      <dgm:prSet presAssocID="{9EC68714-D59C-42F3-8447-26921694609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A57C64-4496-40D5-8458-0413EF291986}" type="pres">
      <dgm:prSet presAssocID="{9EC68714-D59C-42F3-8447-26921694609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DE3CE7A-EE23-4819-9FF2-487BB189F80A}" srcId="{56F8E10F-C52D-4D31-AA02-C795E01B70E9}" destId="{9EC68714-D59C-42F3-8447-269216946098}" srcOrd="2" destOrd="0" parTransId="{B5FC8467-13A5-44D2-AC94-825227140A50}" sibTransId="{6FE50794-ABF8-436F-B352-5CDD8299D1C4}"/>
    <dgm:cxn modelId="{20052230-DEB2-43C6-9089-EA48D8A9E63D}" type="presOf" srcId="{56F8E10F-C52D-4D31-AA02-C795E01B70E9}" destId="{4A034564-1837-4656-A40E-F838AFF8D6FF}" srcOrd="0" destOrd="0" presId="urn:microsoft.com/office/officeart/2005/8/layout/vList5"/>
    <dgm:cxn modelId="{4BBEA151-DAC2-4A08-BC54-59D948421CCA}" srcId="{9EC68714-D59C-42F3-8447-269216946098}" destId="{E1BAF253-C76F-4EBA-B3EE-83BEC542EC49}" srcOrd="0" destOrd="0" parTransId="{6699EB37-2994-40F8-BA79-7631755B13F8}" sibTransId="{3B5853C7-8FF2-45E6-99CD-0239B1D08CD0}"/>
    <dgm:cxn modelId="{547D4694-C3BB-4B0C-8207-1438F61791BE}" srcId="{56F8E10F-C52D-4D31-AA02-C795E01B70E9}" destId="{2D0F2CB9-A1F6-4A5F-BCA7-A0F674B29D4B}" srcOrd="0" destOrd="0" parTransId="{DA2D73DB-E7BD-4489-BFE5-DA96A0BDC285}" sibTransId="{4293C658-B995-45A4-9459-C3DC81C44F09}"/>
    <dgm:cxn modelId="{01D2A91F-1F89-4956-AEEB-AA0C0B8971D1}" type="presOf" srcId="{88D0AA53-2F35-4D88-8E14-9326AAF8A47D}" destId="{B36A6422-CD73-4A6D-9FB1-EFDFB56A6BE9}" srcOrd="0" destOrd="0" presId="urn:microsoft.com/office/officeart/2005/8/layout/vList5"/>
    <dgm:cxn modelId="{56814571-7D4E-4746-BC9A-7251EBD05ABE}" srcId="{56F8E10F-C52D-4D31-AA02-C795E01B70E9}" destId="{030B0F33-D2A5-4715-A678-4537A2698B55}" srcOrd="1" destOrd="0" parTransId="{DAF9E8AD-F264-4CC3-A426-D67F67BADAB9}" sibTransId="{14FE94BF-4700-4F92-87A8-AFFB9CC2DD64}"/>
    <dgm:cxn modelId="{6C9C65A0-4B76-4AF9-A30B-B4301995E183}" type="presOf" srcId="{BAB5CBA1-F46E-4117-A5FD-83325FC12FBE}" destId="{7257D643-7D4F-44F1-A6FE-1F69EBB60809}" srcOrd="0" destOrd="0" presId="urn:microsoft.com/office/officeart/2005/8/layout/vList5"/>
    <dgm:cxn modelId="{52233252-892C-4897-A76C-72AE0AC59AF7}" type="presOf" srcId="{030B0F33-D2A5-4715-A678-4537A2698B55}" destId="{0FC8F18F-2F59-4CAF-A6C2-2A7919F0893E}" srcOrd="0" destOrd="0" presId="urn:microsoft.com/office/officeart/2005/8/layout/vList5"/>
    <dgm:cxn modelId="{A501BA7B-987C-4FBC-8C64-070033F918A6}" type="presOf" srcId="{2D0F2CB9-A1F6-4A5F-BCA7-A0F674B29D4B}" destId="{D554E882-B767-4A39-B226-9E3530338E21}" srcOrd="0" destOrd="0" presId="urn:microsoft.com/office/officeart/2005/8/layout/vList5"/>
    <dgm:cxn modelId="{81014D32-DCE0-420D-9681-1484C7B1056E}" srcId="{030B0F33-D2A5-4715-A678-4537A2698B55}" destId="{BAB5CBA1-F46E-4117-A5FD-83325FC12FBE}" srcOrd="0" destOrd="0" parTransId="{E7B19E56-3F82-42DD-88B9-88DB26F9062C}" sibTransId="{78F70C4F-C814-429E-BA7B-1DECC13F6D66}"/>
    <dgm:cxn modelId="{FFAA199A-6711-45FD-A3F6-1F47C5833A9C}" type="presOf" srcId="{9EC68714-D59C-42F3-8447-269216946098}" destId="{F3B89191-EF79-4E7A-BA1D-841B3F007828}" srcOrd="0" destOrd="0" presId="urn:microsoft.com/office/officeart/2005/8/layout/vList5"/>
    <dgm:cxn modelId="{8DD9CCBF-9775-4630-A6E5-C020BC539B75}" srcId="{2D0F2CB9-A1F6-4A5F-BCA7-A0F674B29D4B}" destId="{88D0AA53-2F35-4D88-8E14-9326AAF8A47D}" srcOrd="0" destOrd="0" parTransId="{B2EB0D87-CA08-4986-A559-4AF6F0A88B55}" sibTransId="{3E89555C-6944-4AAE-8853-407F9A9BCACD}"/>
    <dgm:cxn modelId="{2B8217D4-D79A-44F4-AA7F-35BD021A9A19}" type="presOf" srcId="{E1BAF253-C76F-4EBA-B3EE-83BEC542EC49}" destId="{71A57C64-4496-40D5-8458-0413EF291986}" srcOrd="0" destOrd="0" presId="urn:microsoft.com/office/officeart/2005/8/layout/vList5"/>
    <dgm:cxn modelId="{AAFD28DF-9D8F-40B2-8C47-E42C5EEB6408}" type="presParOf" srcId="{4A034564-1837-4656-A40E-F838AFF8D6FF}" destId="{ED6AC7C3-A5F5-47CF-A0C7-4EC36F6FD461}" srcOrd="0" destOrd="0" presId="urn:microsoft.com/office/officeart/2005/8/layout/vList5"/>
    <dgm:cxn modelId="{E4479DB6-5FA7-4EEA-A8A0-F23A8A39A54F}" type="presParOf" srcId="{ED6AC7C3-A5F5-47CF-A0C7-4EC36F6FD461}" destId="{D554E882-B767-4A39-B226-9E3530338E21}" srcOrd="0" destOrd="0" presId="urn:microsoft.com/office/officeart/2005/8/layout/vList5"/>
    <dgm:cxn modelId="{9CBD5A44-540A-48CF-BA91-A68ADFE9777C}" type="presParOf" srcId="{ED6AC7C3-A5F5-47CF-A0C7-4EC36F6FD461}" destId="{B36A6422-CD73-4A6D-9FB1-EFDFB56A6BE9}" srcOrd="1" destOrd="0" presId="urn:microsoft.com/office/officeart/2005/8/layout/vList5"/>
    <dgm:cxn modelId="{8E967AC8-C2C7-4804-943D-2FDEE76726D3}" type="presParOf" srcId="{4A034564-1837-4656-A40E-F838AFF8D6FF}" destId="{1AA68905-AB73-4DBD-983B-B97706A512A2}" srcOrd="1" destOrd="0" presId="urn:microsoft.com/office/officeart/2005/8/layout/vList5"/>
    <dgm:cxn modelId="{F8D5EE53-973B-4236-A4D1-2893CBB3E20D}" type="presParOf" srcId="{4A034564-1837-4656-A40E-F838AFF8D6FF}" destId="{C48E91BD-18A0-4760-8D8F-7ACA580D7CE4}" srcOrd="2" destOrd="0" presId="urn:microsoft.com/office/officeart/2005/8/layout/vList5"/>
    <dgm:cxn modelId="{3982A688-895F-49C6-83AB-729AC6CF069E}" type="presParOf" srcId="{C48E91BD-18A0-4760-8D8F-7ACA580D7CE4}" destId="{0FC8F18F-2F59-4CAF-A6C2-2A7919F0893E}" srcOrd="0" destOrd="0" presId="urn:microsoft.com/office/officeart/2005/8/layout/vList5"/>
    <dgm:cxn modelId="{10A28B00-1DF4-44CD-8C5C-F6D3C4D1FEE0}" type="presParOf" srcId="{C48E91BD-18A0-4760-8D8F-7ACA580D7CE4}" destId="{7257D643-7D4F-44F1-A6FE-1F69EBB60809}" srcOrd="1" destOrd="0" presId="urn:microsoft.com/office/officeart/2005/8/layout/vList5"/>
    <dgm:cxn modelId="{F2F39B64-EF4D-4DC9-922C-A6E9ED47BFCC}" type="presParOf" srcId="{4A034564-1837-4656-A40E-F838AFF8D6FF}" destId="{4C56EB03-2753-4634-ACAC-A2E31EEA435A}" srcOrd="3" destOrd="0" presId="urn:microsoft.com/office/officeart/2005/8/layout/vList5"/>
    <dgm:cxn modelId="{27F22C3D-C471-4219-A40A-32B4E9C0AAD6}" type="presParOf" srcId="{4A034564-1837-4656-A40E-F838AFF8D6FF}" destId="{AF6AF10B-325A-4328-8DE2-41E77B97831F}" srcOrd="4" destOrd="0" presId="urn:microsoft.com/office/officeart/2005/8/layout/vList5"/>
    <dgm:cxn modelId="{C6A3CA53-FBE8-4A20-A372-C1094418D204}" type="presParOf" srcId="{AF6AF10B-325A-4328-8DE2-41E77B97831F}" destId="{F3B89191-EF79-4E7A-BA1D-841B3F007828}" srcOrd="0" destOrd="0" presId="urn:microsoft.com/office/officeart/2005/8/layout/vList5"/>
    <dgm:cxn modelId="{A0A8F6FF-2ABF-4452-A6D1-476F072B4995}" type="presParOf" srcId="{AF6AF10B-325A-4328-8DE2-41E77B97831F}" destId="{71A57C64-4496-40D5-8458-0413EF29198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20C2FB-4247-4267-9865-3350A37903D8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78DEE425-259C-41FE-8061-3BCABA4063DB}">
      <dgm:prSet phldrT="[Text]" custT="1"/>
      <dgm:spPr/>
      <dgm:t>
        <a:bodyPr/>
        <a:lstStyle/>
        <a:p>
          <a:pPr algn="l"/>
          <a:r>
            <a:rPr lang="fr-BE" sz="2400" b="1" dirty="0" smtClean="0">
              <a:solidFill>
                <a:schemeClr val="bg1"/>
              </a:solidFill>
            </a:rPr>
            <a:t>    </a:t>
          </a:r>
        </a:p>
        <a:p>
          <a:pPr algn="l"/>
          <a:r>
            <a:rPr lang="fr-BE" sz="2400" b="1" dirty="0" smtClean="0">
              <a:solidFill>
                <a:schemeClr val="bg1"/>
              </a:solidFill>
            </a:rPr>
            <a:t>Art. I.10.7</a:t>
          </a:r>
        </a:p>
        <a:p>
          <a:pPr algn="l"/>
          <a:endParaRPr lang="fr-BE" sz="1100" b="1" dirty="0" smtClean="0">
            <a:solidFill>
              <a:schemeClr val="bg1"/>
            </a:solidFill>
          </a:endParaRPr>
        </a:p>
        <a:p>
          <a:pPr algn="l"/>
          <a:r>
            <a:rPr lang="fr-BE" sz="1100" b="1" dirty="0" smtClean="0">
              <a:solidFill>
                <a:schemeClr val="bg1"/>
              </a:solidFill>
            </a:rPr>
            <a:t>- </a:t>
          </a:r>
          <a:r>
            <a:rPr lang="fr-BE" sz="1600" b="1" dirty="0" err="1" smtClean="0">
              <a:solidFill>
                <a:schemeClr val="bg1"/>
              </a:solidFill>
            </a:rPr>
            <a:t>coordinating</a:t>
          </a:r>
          <a:r>
            <a:rPr lang="fr-BE" sz="1600" b="1" dirty="0" smtClean="0">
              <a:solidFill>
                <a:schemeClr val="bg1"/>
              </a:solidFill>
            </a:rPr>
            <a:t> institution and EACEA</a:t>
          </a:r>
        </a:p>
        <a:p>
          <a:pPr algn="l"/>
          <a:r>
            <a:rPr lang="fr-BE" sz="1600" b="1" dirty="0" smtClean="0">
              <a:solidFill>
                <a:schemeClr val="bg1"/>
              </a:solidFill>
            </a:rPr>
            <a:t>- </a:t>
          </a:r>
          <a:r>
            <a:rPr lang="fr-BE" sz="1600" b="1" dirty="0" err="1" smtClean="0">
              <a:solidFill>
                <a:schemeClr val="bg1"/>
              </a:solidFill>
            </a:rPr>
            <a:t>compulsory</a:t>
          </a:r>
          <a:r>
            <a:rPr lang="fr-BE" sz="1600" b="1" dirty="0" smtClean="0">
              <a:solidFill>
                <a:schemeClr val="bg1"/>
              </a:solidFill>
            </a:rPr>
            <a:t> up to </a:t>
          </a:r>
          <a:r>
            <a:rPr lang="fr-BE" sz="1600" b="1" dirty="0" err="1" smtClean="0">
              <a:solidFill>
                <a:schemeClr val="bg1"/>
              </a:solidFill>
            </a:rPr>
            <a:t>twice</a:t>
          </a:r>
          <a:r>
            <a:rPr lang="fr-BE" sz="1600" b="1" dirty="0" smtClean="0">
              <a:solidFill>
                <a:schemeClr val="bg1"/>
              </a:solidFill>
            </a:rPr>
            <a:t> per </a:t>
          </a:r>
          <a:r>
            <a:rPr lang="fr-BE" sz="1600" b="1" dirty="0" err="1" smtClean="0">
              <a:solidFill>
                <a:schemeClr val="bg1"/>
              </a:solidFill>
            </a:rPr>
            <a:t>year</a:t>
          </a:r>
          <a:r>
            <a:rPr lang="fr-BE" sz="1600" b="1" dirty="0" smtClean="0">
              <a:solidFill>
                <a:schemeClr val="bg1"/>
              </a:solidFill>
            </a:rPr>
            <a:t> </a:t>
          </a:r>
        </a:p>
        <a:p>
          <a:pPr algn="l"/>
          <a:r>
            <a:rPr lang="fr-BE" sz="1600" b="1" dirty="0" smtClean="0">
              <a:solidFill>
                <a:schemeClr val="bg1"/>
              </a:solidFill>
            </a:rPr>
            <a:t>- provision for </a:t>
          </a:r>
          <a:r>
            <a:rPr lang="fr-BE" sz="1600" b="1" dirty="0" err="1" smtClean="0">
              <a:solidFill>
                <a:schemeClr val="bg1"/>
              </a:solidFill>
            </a:rPr>
            <a:t>travel</a:t>
          </a:r>
          <a:r>
            <a:rPr lang="fr-BE" sz="1600" b="1" dirty="0" smtClean="0">
              <a:solidFill>
                <a:schemeClr val="bg1"/>
              </a:solidFill>
            </a:rPr>
            <a:t> and </a:t>
          </a:r>
          <a:r>
            <a:rPr lang="fr-BE" sz="1600" b="1" dirty="0" err="1" smtClean="0">
              <a:solidFill>
                <a:schemeClr val="bg1"/>
              </a:solidFill>
            </a:rPr>
            <a:t>costs</a:t>
          </a:r>
          <a:r>
            <a:rPr lang="fr-BE" sz="1600" b="1" dirty="0" smtClean="0">
              <a:solidFill>
                <a:schemeClr val="bg1"/>
              </a:solidFill>
            </a:rPr>
            <a:t> of </a:t>
          </a:r>
          <a:r>
            <a:rPr lang="fr-BE" sz="1600" b="1" dirty="0" err="1" smtClean="0">
              <a:solidFill>
                <a:schemeClr val="bg1"/>
              </a:solidFill>
            </a:rPr>
            <a:t>stay</a:t>
          </a:r>
          <a:r>
            <a:rPr lang="fr-BE" sz="1400" b="1" dirty="0" smtClean="0">
              <a:solidFill>
                <a:schemeClr val="bg1"/>
              </a:solidFill>
            </a:rPr>
            <a:t> </a:t>
          </a:r>
          <a:endParaRPr lang="en-GB" sz="1400" b="1" dirty="0">
            <a:solidFill>
              <a:schemeClr val="bg1"/>
            </a:solidFill>
          </a:endParaRPr>
        </a:p>
      </dgm:t>
    </dgm:pt>
    <dgm:pt modelId="{3E439099-74EE-4EE6-A33C-7E8227C841BC}" type="parTrans" cxnId="{114DDBC3-93CE-4A3C-872C-A8C7CF721B9D}">
      <dgm:prSet/>
      <dgm:spPr/>
      <dgm:t>
        <a:bodyPr/>
        <a:lstStyle/>
        <a:p>
          <a:endParaRPr lang="en-GB"/>
        </a:p>
      </dgm:t>
    </dgm:pt>
    <dgm:pt modelId="{E4874602-29CB-46C1-A655-9BBAE47145A0}" type="sibTrans" cxnId="{114DDBC3-93CE-4A3C-872C-A8C7CF721B9D}">
      <dgm:prSet/>
      <dgm:spPr/>
      <dgm:t>
        <a:bodyPr/>
        <a:lstStyle/>
        <a:p>
          <a:endParaRPr lang="en-GB"/>
        </a:p>
      </dgm:t>
    </dgm:pt>
    <dgm:pt modelId="{717BE22E-AC11-4EA0-BCD3-21745D0FA757}">
      <dgm:prSet phldrT="[Text]" custT="1"/>
      <dgm:spPr/>
      <dgm:t>
        <a:bodyPr/>
        <a:lstStyle/>
        <a:p>
          <a:pPr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800" b="1" dirty="0" smtClean="0">
              <a:solidFill>
                <a:schemeClr val="bg1"/>
              </a:solidFill>
            </a:rPr>
            <a:t>- </a:t>
          </a:r>
        </a:p>
        <a:p>
          <a:pPr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b="1" dirty="0" smtClean="0">
              <a:solidFill>
                <a:schemeClr val="bg1"/>
              </a:solidFill>
            </a:rPr>
            <a:t>    </a:t>
          </a:r>
        </a:p>
        <a:p>
          <a:pPr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b="1" dirty="0" smtClean="0">
              <a:solidFill>
                <a:schemeClr val="bg1"/>
              </a:solidFill>
            </a:rPr>
            <a:t>Art. I.10.11</a:t>
          </a:r>
        </a:p>
        <a:p>
          <a:pPr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800" b="1" dirty="0" smtClean="0">
            <a:solidFill>
              <a:schemeClr val="bg1"/>
            </a:solidFill>
          </a:endParaRPr>
        </a:p>
        <a:p>
          <a:pPr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dirty="0" smtClean="0">
              <a:solidFill>
                <a:schemeClr val="bg1"/>
              </a:solidFill>
            </a:rPr>
            <a:t>- </a:t>
          </a:r>
          <a:r>
            <a:rPr lang="fr-BE" sz="1600" b="1" dirty="0" err="1" smtClean="0">
              <a:solidFill>
                <a:schemeClr val="bg1"/>
              </a:solidFill>
            </a:rPr>
            <a:t>NEOs</a:t>
          </a:r>
          <a:r>
            <a:rPr lang="fr-BE" sz="1600" b="1" dirty="0" smtClean="0">
              <a:solidFill>
                <a:schemeClr val="bg1"/>
              </a:solidFill>
            </a:rPr>
            <a:t> 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1600" b="1" dirty="0" smtClean="0">
              <a:solidFill>
                <a:schemeClr val="bg1"/>
              </a:solidFill>
            </a:rPr>
            <a:t>- EU </a:t>
          </a:r>
          <a:r>
            <a:rPr lang="fr-BE" sz="1600" b="1" dirty="0" err="1" smtClean="0">
              <a:solidFill>
                <a:schemeClr val="bg1"/>
              </a:solidFill>
            </a:rPr>
            <a:t>Delegations</a:t>
          </a:r>
          <a:endParaRPr lang="en-GB" sz="1600" b="1" dirty="0" smtClean="0">
            <a:solidFill>
              <a:schemeClr val="bg1"/>
            </a:solidFill>
          </a:endParaRPr>
        </a:p>
        <a:p>
          <a:pPr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600" b="1" dirty="0" smtClean="0">
            <a:solidFill>
              <a:schemeClr val="bg1"/>
            </a:solidFill>
          </a:endParaRPr>
        </a:p>
        <a:p>
          <a:pPr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1" dirty="0" smtClean="0">
              <a:solidFill>
                <a:schemeClr val="bg1"/>
              </a:solidFill>
            </a:rPr>
            <a:t>- International Contact   Points  </a:t>
          </a:r>
        </a:p>
        <a:p>
          <a:pPr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b="1" dirty="0">
            <a:solidFill>
              <a:schemeClr val="bg1"/>
            </a:solidFill>
          </a:endParaRPr>
        </a:p>
      </dgm:t>
    </dgm:pt>
    <dgm:pt modelId="{114E3B3A-78A9-48A6-868D-DD7588E4D0FF}" type="parTrans" cxnId="{ABDFF05E-E53F-494C-9315-1CB70581BEBC}">
      <dgm:prSet/>
      <dgm:spPr/>
      <dgm:t>
        <a:bodyPr/>
        <a:lstStyle/>
        <a:p>
          <a:endParaRPr lang="en-GB"/>
        </a:p>
      </dgm:t>
    </dgm:pt>
    <dgm:pt modelId="{18DBDA60-171A-481A-A937-423B03B2EE2A}" type="sibTrans" cxnId="{ABDFF05E-E53F-494C-9315-1CB70581BEBC}">
      <dgm:prSet/>
      <dgm:spPr/>
      <dgm:t>
        <a:bodyPr/>
        <a:lstStyle/>
        <a:p>
          <a:endParaRPr lang="en-GB"/>
        </a:p>
      </dgm:t>
    </dgm:pt>
    <dgm:pt modelId="{1A10B302-CDEC-4507-97E6-B50EBB42D372}">
      <dgm:prSet phldrT="[Text]" custT="1"/>
      <dgm:spPr/>
      <dgm:t>
        <a:bodyPr/>
        <a:lstStyle/>
        <a:p>
          <a:pPr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b="1" dirty="0" smtClean="0">
              <a:solidFill>
                <a:srgbClr val="C00000"/>
              </a:solidFill>
            </a:rPr>
            <a:t>ART II. 4</a:t>
          </a:r>
          <a:endParaRPr lang="en-GB" sz="1000" b="1" dirty="0" smtClean="0">
            <a:solidFill>
              <a:srgbClr val="C00000"/>
            </a:solidFill>
          </a:endParaRPr>
        </a:p>
        <a:p>
          <a:pPr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2400" b="1" dirty="0" smtClean="0">
            <a:solidFill>
              <a:schemeClr val="bg1"/>
            </a:solidFill>
          </a:endParaRPr>
        </a:p>
        <a:p>
          <a:pPr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b="1" dirty="0" smtClean="0">
              <a:solidFill>
                <a:schemeClr val="bg1"/>
              </a:solidFill>
            </a:rPr>
            <a:t>Art. II.4</a:t>
          </a:r>
        </a:p>
        <a:p>
          <a:pPr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dirty="0" smtClean="0">
              <a:solidFill>
                <a:schemeClr val="bg1"/>
              </a:solidFill>
            </a:rPr>
            <a:t>- person's self-interest and professional or public interest</a:t>
          </a:r>
        </a:p>
        <a:p>
          <a:pPr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dirty="0" smtClean="0">
              <a:solidFill>
                <a:schemeClr val="bg1"/>
              </a:solidFill>
            </a:rPr>
            <a:t>- applicable to all </a:t>
          </a:r>
          <a:r>
            <a:rPr lang="fr-BE" sz="1400" b="1" dirty="0" err="1" smtClean="0">
              <a:solidFill>
                <a:schemeClr val="bg1"/>
              </a:solidFill>
            </a:rPr>
            <a:t>project</a:t>
          </a:r>
          <a:r>
            <a:rPr lang="fr-BE" sz="1400" b="1" dirty="0" smtClean="0">
              <a:solidFill>
                <a:schemeClr val="bg1"/>
              </a:solidFill>
            </a:rPr>
            <a:t> </a:t>
          </a:r>
          <a:r>
            <a:rPr lang="fr-BE" sz="1400" b="1" dirty="0" err="1" smtClean="0">
              <a:solidFill>
                <a:schemeClr val="bg1"/>
              </a:solidFill>
            </a:rPr>
            <a:t>activities</a:t>
          </a:r>
          <a:endParaRPr lang="fr-BE" sz="1400" b="1" dirty="0" smtClean="0">
            <a:solidFill>
              <a:schemeClr val="bg1"/>
            </a:solidFill>
          </a:endParaRPr>
        </a:p>
        <a:p>
          <a:pPr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dirty="0" smtClean="0">
              <a:solidFill>
                <a:schemeClr val="bg1"/>
              </a:solidFill>
            </a:rPr>
            <a:t>- financial impact ineligible costs</a:t>
          </a:r>
        </a:p>
        <a:p>
          <a:pPr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dirty="0" smtClean="0">
              <a:solidFill>
                <a:schemeClr val="bg1"/>
              </a:solidFill>
            </a:rPr>
            <a:t>- doubts, inform the Agency</a:t>
          </a:r>
          <a:endParaRPr lang="en-GB" sz="1400" b="1" dirty="0">
            <a:solidFill>
              <a:schemeClr val="bg1"/>
            </a:solidFill>
          </a:endParaRPr>
        </a:p>
      </dgm:t>
    </dgm:pt>
    <dgm:pt modelId="{689F42FA-FD64-4D27-BB12-B864B328A2E9}" type="parTrans" cxnId="{5A4DD477-645F-479B-88A0-ED53D820DDAE}">
      <dgm:prSet/>
      <dgm:spPr/>
      <dgm:t>
        <a:bodyPr/>
        <a:lstStyle/>
        <a:p>
          <a:endParaRPr lang="en-GB"/>
        </a:p>
      </dgm:t>
    </dgm:pt>
    <dgm:pt modelId="{D301D063-1B12-4D81-ADD8-2A144A2928CB}" type="sibTrans" cxnId="{5A4DD477-645F-479B-88A0-ED53D820DDAE}">
      <dgm:prSet/>
      <dgm:spPr/>
      <dgm:t>
        <a:bodyPr/>
        <a:lstStyle/>
        <a:p>
          <a:endParaRPr lang="en-GB"/>
        </a:p>
      </dgm:t>
    </dgm:pt>
    <dgm:pt modelId="{E9E5D549-5445-497E-8C87-A4877321BDC3}" type="pres">
      <dgm:prSet presAssocID="{1520C2FB-4247-4267-9865-3350A37903D8}" presName="Name0" presStyleCnt="0">
        <dgm:presLayoutVars>
          <dgm:dir/>
          <dgm:resizeHandles val="exact"/>
        </dgm:presLayoutVars>
      </dgm:prSet>
      <dgm:spPr/>
    </dgm:pt>
    <dgm:pt modelId="{DC670AA4-FFDA-4EB6-9F9B-06D792C91941}" type="pres">
      <dgm:prSet presAssocID="{1520C2FB-4247-4267-9865-3350A37903D8}" presName="fgShape" presStyleLbl="fgShp" presStyleIdx="0" presStyleCnt="1" custFlipHor="1" custScaleX="50523" custScaleY="74580" custLinFactNeighborX="-2548" custLinFactNeighborY="35230"/>
      <dgm:spPr/>
    </dgm:pt>
    <dgm:pt modelId="{C7687938-735F-4210-9947-41DE1323F306}" type="pres">
      <dgm:prSet presAssocID="{1520C2FB-4247-4267-9865-3350A37903D8}" presName="linComp" presStyleCnt="0"/>
      <dgm:spPr/>
    </dgm:pt>
    <dgm:pt modelId="{AAC971E4-944D-4433-8122-A6F91D7E5838}" type="pres">
      <dgm:prSet presAssocID="{78DEE425-259C-41FE-8061-3BCABA4063DB}" presName="compNode" presStyleCnt="0"/>
      <dgm:spPr/>
    </dgm:pt>
    <dgm:pt modelId="{493E74DA-ECB6-4D4B-A9F4-00E1B1EC2896}" type="pres">
      <dgm:prSet presAssocID="{78DEE425-259C-41FE-8061-3BCABA4063DB}" presName="bkgdShape" presStyleLbl="node1" presStyleIdx="0" presStyleCnt="3" custLinFactNeighborX="780" custLinFactNeighborY="-487"/>
      <dgm:spPr/>
      <dgm:t>
        <a:bodyPr/>
        <a:lstStyle/>
        <a:p>
          <a:endParaRPr lang="en-GB"/>
        </a:p>
      </dgm:t>
    </dgm:pt>
    <dgm:pt modelId="{F428529C-BB53-4E7C-B18F-7218C8DAE75A}" type="pres">
      <dgm:prSet presAssocID="{78DEE425-259C-41FE-8061-3BCABA4063DB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BB2123-DB9B-44F9-9F43-0F039DC76397}" type="pres">
      <dgm:prSet presAssocID="{78DEE425-259C-41FE-8061-3BCABA4063DB}" presName="invisiNode" presStyleLbl="node1" presStyleIdx="0" presStyleCnt="3"/>
      <dgm:spPr/>
    </dgm:pt>
    <dgm:pt modelId="{BF886004-D11D-4CC2-ADD3-6AFD3FC1F33C}" type="pres">
      <dgm:prSet presAssocID="{78DEE425-259C-41FE-8061-3BCABA4063DB}" presName="imagNode" presStyleLbl="fgImgPlace1" presStyleIdx="0" presStyleCnt="3" custScaleX="156183" custScaleY="10146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AAD5858-A79F-45EB-BA95-641418040DB9}" type="pres">
      <dgm:prSet presAssocID="{E4874602-29CB-46C1-A655-9BBAE47145A0}" presName="sibTrans" presStyleLbl="sibTrans2D1" presStyleIdx="0" presStyleCnt="0"/>
      <dgm:spPr/>
      <dgm:t>
        <a:bodyPr/>
        <a:lstStyle/>
        <a:p>
          <a:endParaRPr lang="en-GB"/>
        </a:p>
      </dgm:t>
    </dgm:pt>
    <dgm:pt modelId="{046F7CA5-03BF-481B-BC48-215EBCD10C16}" type="pres">
      <dgm:prSet presAssocID="{717BE22E-AC11-4EA0-BCD3-21745D0FA757}" presName="compNode" presStyleCnt="0"/>
      <dgm:spPr/>
    </dgm:pt>
    <dgm:pt modelId="{FC5BAB70-A533-4FD5-B855-8A763422D8BB}" type="pres">
      <dgm:prSet presAssocID="{717BE22E-AC11-4EA0-BCD3-21745D0FA757}" presName="bkgdShape" presStyleLbl="node1" presStyleIdx="1" presStyleCnt="3"/>
      <dgm:spPr/>
      <dgm:t>
        <a:bodyPr/>
        <a:lstStyle/>
        <a:p>
          <a:endParaRPr lang="en-GB"/>
        </a:p>
      </dgm:t>
    </dgm:pt>
    <dgm:pt modelId="{9FB4E599-50A9-46C5-97EC-67D1176D8746}" type="pres">
      <dgm:prSet presAssocID="{717BE22E-AC11-4EA0-BCD3-21745D0FA75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8A190D-8500-4A58-B690-B1880B7B8FC3}" type="pres">
      <dgm:prSet presAssocID="{717BE22E-AC11-4EA0-BCD3-21745D0FA757}" presName="invisiNode" presStyleLbl="node1" presStyleIdx="1" presStyleCnt="3"/>
      <dgm:spPr/>
    </dgm:pt>
    <dgm:pt modelId="{AFA803F8-3057-4605-87E6-DD716E864AE7}" type="pres">
      <dgm:prSet presAssocID="{717BE22E-AC11-4EA0-BCD3-21745D0FA757}" presName="imagNode" presStyleLbl="fgImgPlace1" presStyleIdx="1" presStyleCnt="3" custScaleX="14442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C418D5A-2F7B-451C-A827-5351EFC84B22}" type="pres">
      <dgm:prSet presAssocID="{18DBDA60-171A-481A-A937-423B03B2EE2A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0CF728E-5499-4A6D-BBE4-E2911251FEE0}" type="pres">
      <dgm:prSet presAssocID="{1A10B302-CDEC-4507-97E6-B50EBB42D372}" presName="compNode" presStyleCnt="0"/>
      <dgm:spPr/>
    </dgm:pt>
    <dgm:pt modelId="{CBFC194E-6349-44ED-B000-AADE69A8ED47}" type="pres">
      <dgm:prSet presAssocID="{1A10B302-CDEC-4507-97E6-B50EBB42D372}" presName="bkgdShape" presStyleLbl="node1" presStyleIdx="2" presStyleCnt="3"/>
      <dgm:spPr/>
      <dgm:t>
        <a:bodyPr/>
        <a:lstStyle/>
        <a:p>
          <a:endParaRPr lang="en-GB"/>
        </a:p>
      </dgm:t>
    </dgm:pt>
    <dgm:pt modelId="{C320D33A-F3B3-4078-B52F-484D5503CFC7}" type="pres">
      <dgm:prSet presAssocID="{1A10B302-CDEC-4507-97E6-B50EBB42D37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C9EB2C-64DF-4D16-9B17-6ABFDC629A2B}" type="pres">
      <dgm:prSet presAssocID="{1A10B302-CDEC-4507-97E6-B50EBB42D372}" presName="invisiNode" presStyleLbl="node1" presStyleIdx="2" presStyleCnt="3"/>
      <dgm:spPr/>
    </dgm:pt>
    <dgm:pt modelId="{CD8B958B-1ECF-4A03-8DC1-908855584526}" type="pres">
      <dgm:prSet presAssocID="{1A10B302-CDEC-4507-97E6-B50EBB42D372}" presName="imagNode" presStyleLbl="fgImgPlace1" presStyleIdx="2" presStyleCnt="3" custScaleX="149631" custScaleY="93332" custLinFactNeighborY="170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85E137C-E318-4B91-BB7F-727C1494F1E0}" type="presOf" srcId="{717BE22E-AC11-4EA0-BCD3-21745D0FA757}" destId="{FC5BAB70-A533-4FD5-B855-8A763422D8BB}" srcOrd="0" destOrd="0" presId="urn:microsoft.com/office/officeart/2005/8/layout/hList7"/>
    <dgm:cxn modelId="{9C05442C-D2C8-4837-9A2F-D15BF4612994}" type="presOf" srcId="{1A10B302-CDEC-4507-97E6-B50EBB42D372}" destId="{C320D33A-F3B3-4078-B52F-484D5503CFC7}" srcOrd="1" destOrd="0" presId="urn:microsoft.com/office/officeart/2005/8/layout/hList7"/>
    <dgm:cxn modelId="{5A4DD477-645F-479B-88A0-ED53D820DDAE}" srcId="{1520C2FB-4247-4267-9865-3350A37903D8}" destId="{1A10B302-CDEC-4507-97E6-B50EBB42D372}" srcOrd="2" destOrd="0" parTransId="{689F42FA-FD64-4D27-BB12-B864B328A2E9}" sibTransId="{D301D063-1B12-4D81-ADD8-2A144A2928CB}"/>
    <dgm:cxn modelId="{114DDBC3-93CE-4A3C-872C-A8C7CF721B9D}" srcId="{1520C2FB-4247-4267-9865-3350A37903D8}" destId="{78DEE425-259C-41FE-8061-3BCABA4063DB}" srcOrd="0" destOrd="0" parTransId="{3E439099-74EE-4EE6-A33C-7E8227C841BC}" sibTransId="{E4874602-29CB-46C1-A655-9BBAE47145A0}"/>
    <dgm:cxn modelId="{6D2E1B9C-98DE-4173-9C0C-FC0B8053CBB4}" type="presOf" srcId="{717BE22E-AC11-4EA0-BCD3-21745D0FA757}" destId="{9FB4E599-50A9-46C5-97EC-67D1176D8746}" srcOrd="1" destOrd="0" presId="urn:microsoft.com/office/officeart/2005/8/layout/hList7"/>
    <dgm:cxn modelId="{3C13E1B7-0001-411C-B9DE-2BCA5392AD01}" type="presOf" srcId="{1520C2FB-4247-4267-9865-3350A37903D8}" destId="{E9E5D549-5445-497E-8C87-A4877321BDC3}" srcOrd="0" destOrd="0" presId="urn:microsoft.com/office/officeart/2005/8/layout/hList7"/>
    <dgm:cxn modelId="{65ECF217-4054-45DE-AFB3-C738A55DAB88}" type="presOf" srcId="{E4874602-29CB-46C1-A655-9BBAE47145A0}" destId="{1AAD5858-A79F-45EB-BA95-641418040DB9}" srcOrd="0" destOrd="0" presId="urn:microsoft.com/office/officeart/2005/8/layout/hList7"/>
    <dgm:cxn modelId="{C0FC8905-EEB5-4D57-AEF5-86CF84B9FAB1}" type="presOf" srcId="{1A10B302-CDEC-4507-97E6-B50EBB42D372}" destId="{CBFC194E-6349-44ED-B000-AADE69A8ED47}" srcOrd="0" destOrd="0" presId="urn:microsoft.com/office/officeart/2005/8/layout/hList7"/>
    <dgm:cxn modelId="{61AE49F6-2386-4268-92C8-7AC405707682}" type="presOf" srcId="{78DEE425-259C-41FE-8061-3BCABA4063DB}" destId="{F428529C-BB53-4E7C-B18F-7218C8DAE75A}" srcOrd="1" destOrd="0" presId="urn:microsoft.com/office/officeart/2005/8/layout/hList7"/>
    <dgm:cxn modelId="{28B86721-D4C2-4E21-973B-D3941404670A}" type="presOf" srcId="{78DEE425-259C-41FE-8061-3BCABA4063DB}" destId="{493E74DA-ECB6-4D4B-A9F4-00E1B1EC2896}" srcOrd="0" destOrd="0" presId="urn:microsoft.com/office/officeart/2005/8/layout/hList7"/>
    <dgm:cxn modelId="{7B39ADE3-9AE4-442B-A1BD-21D5574005B2}" type="presOf" srcId="{18DBDA60-171A-481A-A937-423B03B2EE2A}" destId="{4C418D5A-2F7B-451C-A827-5351EFC84B22}" srcOrd="0" destOrd="0" presId="urn:microsoft.com/office/officeart/2005/8/layout/hList7"/>
    <dgm:cxn modelId="{ABDFF05E-E53F-494C-9315-1CB70581BEBC}" srcId="{1520C2FB-4247-4267-9865-3350A37903D8}" destId="{717BE22E-AC11-4EA0-BCD3-21745D0FA757}" srcOrd="1" destOrd="0" parTransId="{114E3B3A-78A9-48A6-868D-DD7588E4D0FF}" sibTransId="{18DBDA60-171A-481A-A937-423B03B2EE2A}"/>
    <dgm:cxn modelId="{4052FDED-29BE-4AE6-A159-9C85AC4FBE37}" type="presParOf" srcId="{E9E5D549-5445-497E-8C87-A4877321BDC3}" destId="{DC670AA4-FFDA-4EB6-9F9B-06D792C91941}" srcOrd="0" destOrd="0" presId="urn:microsoft.com/office/officeart/2005/8/layout/hList7"/>
    <dgm:cxn modelId="{F25E6083-77A4-42EF-9D46-CE956DCD0445}" type="presParOf" srcId="{E9E5D549-5445-497E-8C87-A4877321BDC3}" destId="{C7687938-735F-4210-9947-41DE1323F306}" srcOrd="1" destOrd="0" presId="urn:microsoft.com/office/officeart/2005/8/layout/hList7"/>
    <dgm:cxn modelId="{F955EA2E-C802-4CD3-A948-E01B7C579079}" type="presParOf" srcId="{C7687938-735F-4210-9947-41DE1323F306}" destId="{AAC971E4-944D-4433-8122-A6F91D7E5838}" srcOrd="0" destOrd="0" presId="urn:microsoft.com/office/officeart/2005/8/layout/hList7"/>
    <dgm:cxn modelId="{6600FFB6-4516-4A32-AF26-2618D9CFB556}" type="presParOf" srcId="{AAC971E4-944D-4433-8122-A6F91D7E5838}" destId="{493E74DA-ECB6-4D4B-A9F4-00E1B1EC2896}" srcOrd="0" destOrd="0" presId="urn:microsoft.com/office/officeart/2005/8/layout/hList7"/>
    <dgm:cxn modelId="{43C99DB2-9A93-4BD6-ACEC-A652B913DD07}" type="presParOf" srcId="{AAC971E4-944D-4433-8122-A6F91D7E5838}" destId="{F428529C-BB53-4E7C-B18F-7218C8DAE75A}" srcOrd="1" destOrd="0" presId="urn:microsoft.com/office/officeart/2005/8/layout/hList7"/>
    <dgm:cxn modelId="{12F8CBF0-2223-4C52-AECC-CF2A30DCF3DE}" type="presParOf" srcId="{AAC971E4-944D-4433-8122-A6F91D7E5838}" destId="{8CBB2123-DB9B-44F9-9F43-0F039DC76397}" srcOrd="2" destOrd="0" presId="urn:microsoft.com/office/officeart/2005/8/layout/hList7"/>
    <dgm:cxn modelId="{5E9259DC-1A33-4427-87E5-3D857552AAFA}" type="presParOf" srcId="{AAC971E4-944D-4433-8122-A6F91D7E5838}" destId="{BF886004-D11D-4CC2-ADD3-6AFD3FC1F33C}" srcOrd="3" destOrd="0" presId="urn:microsoft.com/office/officeart/2005/8/layout/hList7"/>
    <dgm:cxn modelId="{7425271D-6740-435A-89D5-58737900AD24}" type="presParOf" srcId="{C7687938-735F-4210-9947-41DE1323F306}" destId="{1AAD5858-A79F-45EB-BA95-641418040DB9}" srcOrd="1" destOrd="0" presId="urn:microsoft.com/office/officeart/2005/8/layout/hList7"/>
    <dgm:cxn modelId="{F3126960-F2A9-4A76-A529-1703AA1C489F}" type="presParOf" srcId="{C7687938-735F-4210-9947-41DE1323F306}" destId="{046F7CA5-03BF-481B-BC48-215EBCD10C16}" srcOrd="2" destOrd="0" presId="urn:microsoft.com/office/officeart/2005/8/layout/hList7"/>
    <dgm:cxn modelId="{F5CC5B89-6124-46E0-9F34-57E914598AC2}" type="presParOf" srcId="{046F7CA5-03BF-481B-BC48-215EBCD10C16}" destId="{FC5BAB70-A533-4FD5-B855-8A763422D8BB}" srcOrd="0" destOrd="0" presId="urn:microsoft.com/office/officeart/2005/8/layout/hList7"/>
    <dgm:cxn modelId="{90577836-850D-439D-A1A0-4A1DD7A8D87E}" type="presParOf" srcId="{046F7CA5-03BF-481B-BC48-215EBCD10C16}" destId="{9FB4E599-50A9-46C5-97EC-67D1176D8746}" srcOrd="1" destOrd="0" presId="urn:microsoft.com/office/officeart/2005/8/layout/hList7"/>
    <dgm:cxn modelId="{2A7D932C-EF94-4061-B1E1-FC9B6D17F7FB}" type="presParOf" srcId="{046F7CA5-03BF-481B-BC48-215EBCD10C16}" destId="{EE8A190D-8500-4A58-B690-B1880B7B8FC3}" srcOrd="2" destOrd="0" presId="urn:microsoft.com/office/officeart/2005/8/layout/hList7"/>
    <dgm:cxn modelId="{EA8FCA14-3BB2-4298-B8F0-BAB36BD264DE}" type="presParOf" srcId="{046F7CA5-03BF-481B-BC48-215EBCD10C16}" destId="{AFA803F8-3057-4605-87E6-DD716E864AE7}" srcOrd="3" destOrd="0" presId="urn:microsoft.com/office/officeart/2005/8/layout/hList7"/>
    <dgm:cxn modelId="{25BE6B50-DBBF-4249-A73E-AD51915F6EA8}" type="presParOf" srcId="{C7687938-735F-4210-9947-41DE1323F306}" destId="{4C418D5A-2F7B-451C-A827-5351EFC84B22}" srcOrd="3" destOrd="0" presId="urn:microsoft.com/office/officeart/2005/8/layout/hList7"/>
    <dgm:cxn modelId="{255A1343-FDC4-4350-A423-6C88A8871421}" type="presParOf" srcId="{C7687938-735F-4210-9947-41DE1323F306}" destId="{90CF728E-5499-4A6D-BBE4-E2911251FEE0}" srcOrd="4" destOrd="0" presId="urn:microsoft.com/office/officeart/2005/8/layout/hList7"/>
    <dgm:cxn modelId="{62BD07D4-A37E-47D7-9403-5A8811B2AA8A}" type="presParOf" srcId="{90CF728E-5499-4A6D-BBE4-E2911251FEE0}" destId="{CBFC194E-6349-44ED-B000-AADE69A8ED47}" srcOrd="0" destOrd="0" presId="urn:microsoft.com/office/officeart/2005/8/layout/hList7"/>
    <dgm:cxn modelId="{B014CB36-5AD2-47F2-9BD6-120FFB3774E0}" type="presParOf" srcId="{90CF728E-5499-4A6D-BBE4-E2911251FEE0}" destId="{C320D33A-F3B3-4078-B52F-484D5503CFC7}" srcOrd="1" destOrd="0" presId="urn:microsoft.com/office/officeart/2005/8/layout/hList7"/>
    <dgm:cxn modelId="{AB733108-403C-405C-8731-975DF2ED4304}" type="presParOf" srcId="{90CF728E-5499-4A6D-BBE4-E2911251FEE0}" destId="{F3C9EB2C-64DF-4D16-9B17-6ABFDC629A2B}" srcOrd="2" destOrd="0" presId="urn:microsoft.com/office/officeart/2005/8/layout/hList7"/>
    <dgm:cxn modelId="{8280E490-309F-4032-A31E-84287A8AE47A}" type="presParOf" srcId="{90CF728E-5499-4A6D-BBE4-E2911251FEE0}" destId="{CD8B958B-1ECF-4A03-8DC1-90885558452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1F2AF4-1432-43FA-85CB-65B053A87AB2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69288D9-0869-42B9-B291-A5B54BDD8AB1}">
      <dgm:prSet phldrT="[Text]" custT="1"/>
      <dgm:spPr/>
      <dgm:t>
        <a:bodyPr/>
        <a:lstStyle/>
        <a:p>
          <a:r>
            <a:rPr lang="fr-BE" sz="1600" b="1" dirty="0" smtClean="0">
              <a:solidFill>
                <a:srgbClr val="000099"/>
              </a:solidFill>
              <a:latin typeface="+mj-lt"/>
              <a:ea typeface="+mn-ea"/>
              <a:cs typeface="Arial" charset="0"/>
            </a:rPr>
            <a:t>Communication-plan (</a:t>
          </a:r>
          <a:r>
            <a:rPr lang="fr-BE" sz="1600" b="1" dirty="0" err="1" smtClean="0">
              <a:solidFill>
                <a:srgbClr val="000099"/>
              </a:solidFill>
              <a:latin typeface="+mj-lt"/>
              <a:ea typeface="+mn-ea"/>
              <a:cs typeface="Arial" charset="0"/>
            </a:rPr>
            <a:t>define</a:t>
          </a:r>
          <a:r>
            <a:rPr lang="fr-BE" sz="1600" b="1" dirty="0" smtClean="0">
              <a:solidFill>
                <a:srgbClr val="000099"/>
              </a:solidFill>
              <a:latin typeface="+mj-lt"/>
              <a:ea typeface="+mn-ea"/>
              <a:cs typeface="Arial" charset="0"/>
            </a:rPr>
            <a:t> </a:t>
          </a:r>
          <a:r>
            <a:rPr lang="fr-BE" sz="1600" b="1" dirty="0" err="1" smtClean="0">
              <a:solidFill>
                <a:srgbClr val="000099"/>
              </a:solidFill>
              <a:latin typeface="+mj-lt"/>
              <a:ea typeface="+mn-ea"/>
              <a:cs typeface="Arial" charset="0"/>
            </a:rPr>
            <a:t>means</a:t>
          </a:r>
          <a:r>
            <a:rPr lang="fr-BE" sz="1600" b="1" dirty="0" smtClean="0">
              <a:solidFill>
                <a:srgbClr val="000099"/>
              </a:solidFill>
              <a:latin typeface="+mj-lt"/>
              <a:ea typeface="+mn-ea"/>
              <a:cs typeface="Arial" charset="0"/>
            </a:rPr>
            <a:t>, </a:t>
          </a:r>
          <a:r>
            <a:rPr lang="fr-BE" sz="1600" b="1" dirty="0" err="1" smtClean="0">
              <a:solidFill>
                <a:srgbClr val="000099"/>
              </a:solidFill>
              <a:latin typeface="+mj-lt"/>
              <a:ea typeface="+mn-ea"/>
              <a:cs typeface="Arial" charset="0"/>
            </a:rPr>
            <a:t>frequency</a:t>
          </a:r>
          <a:r>
            <a:rPr lang="fr-BE" sz="1600" b="1" dirty="0" smtClean="0">
              <a:solidFill>
                <a:srgbClr val="000099"/>
              </a:solidFill>
              <a:latin typeface="+mj-lt"/>
              <a:ea typeface="+mn-ea"/>
              <a:cs typeface="Arial" charset="0"/>
            </a:rPr>
            <a:t>, </a:t>
          </a:r>
          <a:r>
            <a:rPr lang="fr-BE" sz="1600" b="1" dirty="0" err="1" smtClean="0">
              <a:solidFill>
                <a:srgbClr val="000099"/>
              </a:solidFill>
              <a:latin typeface="+mj-lt"/>
              <a:ea typeface="+mn-ea"/>
              <a:cs typeface="Arial" charset="0"/>
            </a:rPr>
            <a:t>channels</a:t>
          </a:r>
          <a:r>
            <a:rPr lang="fr-BE" sz="1600" b="1" dirty="0" smtClean="0">
              <a:solidFill>
                <a:srgbClr val="000099"/>
              </a:solidFill>
              <a:latin typeface="+mj-lt"/>
              <a:ea typeface="+mn-ea"/>
              <a:cs typeface="Arial" charset="0"/>
            </a:rPr>
            <a:t>)</a:t>
          </a:r>
          <a:endParaRPr lang="en-GB" sz="1600" b="1" dirty="0">
            <a:solidFill>
              <a:srgbClr val="000099"/>
            </a:solidFill>
            <a:latin typeface="+mj-lt"/>
            <a:ea typeface="+mn-ea"/>
            <a:cs typeface="Arial" charset="0"/>
          </a:endParaRPr>
        </a:p>
      </dgm:t>
    </dgm:pt>
    <dgm:pt modelId="{4CC700C5-F324-421B-9ECC-1DA8D251690C}" type="parTrans" cxnId="{988744EC-F183-491A-B5A0-470595501228}">
      <dgm:prSet/>
      <dgm:spPr/>
      <dgm:t>
        <a:bodyPr/>
        <a:lstStyle/>
        <a:p>
          <a:endParaRPr lang="en-GB"/>
        </a:p>
      </dgm:t>
    </dgm:pt>
    <dgm:pt modelId="{BA365FA0-3FB3-4382-A2A6-63A39073DE29}" type="sibTrans" cxnId="{988744EC-F183-491A-B5A0-470595501228}">
      <dgm:prSet/>
      <dgm:spPr/>
      <dgm:t>
        <a:bodyPr/>
        <a:lstStyle/>
        <a:p>
          <a:endParaRPr lang="en-GB"/>
        </a:p>
      </dgm:t>
    </dgm:pt>
    <dgm:pt modelId="{33FD8576-81AC-4F2C-8057-3620AD38CCA4}">
      <dgm:prSet phldrT="[Text]" custT="1"/>
      <dgm:spPr/>
      <dgm:t>
        <a:bodyPr/>
        <a:lstStyle/>
        <a:p>
          <a:r>
            <a:rPr lang="en-GB" sz="2400" b="1" dirty="0" smtClean="0">
              <a:solidFill>
                <a:srgbClr val="000099"/>
              </a:solidFill>
              <a:latin typeface="+mj-lt"/>
              <a:ea typeface="+mn-ea"/>
              <a:cs typeface="Arial" charset="0"/>
              <a:sym typeface="Wingdings"/>
            </a:rPr>
            <a:t>With EACEA</a:t>
          </a:r>
        </a:p>
        <a:p>
          <a:r>
            <a:rPr lang="en-GB" sz="2400" b="1" dirty="0" smtClean="0">
              <a:solidFill>
                <a:srgbClr val="000099"/>
              </a:solidFill>
              <a:latin typeface="+mj-lt"/>
              <a:ea typeface="+mn-ea"/>
              <a:cs typeface="Arial" charset="0"/>
              <a:sym typeface="Wingdings"/>
            </a:rPr>
            <a:t> (Art. II.2)</a:t>
          </a:r>
          <a:endParaRPr lang="en-GB" sz="2400" b="1" dirty="0">
            <a:solidFill>
              <a:srgbClr val="000099"/>
            </a:solidFill>
            <a:latin typeface="+mj-lt"/>
            <a:ea typeface="+mn-ea"/>
            <a:cs typeface="Arial" charset="0"/>
          </a:endParaRPr>
        </a:p>
      </dgm:t>
    </dgm:pt>
    <dgm:pt modelId="{924BC770-7BFF-4EA6-A26A-443F0663E648}" type="parTrans" cxnId="{163F9FAF-8FCA-44E8-9122-3561C1D9BB47}">
      <dgm:prSet/>
      <dgm:spPr/>
      <dgm:t>
        <a:bodyPr/>
        <a:lstStyle/>
        <a:p>
          <a:endParaRPr lang="en-GB"/>
        </a:p>
      </dgm:t>
    </dgm:pt>
    <dgm:pt modelId="{C1E30256-2467-493F-8D3A-A11E427B22DE}" type="sibTrans" cxnId="{163F9FAF-8FCA-44E8-9122-3561C1D9BB47}">
      <dgm:prSet/>
      <dgm:spPr/>
      <dgm:t>
        <a:bodyPr/>
        <a:lstStyle/>
        <a:p>
          <a:endParaRPr lang="en-GB"/>
        </a:p>
      </dgm:t>
    </dgm:pt>
    <dgm:pt modelId="{321B91D3-144B-4E4D-AE2D-C3EF51A9A6F5}">
      <dgm:prSet phldrT="[Text]" custT="1"/>
      <dgm:spPr/>
      <dgm:t>
        <a:bodyPr/>
        <a:lstStyle/>
        <a:p>
          <a:r>
            <a:rPr lang="en-GB" sz="1400" b="1" dirty="0" smtClean="0">
              <a:solidFill>
                <a:srgbClr val="000099"/>
              </a:solidFill>
              <a:latin typeface="+mj-lt"/>
              <a:ea typeface="+mn-ea"/>
              <a:cs typeface="Arial" charset="0"/>
              <a:sym typeface="Wingdings"/>
            </a:rPr>
            <a:t>P</a:t>
          </a:r>
          <a:r>
            <a:rPr lang="en-GB" sz="1600" b="1" dirty="0" smtClean="0">
              <a:solidFill>
                <a:srgbClr val="000099"/>
              </a:solidFill>
              <a:latin typeface="+mj-lt"/>
              <a:ea typeface="+mn-ea"/>
              <a:cs typeface="Arial" charset="0"/>
              <a:sym typeface="Wingdings"/>
            </a:rPr>
            <a:t>roject Officer (PO) responsible for your project</a:t>
          </a:r>
          <a:endParaRPr lang="en-GB" sz="1600" b="1" dirty="0">
            <a:solidFill>
              <a:srgbClr val="000099"/>
            </a:solidFill>
            <a:latin typeface="+mj-lt"/>
            <a:ea typeface="+mn-ea"/>
            <a:cs typeface="Arial" charset="0"/>
          </a:endParaRPr>
        </a:p>
      </dgm:t>
    </dgm:pt>
    <dgm:pt modelId="{AE54D251-10CE-4177-8FE0-C6D0947067A5}" type="parTrans" cxnId="{9AD1F291-1FEC-4870-9C86-4F7AC776B34D}">
      <dgm:prSet/>
      <dgm:spPr/>
      <dgm:t>
        <a:bodyPr/>
        <a:lstStyle/>
        <a:p>
          <a:endParaRPr lang="en-GB"/>
        </a:p>
      </dgm:t>
    </dgm:pt>
    <dgm:pt modelId="{1B0486C2-B748-4487-8CD4-89CA03996CCF}" type="sibTrans" cxnId="{9AD1F291-1FEC-4870-9C86-4F7AC776B34D}">
      <dgm:prSet/>
      <dgm:spPr/>
      <dgm:t>
        <a:bodyPr/>
        <a:lstStyle/>
        <a:p>
          <a:endParaRPr lang="en-GB"/>
        </a:p>
      </dgm:t>
    </dgm:pt>
    <dgm:pt modelId="{A917536B-6477-4DBB-BE96-3BBFF8C2733E}">
      <dgm:prSet phldrT="[Text]" custT="1"/>
      <dgm:spPr/>
      <dgm:t>
        <a:bodyPr/>
        <a:lstStyle/>
        <a:p>
          <a:pPr algn="ctr"/>
          <a:r>
            <a:rPr lang="en-GB" sz="2400" b="1" dirty="0" smtClean="0">
              <a:solidFill>
                <a:srgbClr val="000099"/>
              </a:solidFill>
              <a:latin typeface="+mj-lt"/>
              <a:ea typeface="+mn-ea"/>
              <a:cs typeface="Arial" charset="0"/>
            </a:rPr>
            <a:t>Between Coordinator and Partners</a:t>
          </a:r>
        </a:p>
      </dgm:t>
    </dgm:pt>
    <dgm:pt modelId="{CD63F3E0-627B-4ACA-A56C-B59D9163A947}" type="sibTrans" cxnId="{D9E568A2-B61D-44C1-AEA4-F02AE0ECDE1F}">
      <dgm:prSet/>
      <dgm:spPr/>
      <dgm:t>
        <a:bodyPr/>
        <a:lstStyle/>
        <a:p>
          <a:endParaRPr lang="en-GB"/>
        </a:p>
      </dgm:t>
    </dgm:pt>
    <dgm:pt modelId="{58CFF704-3FFE-431D-95AE-F3E74E80EE26}" type="parTrans" cxnId="{D9E568A2-B61D-44C1-AEA4-F02AE0ECDE1F}">
      <dgm:prSet/>
      <dgm:spPr/>
      <dgm:t>
        <a:bodyPr/>
        <a:lstStyle/>
        <a:p>
          <a:endParaRPr lang="en-GB"/>
        </a:p>
      </dgm:t>
    </dgm:pt>
    <dgm:pt modelId="{2E2C711E-F73A-4072-A1E5-41C4A8E2B870}">
      <dgm:prSet custT="1"/>
      <dgm:spPr/>
      <dgm:t>
        <a:bodyPr/>
        <a:lstStyle/>
        <a:p>
          <a:r>
            <a:rPr lang="fr-BE" sz="1600" b="1" dirty="0" err="1" smtClean="0">
              <a:solidFill>
                <a:srgbClr val="000099"/>
              </a:solidFill>
              <a:latin typeface="+mj-lt"/>
              <a:ea typeface="+mn-ea"/>
              <a:cs typeface="Arial" charset="0"/>
            </a:rPr>
            <a:t>Transparency</a:t>
          </a:r>
          <a:r>
            <a:rPr lang="fr-BE" sz="1600" b="1" dirty="0" smtClean="0">
              <a:solidFill>
                <a:srgbClr val="000099"/>
              </a:solidFill>
              <a:latin typeface="+mj-lt"/>
              <a:ea typeface="+mn-ea"/>
              <a:cs typeface="Arial" charset="0"/>
            </a:rPr>
            <a:t> / Documentation</a:t>
          </a:r>
          <a:endParaRPr lang="en-GB" sz="1600" b="1" dirty="0">
            <a:solidFill>
              <a:srgbClr val="000099"/>
            </a:solidFill>
            <a:latin typeface="+mj-lt"/>
            <a:ea typeface="+mn-ea"/>
            <a:cs typeface="Arial" charset="0"/>
          </a:endParaRPr>
        </a:p>
      </dgm:t>
    </dgm:pt>
    <dgm:pt modelId="{D3E88C93-CD19-4DC5-B393-1A9E50BFCE07}" type="parTrans" cxnId="{F5C1A354-5B72-4B00-B896-98F5526ECB6C}">
      <dgm:prSet/>
      <dgm:spPr/>
      <dgm:t>
        <a:bodyPr/>
        <a:lstStyle/>
        <a:p>
          <a:endParaRPr lang="en-GB"/>
        </a:p>
      </dgm:t>
    </dgm:pt>
    <dgm:pt modelId="{CFE49614-D04A-47B1-A055-9A6DCCBF0F9E}" type="sibTrans" cxnId="{F5C1A354-5B72-4B00-B896-98F5526ECB6C}">
      <dgm:prSet/>
      <dgm:spPr/>
      <dgm:t>
        <a:bodyPr/>
        <a:lstStyle/>
        <a:p>
          <a:endParaRPr lang="en-GB"/>
        </a:p>
      </dgm:t>
    </dgm:pt>
    <dgm:pt modelId="{D196A471-F7A6-47E6-8F11-89A01C87ECF6}">
      <dgm:prSet custT="1"/>
      <dgm:spPr/>
      <dgm:t>
        <a:bodyPr/>
        <a:lstStyle/>
        <a:p>
          <a:r>
            <a:rPr lang="en-GB" sz="1600" b="1" dirty="0" smtClean="0">
              <a:solidFill>
                <a:srgbClr val="000099"/>
              </a:solidFill>
              <a:latin typeface="+mj-lt"/>
              <a:ea typeface="+mn-ea"/>
              <a:cs typeface="Arial" charset="0"/>
              <a:sym typeface="Wingdings"/>
            </a:rPr>
            <a:t>Contact only via coordinator (Article I.6)</a:t>
          </a:r>
        </a:p>
      </dgm:t>
    </dgm:pt>
    <dgm:pt modelId="{7C8AE682-9258-45A7-AA7B-5E104F1B1EA8}" type="parTrans" cxnId="{1537DAF1-A387-4292-AAE8-92A3EAEA02AD}">
      <dgm:prSet/>
      <dgm:spPr/>
      <dgm:t>
        <a:bodyPr/>
        <a:lstStyle/>
        <a:p>
          <a:endParaRPr lang="en-GB"/>
        </a:p>
      </dgm:t>
    </dgm:pt>
    <dgm:pt modelId="{E7E03E54-AEBC-430E-9AB9-B9473B07A6C9}" type="sibTrans" cxnId="{1537DAF1-A387-4292-AAE8-92A3EAEA02AD}">
      <dgm:prSet/>
      <dgm:spPr/>
      <dgm:t>
        <a:bodyPr/>
        <a:lstStyle/>
        <a:p>
          <a:endParaRPr lang="en-GB"/>
        </a:p>
      </dgm:t>
    </dgm:pt>
    <dgm:pt modelId="{95329DBF-9DD3-470A-A344-62FD69EDAF89}">
      <dgm:prSet custT="1"/>
      <dgm:spPr/>
      <dgm:t>
        <a:bodyPr/>
        <a:lstStyle/>
        <a:p>
          <a:r>
            <a:rPr lang="fr-BE" sz="1600" b="1" dirty="0" smtClean="0">
              <a:solidFill>
                <a:srgbClr val="000099"/>
              </a:solidFill>
              <a:latin typeface="+mj-lt"/>
              <a:ea typeface="+mn-ea"/>
              <a:cs typeface="Arial" charset="0"/>
              <a:sym typeface="Wingdings"/>
            </a:rPr>
            <a:t>Official communication to PO and </a:t>
          </a:r>
          <a:r>
            <a:rPr lang="fr-BE" sz="1600" b="1" dirty="0" smtClean="0">
              <a:solidFill>
                <a:srgbClr val="FF0000"/>
              </a:solidFill>
              <a:latin typeface="+mj-lt"/>
              <a:ea typeface="+mn-ea"/>
              <a:cs typeface="Arial" charset="0"/>
              <a:sym typeface="Wingdings"/>
            </a:rPr>
            <a:t>EACEA-EPLUS-CBHE-PROJECTS@ec.europa.eu</a:t>
          </a:r>
          <a:r>
            <a:rPr lang="fr-BE" sz="1600" b="1" dirty="0" smtClean="0">
              <a:solidFill>
                <a:srgbClr val="000099"/>
              </a:solidFill>
              <a:latin typeface="+mj-lt"/>
              <a:ea typeface="+mn-ea"/>
              <a:cs typeface="Arial" charset="0"/>
              <a:sym typeface="Wingdings"/>
            </a:rPr>
            <a:t>)</a:t>
          </a:r>
          <a:endParaRPr lang="en-GB" sz="1600" b="1" dirty="0" smtClean="0">
            <a:solidFill>
              <a:srgbClr val="000099"/>
            </a:solidFill>
            <a:latin typeface="+mj-lt"/>
            <a:ea typeface="+mn-ea"/>
            <a:cs typeface="Arial" charset="0"/>
            <a:sym typeface="Wingdings"/>
          </a:endParaRPr>
        </a:p>
      </dgm:t>
    </dgm:pt>
    <dgm:pt modelId="{8ABBAADA-6A42-4B0E-90A1-80908C9D1399}" type="parTrans" cxnId="{A12536B9-DE32-44E7-8495-0A137CEDE64C}">
      <dgm:prSet/>
      <dgm:spPr/>
      <dgm:t>
        <a:bodyPr/>
        <a:lstStyle/>
        <a:p>
          <a:endParaRPr lang="en-GB"/>
        </a:p>
      </dgm:t>
    </dgm:pt>
    <dgm:pt modelId="{1E951DE9-8EDA-4F35-B61B-07394A0E8FEB}" type="sibTrans" cxnId="{A12536B9-DE32-44E7-8495-0A137CEDE64C}">
      <dgm:prSet/>
      <dgm:spPr/>
      <dgm:t>
        <a:bodyPr/>
        <a:lstStyle/>
        <a:p>
          <a:endParaRPr lang="en-GB"/>
        </a:p>
      </dgm:t>
    </dgm:pt>
    <dgm:pt modelId="{9201EFE6-53AD-4DF2-AD9E-AC4BEB32B5F5}" type="pres">
      <dgm:prSet presAssocID="{C31F2AF4-1432-43FA-85CB-65B053A87AB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D021D2F-F18E-445C-A648-EB99472BCDDF}" type="pres">
      <dgm:prSet presAssocID="{A917536B-6477-4DBB-BE96-3BBFF8C2733E}" presName="circle1" presStyleLbl="node1" presStyleIdx="0" presStyleCnt="2" custScaleX="102888" custLinFactNeighborX="-1581" custLinFactNeighborY="316"/>
      <dgm:spPr/>
    </dgm:pt>
    <dgm:pt modelId="{9B3120B7-1B25-43FE-BADC-C04CAB901520}" type="pres">
      <dgm:prSet presAssocID="{A917536B-6477-4DBB-BE96-3BBFF8C2733E}" presName="space" presStyleCnt="0"/>
      <dgm:spPr/>
    </dgm:pt>
    <dgm:pt modelId="{EF80B710-E21C-41D1-8350-DD4938AE5FE1}" type="pres">
      <dgm:prSet presAssocID="{A917536B-6477-4DBB-BE96-3BBFF8C2733E}" presName="rect1" presStyleLbl="alignAcc1" presStyleIdx="0" presStyleCnt="2" custScaleY="100000"/>
      <dgm:spPr/>
      <dgm:t>
        <a:bodyPr/>
        <a:lstStyle/>
        <a:p>
          <a:endParaRPr lang="en-GB"/>
        </a:p>
      </dgm:t>
    </dgm:pt>
    <dgm:pt modelId="{E5AC84BA-CE8B-4E0F-9968-3D13CAED54A9}" type="pres">
      <dgm:prSet presAssocID="{33FD8576-81AC-4F2C-8057-3620AD38CCA4}" presName="vertSpace2" presStyleLbl="node1" presStyleIdx="0" presStyleCnt="2"/>
      <dgm:spPr/>
    </dgm:pt>
    <dgm:pt modelId="{136E850E-B950-4CB9-8B9C-DDF968231BD4}" type="pres">
      <dgm:prSet presAssocID="{33FD8576-81AC-4F2C-8057-3620AD38CCA4}" presName="circle2" presStyleLbl="node1" presStyleIdx="1" presStyleCnt="2" custLinFactNeighborX="-2995"/>
      <dgm:spPr/>
    </dgm:pt>
    <dgm:pt modelId="{18482345-FCF8-4B10-811F-E2FCCA6D8BD4}" type="pres">
      <dgm:prSet presAssocID="{33FD8576-81AC-4F2C-8057-3620AD38CCA4}" presName="rect2" presStyleLbl="alignAcc1" presStyleIdx="1" presStyleCnt="2" custScaleY="112166"/>
      <dgm:spPr/>
      <dgm:t>
        <a:bodyPr/>
        <a:lstStyle/>
        <a:p>
          <a:endParaRPr lang="en-GB"/>
        </a:p>
      </dgm:t>
    </dgm:pt>
    <dgm:pt modelId="{F2A23EBC-C47E-4861-BD04-0E3F215F2855}" type="pres">
      <dgm:prSet presAssocID="{A917536B-6477-4DBB-BE96-3BBFF8C2733E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9BCF89-C625-4FF3-A58A-A8AB05652255}" type="pres">
      <dgm:prSet presAssocID="{A917536B-6477-4DBB-BE96-3BBFF8C2733E}" presName="rect1ChTx" presStyleLbl="alignAcc1" presStyleIdx="1" presStyleCnt="2" custFlipHor="1" custScaleX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CF879B-F6FD-4B9B-A8B8-9280F6D438ED}" type="pres">
      <dgm:prSet presAssocID="{33FD8576-81AC-4F2C-8057-3620AD38CCA4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25176D-4A4E-4D29-AE26-23807FAC1E37}" type="pres">
      <dgm:prSet presAssocID="{33FD8576-81AC-4F2C-8057-3620AD38CCA4}" presName="rect2ChTx" presStyleLbl="alignAcc1" presStyleIdx="1" presStyleCnt="2" custScaleX="1159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433B895-72D9-45AE-8E07-7C2CADD91853}" type="presOf" srcId="{321B91D3-144B-4E4D-AE2D-C3EF51A9A6F5}" destId="{0E25176D-4A4E-4D29-AE26-23807FAC1E37}" srcOrd="0" destOrd="0" presId="urn:microsoft.com/office/officeart/2005/8/layout/target3"/>
    <dgm:cxn modelId="{0D962EA1-8ACC-491A-92A3-FC589E5DD3D7}" type="presOf" srcId="{95329DBF-9DD3-470A-A344-62FD69EDAF89}" destId="{0E25176D-4A4E-4D29-AE26-23807FAC1E37}" srcOrd="0" destOrd="2" presId="urn:microsoft.com/office/officeart/2005/8/layout/target3"/>
    <dgm:cxn modelId="{24B77105-0D0F-4966-B82C-EA442B31122B}" type="presOf" srcId="{2E2C711E-F73A-4072-A1E5-41C4A8E2B870}" destId="{619BCF89-C625-4FF3-A58A-A8AB05652255}" srcOrd="0" destOrd="1" presId="urn:microsoft.com/office/officeart/2005/8/layout/target3"/>
    <dgm:cxn modelId="{55DF89C8-80FD-4098-BE4A-F3C38FE6EFA8}" type="presOf" srcId="{D196A471-F7A6-47E6-8F11-89A01C87ECF6}" destId="{0E25176D-4A4E-4D29-AE26-23807FAC1E37}" srcOrd="0" destOrd="1" presId="urn:microsoft.com/office/officeart/2005/8/layout/target3"/>
    <dgm:cxn modelId="{15621D91-30AC-480B-9902-6F9D7185CE72}" type="presOf" srcId="{33FD8576-81AC-4F2C-8057-3620AD38CCA4}" destId="{18482345-FCF8-4B10-811F-E2FCCA6D8BD4}" srcOrd="0" destOrd="0" presId="urn:microsoft.com/office/officeart/2005/8/layout/target3"/>
    <dgm:cxn modelId="{A12536B9-DE32-44E7-8495-0A137CEDE64C}" srcId="{33FD8576-81AC-4F2C-8057-3620AD38CCA4}" destId="{95329DBF-9DD3-470A-A344-62FD69EDAF89}" srcOrd="2" destOrd="0" parTransId="{8ABBAADA-6A42-4B0E-90A1-80908C9D1399}" sibTransId="{1E951DE9-8EDA-4F35-B61B-07394A0E8FEB}"/>
    <dgm:cxn modelId="{A333E2E9-90F0-45D3-884F-9C9824D0D28C}" type="presOf" srcId="{869288D9-0869-42B9-B291-A5B54BDD8AB1}" destId="{619BCF89-C625-4FF3-A58A-A8AB05652255}" srcOrd="0" destOrd="0" presId="urn:microsoft.com/office/officeart/2005/8/layout/target3"/>
    <dgm:cxn modelId="{163F9FAF-8FCA-44E8-9122-3561C1D9BB47}" srcId="{C31F2AF4-1432-43FA-85CB-65B053A87AB2}" destId="{33FD8576-81AC-4F2C-8057-3620AD38CCA4}" srcOrd="1" destOrd="0" parTransId="{924BC770-7BFF-4EA6-A26A-443F0663E648}" sibTransId="{C1E30256-2467-493F-8D3A-A11E427B22DE}"/>
    <dgm:cxn modelId="{A4CE6A75-94CB-4527-91CD-3F62A7C83988}" type="presOf" srcId="{A917536B-6477-4DBB-BE96-3BBFF8C2733E}" destId="{EF80B710-E21C-41D1-8350-DD4938AE5FE1}" srcOrd="0" destOrd="0" presId="urn:microsoft.com/office/officeart/2005/8/layout/target3"/>
    <dgm:cxn modelId="{988744EC-F183-491A-B5A0-470595501228}" srcId="{A917536B-6477-4DBB-BE96-3BBFF8C2733E}" destId="{869288D9-0869-42B9-B291-A5B54BDD8AB1}" srcOrd="0" destOrd="0" parTransId="{4CC700C5-F324-421B-9ECC-1DA8D251690C}" sibTransId="{BA365FA0-3FB3-4382-A2A6-63A39073DE29}"/>
    <dgm:cxn modelId="{566A3C1A-7651-47E1-9AC2-C34B9B74C4E5}" type="presOf" srcId="{C31F2AF4-1432-43FA-85CB-65B053A87AB2}" destId="{9201EFE6-53AD-4DF2-AD9E-AC4BEB32B5F5}" srcOrd="0" destOrd="0" presId="urn:microsoft.com/office/officeart/2005/8/layout/target3"/>
    <dgm:cxn modelId="{78C17E27-3BA4-4483-BA80-D2CE6879C08E}" type="presOf" srcId="{33FD8576-81AC-4F2C-8057-3620AD38CCA4}" destId="{60CF879B-F6FD-4B9B-A8B8-9280F6D438ED}" srcOrd="1" destOrd="0" presId="urn:microsoft.com/office/officeart/2005/8/layout/target3"/>
    <dgm:cxn modelId="{1537DAF1-A387-4292-AAE8-92A3EAEA02AD}" srcId="{33FD8576-81AC-4F2C-8057-3620AD38CCA4}" destId="{D196A471-F7A6-47E6-8F11-89A01C87ECF6}" srcOrd="1" destOrd="0" parTransId="{7C8AE682-9258-45A7-AA7B-5E104F1B1EA8}" sibTransId="{E7E03E54-AEBC-430E-9AB9-B9473B07A6C9}"/>
    <dgm:cxn modelId="{F5C1A354-5B72-4B00-B896-98F5526ECB6C}" srcId="{A917536B-6477-4DBB-BE96-3BBFF8C2733E}" destId="{2E2C711E-F73A-4072-A1E5-41C4A8E2B870}" srcOrd="1" destOrd="0" parTransId="{D3E88C93-CD19-4DC5-B393-1A9E50BFCE07}" sibTransId="{CFE49614-D04A-47B1-A055-9A6DCCBF0F9E}"/>
    <dgm:cxn modelId="{D9E568A2-B61D-44C1-AEA4-F02AE0ECDE1F}" srcId="{C31F2AF4-1432-43FA-85CB-65B053A87AB2}" destId="{A917536B-6477-4DBB-BE96-3BBFF8C2733E}" srcOrd="0" destOrd="0" parTransId="{58CFF704-3FFE-431D-95AE-F3E74E80EE26}" sibTransId="{CD63F3E0-627B-4ACA-A56C-B59D9163A947}"/>
    <dgm:cxn modelId="{9AD1F291-1FEC-4870-9C86-4F7AC776B34D}" srcId="{33FD8576-81AC-4F2C-8057-3620AD38CCA4}" destId="{321B91D3-144B-4E4D-AE2D-C3EF51A9A6F5}" srcOrd="0" destOrd="0" parTransId="{AE54D251-10CE-4177-8FE0-C6D0947067A5}" sibTransId="{1B0486C2-B748-4487-8CD4-89CA03996CCF}"/>
    <dgm:cxn modelId="{1C064D5E-08E1-4301-947A-D88E103A2133}" type="presOf" srcId="{A917536B-6477-4DBB-BE96-3BBFF8C2733E}" destId="{F2A23EBC-C47E-4861-BD04-0E3F215F2855}" srcOrd="1" destOrd="0" presId="urn:microsoft.com/office/officeart/2005/8/layout/target3"/>
    <dgm:cxn modelId="{6610E082-8590-4C7D-B1B8-5B1CF4255CFA}" type="presParOf" srcId="{9201EFE6-53AD-4DF2-AD9E-AC4BEB32B5F5}" destId="{2D021D2F-F18E-445C-A648-EB99472BCDDF}" srcOrd="0" destOrd="0" presId="urn:microsoft.com/office/officeart/2005/8/layout/target3"/>
    <dgm:cxn modelId="{6B58A9FD-8698-4BC8-A45A-AB206AF54D86}" type="presParOf" srcId="{9201EFE6-53AD-4DF2-AD9E-AC4BEB32B5F5}" destId="{9B3120B7-1B25-43FE-BADC-C04CAB901520}" srcOrd="1" destOrd="0" presId="urn:microsoft.com/office/officeart/2005/8/layout/target3"/>
    <dgm:cxn modelId="{5A603412-93AC-46CD-B534-FE2AF8DC7FB1}" type="presParOf" srcId="{9201EFE6-53AD-4DF2-AD9E-AC4BEB32B5F5}" destId="{EF80B710-E21C-41D1-8350-DD4938AE5FE1}" srcOrd="2" destOrd="0" presId="urn:microsoft.com/office/officeart/2005/8/layout/target3"/>
    <dgm:cxn modelId="{0246AC10-252F-43E3-B88B-0C0E9BCB5657}" type="presParOf" srcId="{9201EFE6-53AD-4DF2-AD9E-AC4BEB32B5F5}" destId="{E5AC84BA-CE8B-4E0F-9968-3D13CAED54A9}" srcOrd="3" destOrd="0" presId="urn:microsoft.com/office/officeart/2005/8/layout/target3"/>
    <dgm:cxn modelId="{90D1AAD6-C36D-4529-ADEE-4B4A6194625B}" type="presParOf" srcId="{9201EFE6-53AD-4DF2-AD9E-AC4BEB32B5F5}" destId="{136E850E-B950-4CB9-8B9C-DDF968231BD4}" srcOrd="4" destOrd="0" presId="urn:microsoft.com/office/officeart/2005/8/layout/target3"/>
    <dgm:cxn modelId="{5C8F9976-88A9-4A30-BC65-5BFD1D882EA9}" type="presParOf" srcId="{9201EFE6-53AD-4DF2-AD9E-AC4BEB32B5F5}" destId="{18482345-FCF8-4B10-811F-E2FCCA6D8BD4}" srcOrd="5" destOrd="0" presId="urn:microsoft.com/office/officeart/2005/8/layout/target3"/>
    <dgm:cxn modelId="{D470EFA9-9980-4A6B-8F6A-53F137FAC4E5}" type="presParOf" srcId="{9201EFE6-53AD-4DF2-AD9E-AC4BEB32B5F5}" destId="{F2A23EBC-C47E-4861-BD04-0E3F215F2855}" srcOrd="6" destOrd="0" presId="urn:microsoft.com/office/officeart/2005/8/layout/target3"/>
    <dgm:cxn modelId="{6A9203B8-A67B-4BF9-9787-536D471E65BB}" type="presParOf" srcId="{9201EFE6-53AD-4DF2-AD9E-AC4BEB32B5F5}" destId="{619BCF89-C625-4FF3-A58A-A8AB05652255}" srcOrd="7" destOrd="0" presId="urn:microsoft.com/office/officeart/2005/8/layout/target3"/>
    <dgm:cxn modelId="{3EBCD08C-E295-4DE3-9666-A371825E24B0}" type="presParOf" srcId="{9201EFE6-53AD-4DF2-AD9E-AC4BEB32B5F5}" destId="{60CF879B-F6FD-4B9B-A8B8-9280F6D438ED}" srcOrd="8" destOrd="0" presId="urn:microsoft.com/office/officeart/2005/8/layout/target3"/>
    <dgm:cxn modelId="{3C5465B3-F350-423F-8A41-652A16D8EE58}" type="presParOf" srcId="{9201EFE6-53AD-4DF2-AD9E-AC4BEB32B5F5}" destId="{0E25176D-4A4E-4D29-AE26-23807FAC1E37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677156-A998-4199-86EF-C94E045FE10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58E7D14-EA9B-462F-8871-E695E2542702}">
      <dgm:prSet phldrT="[Text]" custT="1"/>
      <dgm:spPr/>
      <dgm:t>
        <a:bodyPr/>
        <a:lstStyle/>
        <a:p>
          <a:endParaRPr lang="fr-BE" sz="900" b="1" i="1" dirty="0" smtClean="0"/>
        </a:p>
        <a:p>
          <a:r>
            <a:rPr lang="fr-BE" sz="2000" b="0" i="0" dirty="0" err="1" smtClean="0"/>
            <a:t>Needs</a:t>
          </a:r>
          <a:r>
            <a:rPr lang="fr-BE" sz="2000" b="0" i="0" dirty="0" smtClean="0"/>
            <a:t> analyses not </a:t>
          </a:r>
          <a:r>
            <a:rPr lang="fr-BE" sz="2000" b="0" i="0" dirty="0" err="1" smtClean="0"/>
            <a:t>taken</a:t>
          </a:r>
          <a:r>
            <a:rPr lang="fr-BE" sz="2000" b="0" i="0" dirty="0" smtClean="0"/>
            <a:t> </a:t>
          </a:r>
          <a:r>
            <a:rPr lang="fr-BE" sz="2000" b="0" i="0" dirty="0" err="1" smtClean="0"/>
            <a:t>into</a:t>
          </a:r>
          <a:r>
            <a:rPr lang="fr-BE" sz="2000" b="0" i="0" dirty="0" smtClean="0"/>
            <a:t> </a:t>
          </a:r>
          <a:r>
            <a:rPr lang="fr-BE" sz="2000" b="0" i="0" dirty="0" err="1" smtClean="0"/>
            <a:t>account</a:t>
          </a:r>
          <a:r>
            <a:rPr lang="fr-BE" sz="2000" b="0" i="0" dirty="0" smtClean="0"/>
            <a:t>; changes not </a:t>
          </a:r>
          <a:r>
            <a:rPr lang="fr-BE" sz="2000" b="0" i="0" dirty="0" err="1" smtClean="0"/>
            <a:t>communicated</a:t>
          </a:r>
          <a:r>
            <a:rPr lang="fr-BE" sz="2000" b="0" i="0" dirty="0" smtClean="0"/>
            <a:t> </a:t>
          </a:r>
          <a:r>
            <a:rPr lang="fr-BE" sz="2000" b="0" i="0" dirty="0" err="1" smtClean="0"/>
            <a:t>within</a:t>
          </a:r>
          <a:r>
            <a:rPr lang="fr-BE" sz="2000" b="0" i="0" dirty="0" smtClean="0"/>
            <a:t> reports; </a:t>
          </a:r>
          <a:r>
            <a:rPr lang="fr-BE" sz="2000" b="0" i="0" dirty="0" err="1" smtClean="0"/>
            <a:t>unexplained</a:t>
          </a:r>
          <a:r>
            <a:rPr lang="fr-BE" sz="2000" b="0" i="0" dirty="0" smtClean="0"/>
            <a:t> </a:t>
          </a:r>
          <a:r>
            <a:rPr lang="fr-BE" sz="2000" b="0" i="0" dirty="0" err="1" smtClean="0"/>
            <a:t>delays</a:t>
          </a:r>
          <a:r>
            <a:rPr lang="fr-BE" sz="2000" b="0" i="0" dirty="0" smtClean="0"/>
            <a:t> and no </a:t>
          </a:r>
          <a:r>
            <a:rPr lang="fr-BE" sz="2000" b="0" i="0" dirty="0" err="1" smtClean="0"/>
            <a:t>countermeasures</a:t>
          </a:r>
          <a:r>
            <a:rPr lang="fr-BE" sz="2000" b="0" i="0" dirty="0" smtClean="0"/>
            <a:t> </a:t>
          </a:r>
          <a:r>
            <a:rPr lang="fr-BE" sz="2000" b="0" i="0" dirty="0" err="1" smtClean="0"/>
            <a:t>proposed</a:t>
          </a:r>
          <a:r>
            <a:rPr lang="fr-BE" sz="2000" b="0" i="0" dirty="0" smtClean="0"/>
            <a:t>; no relation </a:t>
          </a:r>
          <a:r>
            <a:rPr lang="fr-BE" sz="2000" b="0" i="0" dirty="0" err="1" smtClean="0"/>
            <a:t>between</a:t>
          </a:r>
          <a:r>
            <a:rPr lang="fr-BE" sz="2000" b="0" i="0" dirty="0" smtClean="0"/>
            <a:t> </a:t>
          </a:r>
          <a:r>
            <a:rPr lang="fr-BE" sz="2000" b="0" i="0" dirty="0" err="1" smtClean="0"/>
            <a:t>activities</a:t>
          </a:r>
          <a:r>
            <a:rPr lang="fr-BE" sz="2000" b="0" i="0" dirty="0" smtClean="0"/>
            <a:t> and </a:t>
          </a:r>
          <a:r>
            <a:rPr lang="fr-BE" sz="2000" b="0" i="0" dirty="0" err="1" smtClean="0"/>
            <a:t>aims</a:t>
          </a:r>
          <a:r>
            <a:rPr lang="fr-BE" sz="2000" b="0" i="0" dirty="0" smtClean="0"/>
            <a:t>; no </a:t>
          </a:r>
          <a:r>
            <a:rPr lang="fr-BE" sz="2000" b="0" i="0" dirty="0" err="1" smtClean="0"/>
            <a:t>reference</a:t>
          </a:r>
          <a:r>
            <a:rPr lang="fr-BE" sz="2000" b="0" i="0" dirty="0" smtClean="0"/>
            <a:t> to </a:t>
          </a:r>
          <a:r>
            <a:rPr lang="fr-BE" sz="2000" b="0" i="0" dirty="0" err="1" smtClean="0"/>
            <a:t>continous</a:t>
          </a:r>
          <a:r>
            <a:rPr lang="fr-BE" sz="2000" b="0" i="0" dirty="0" smtClean="0"/>
            <a:t> relevance of </a:t>
          </a:r>
          <a:r>
            <a:rPr lang="fr-BE" sz="2000" b="0" i="0" dirty="0" err="1" smtClean="0"/>
            <a:t>expected</a:t>
          </a:r>
          <a:r>
            <a:rPr lang="fr-BE" sz="2000" b="0" i="0" dirty="0" smtClean="0"/>
            <a:t> </a:t>
          </a:r>
          <a:r>
            <a:rPr lang="fr-BE" sz="2000" b="0" i="0" dirty="0" err="1" smtClean="0"/>
            <a:t>results</a:t>
          </a:r>
          <a:r>
            <a:rPr lang="fr-BE" sz="2000" b="0" i="0" dirty="0" smtClean="0"/>
            <a:t> and objectives; </a:t>
          </a:r>
          <a:r>
            <a:rPr lang="fr-BE" sz="2000" b="0" i="0" dirty="0" err="1" smtClean="0"/>
            <a:t>repeating</a:t>
          </a:r>
          <a:r>
            <a:rPr lang="fr-BE" sz="2000" b="0" i="0" dirty="0" smtClean="0"/>
            <a:t> </a:t>
          </a:r>
          <a:r>
            <a:rPr lang="fr-BE" sz="2000" b="0" i="0" dirty="0" err="1" smtClean="0"/>
            <a:t>already</a:t>
          </a:r>
          <a:r>
            <a:rPr lang="fr-BE" sz="2000" b="0" i="0" dirty="0" smtClean="0"/>
            <a:t> </a:t>
          </a:r>
          <a:r>
            <a:rPr lang="fr-BE" sz="2000" b="0" i="0" dirty="0" err="1" smtClean="0"/>
            <a:t>funded</a:t>
          </a:r>
          <a:r>
            <a:rPr lang="fr-BE" sz="2000" b="0" i="0" dirty="0" smtClean="0"/>
            <a:t> </a:t>
          </a:r>
          <a:r>
            <a:rPr lang="fr-BE" sz="2000" b="0" i="0" dirty="0" err="1" smtClean="0"/>
            <a:t>activities</a:t>
          </a:r>
          <a:r>
            <a:rPr lang="fr-BE" sz="2000" b="0" i="0" dirty="0" smtClean="0"/>
            <a:t>; national </a:t>
          </a:r>
          <a:r>
            <a:rPr lang="fr-BE" sz="2000" b="0" i="0" dirty="0" err="1" smtClean="0"/>
            <a:t>legislation</a:t>
          </a:r>
          <a:r>
            <a:rPr lang="fr-BE" sz="2000" b="0" i="0" dirty="0" smtClean="0"/>
            <a:t> </a:t>
          </a:r>
          <a:r>
            <a:rPr lang="fr-BE" sz="2000" b="0" i="0" dirty="0" err="1" smtClean="0"/>
            <a:t>ignored</a:t>
          </a:r>
          <a:endParaRPr lang="en-GB" sz="2000" b="0" i="0" dirty="0"/>
        </a:p>
      </dgm:t>
    </dgm:pt>
    <dgm:pt modelId="{916A32BD-135F-48C8-A142-A9487CC28976}" type="parTrans" cxnId="{9644D487-639C-4E67-9059-70EE3D6D98C6}">
      <dgm:prSet/>
      <dgm:spPr/>
      <dgm:t>
        <a:bodyPr/>
        <a:lstStyle/>
        <a:p>
          <a:endParaRPr lang="en-GB"/>
        </a:p>
      </dgm:t>
    </dgm:pt>
    <dgm:pt modelId="{3EEBF1EE-03FB-4383-8BFA-7CF4E7CE0A6B}" type="sibTrans" cxnId="{9644D487-639C-4E67-9059-70EE3D6D98C6}">
      <dgm:prSet/>
      <dgm:spPr/>
      <dgm:t>
        <a:bodyPr/>
        <a:lstStyle/>
        <a:p>
          <a:endParaRPr lang="en-GB"/>
        </a:p>
      </dgm:t>
    </dgm:pt>
    <dgm:pt modelId="{2F5343AA-0302-4801-8324-24B6D8668969}">
      <dgm:prSet phldrT="[Text]"/>
      <dgm:spPr/>
      <dgm:t>
        <a:bodyPr/>
        <a:lstStyle/>
        <a:p>
          <a:r>
            <a:rPr lang="fr-BE" b="0" i="0" dirty="0" err="1" smtClean="0"/>
            <a:t>Recommendations</a:t>
          </a:r>
          <a:r>
            <a:rPr lang="fr-BE" b="0" i="0" dirty="0" smtClean="0"/>
            <a:t> not </a:t>
          </a:r>
          <a:r>
            <a:rPr lang="fr-BE" b="0" i="0" dirty="0" err="1" smtClean="0"/>
            <a:t>addressed</a:t>
          </a:r>
          <a:r>
            <a:rPr lang="fr-BE" b="0" i="0" dirty="0" smtClean="0"/>
            <a:t>; QA not </a:t>
          </a:r>
          <a:r>
            <a:rPr lang="fr-BE" b="0" i="0" dirty="0" err="1" smtClean="0"/>
            <a:t>developed</a:t>
          </a:r>
          <a:r>
            <a:rPr lang="fr-BE" b="0" i="0" dirty="0" smtClean="0"/>
            <a:t> "</a:t>
          </a:r>
          <a:r>
            <a:rPr lang="fr-BE" b="0" i="0" dirty="0" err="1" smtClean="0"/>
            <a:t>wikipedia</a:t>
          </a:r>
          <a:r>
            <a:rPr lang="fr-BE" b="0" i="0" dirty="0" smtClean="0"/>
            <a:t>" style; no </a:t>
          </a:r>
          <a:r>
            <a:rPr lang="fr-BE" b="0" i="0" dirty="0" err="1" smtClean="0"/>
            <a:t>access</a:t>
          </a:r>
          <a:r>
            <a:rPr lang="fr-BE" b="0" i="0" dirty="0" smtClean="0"/>
            <a:t> to documentation and </a:t>
          </a:r>
          <a:r>
            <a:rPr lang="fr-BE" b="0" i="0" dirty="0" err="1" smtClean="0"/>
            <a:t>products</a:t>
          </a:r>
          <a:r>
            <a:rPr lang="fr-BE" b="0" i="0" dirty="0" smtClean="0"/>
            <a:t> </a:t>
          </a:r>
          <a:r>
            <a:rPr lang="fr-BE" b="0" i="0" dirty="0" err="1" smtClean="0"/>
            <a:t>developed</a:t>
          </a:r>
          <a:r>
            <a:rPr lang="fr-BE" b="0" i="0" dirty="0" smtClean="0"/>
            <a:t>; i</a:t>
          </a:r>
          <a:r>
            <a:rPr lang="en-GB" b="0" i="0" dirty="0" err="1" smtClean="0"/>
            <a:t>nsufficient</a:t>
          </a:r>
          <a:r>
            <a:rPr lang="en-GB" b="0" i="0" dirty="0" smtClean="0"/>
            <a:t> information and analyses on design, development, accreditation/recognition and/or implementation; </a:t>
          </a:r>
          <a:r>
            <a:rPr lang="fr-BE" b="0" i="0" dirty="0" err="1" smtClean="0"/>
            <a:t>Underdeveloped</a:t>
          </a:r>
          <a:r>
            <a:rPr lang="fr-BE" b="0" i="0" dirty="0" smtClean="0"/>
            <a:t> </a:t>
          </a:r>
          <a:r>
            <a:rPr lang="fr-BE" b="0" i="0" dirty="0" err="1" smtClean="0"/>
            <a:t>webpage</a:t>
          </a:r>
          <a:r>
            <a:rPr lang="fr-BE" b="0" i="0" dirty="0" smtClean="0"/>
            <a:t>; Focus not on PC; </a:t>
          </a:r>
          <a:r>
            <a:rPr lang="fr-BE" b="0" i="0" dirty="0" err="1" smtClean="0"/>
            <a:t>Costs</a:t>
          </a:r>
          <a:r>
            <a:rPr lang="fr-BE" b="0" i="0" dirty="0" smtClean="0"/>
            <a:t> do not correspond to outputs</a:t>
          </a:r>
          <a:endParaRPr lang="en-GB" b="0" i="0" dirty="0"/>
        </a:p>
      </dgm:t>
    </dgm:pt>
    <dgm:pt modelId="{BEDE52CE-7D5E-4221-B195-4C1F2782D222}" type="parTrans" cxnId="{EE212A04-28B3-438D-BC8A-FF2BFEE0DF9D}">
      <dgm:prSet/>
      <dgm:spPr/>
      <dgm:t>
        <a:bodyPr/>
        <a:lstStyle/>
        <a:p>
          <a:endParaRPr lang="en-GB"/>
        </a:p>
      </dgm:t>
    </dgm:pt>
    <dgm:pt modelId="{C865BBCE-24D3-4AAA-8CE2-835D96807D93}" type="sibTrans" cxnId="{EE212A04-28B3-438D-BC8A-FF2BFEE0DF9D}">
      <dgm:prSet/>
      <dgm:spPr/>
      <dgm:t>
        <a:bodyPr/>
        <a:lstStyle/>
        <a:p>
          <a:endParaRPr lang="en-GB"/>
        </a:p>
      </dgm:t>
    </dgm:pt>
    <dgm:pt modelId="{DD47BD81-51F2-4F3D-A95F-DB5C60C07C5A}" type="pres">
      <dgm:prSet presAssocID="{1B677156-A998-4199-86EF-C94E045FE10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743A45C-CF2E-443B-80E9-7D40E62CF46D}" type="pres">
      <dgm:prSet presAssocID="{C58E7D14-EA9B-462F-8871-E695E2542702}" presName="comp" presStyleCnt="0"/>
      <dgm:spPr/>
    </dgm:pt>
    <dgm:pt modelId="{B811C5CC-5B95-4133-B39F-FC03B5F0B6B7}" type="pres">
      <dgm:prSet presAssocID="{C58E7D14-EA9B-462F-8871-E695E2542702}" presName="box" presStyleLbl="node1" presStyleIdx="0" presStyleCnt="2"/>
      <dgm:spPr/>
      <dgm:t>
        <a:bodyPr/>
        <a:lstStyle/>
        <a:p>
          <a:endParaRPr lang="en-GB"/>
        </a:p>
      </dgm:t>
    </dgm:pt>
    <dgm:pt modelId="{05DDBF46-15B0-430D-95ED-AD8111DEA7DB}" type="pres">
      <dgm:prSet presAssocID="{C58E7D14-EA9B-462F-8871-E695E2542702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2B73DDBE-40BF-46C8-807E-E020BC896427}" type="pres">
      <dgm:prSet presAssocID="{C58E7D14-EA9B-462F-8871-E695E254270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8B3B84-3A53-4983-B467-C4D5891629A0}" type="pres">
      <dgm:prSet presAssocID="{3EEBF1EE-03FB-4383-8BFA-7CF4E7CE0A6B}" presName="spacer" presStyleCnt="0"/>
      <dgm:spPr/>
    </dgm:pt>
    <dgm:pt modelId="{2ABA2531-CD4D-4426-8AFF-4342ADBF2F85}" type="pres">
      <dgm:prSet presAssocID="{2F5343AA-0302-4801-8324-24B6D8668969}" presName="comp" presStyleCnt="0"/>
      <dgm:spPr/>
    </dgm:pt>
    <dgm:pt modelId="{B502FF32-FD63-4F5B-9142-998A785457C0}" type="pres">
      <dgm:prSet presAssocID="{2F5343AA-0302-4801-8324-24B6D8668969}" presName="box" presStyleLbl="node1" presStyleIdx="1" presStyleCnt="2"/>
      <dgm:spPr/>
      <dgm:t>
        <a:bodyPr/>
        <a:lstStyle/>
        <a:p>
          <a:endParaRPr lang="en-GB"/>
        </a:p>
      </dgm:t>
    </dgm:pt>
    <dgm:pt modelId="{18323557-EE45-45D0-B7E8-2B2C04B785C4}" type="pres">
      <dgm:prSet presAssocID="{2F5343AA-0302-4801-8324-24B6D8668969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AB94B1DB-B016-4F06-BADE-3BA3B88DC77B}" type="pres">
      <dgm:prSet presAssocID="{2F5343AA-0302-4801-8324-24B6D8668969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644D487-639C-4E67-9059-70EE3D6D98C6}" srcId="{1B677156-A998-4199-86EF-C94E045FE108}" destId="{C58E7D14-EA9B-462F-8871-E695E2542702}" srcOrd="0" destOrd="0" parTransId="{916A32BD-135F-48C8-A142-A9487CC28976}" sibTransId="{3EEBF1EE-03FB-4383-8BFA-7CF4E7CE0A6B}"/>
    <dgm:cxn modelId="{2212AB4F-B39E-4982-B585-490CC11785EF}" type="presOf" srcId="{C58E7D14-EA9B-462F-8871-E695E2542702}" destId="{2B73DDBE-40BF-46C8-807E-E020BC896427}" srcOrd="1" destOrd="0" presId="urn:microsoft.com/office/officeart/2005/8/layout/vList4"/>
    <dgm:cxn modelId="{E9EF59AA-687B-427D-B071-3259A643ABDD}" type="presOf" srcId="{2F5343AA-0302-4801-8324-24B6D8668969}" destId="{B502FF32-FD63-4F5B-9142-998A785457C0}" srcOrd="0" destOrd="0" presId="urn:microsoft.com/office/officeart/2005/8/layout/vList4"/>
    <dgm:cxn modelId="{5C61D263-A81B-477B-BDC8-AB447A9D4C6E}" type="presOf" srcId="{C58E7D14-EA9B-462F-8871-E695E2542702}" destId="{B811C5CC-5B95-4133-B39F-FC03B5F0B6B7}" srcOrd="0" destOrd="0" presId="urn:microsoft.com/office/officeart/2005/8/layout/vList4"/>
    <dgm:cxn modelId="{D7646A5D-9DE1-47D6-A394-60AB3D648BE5}" type="presOf" srcId="{1B677156-A998-4199-86EF-C94E045FE108}" destId="{DD47BD81-51F2-4F3D-A95F-DB5C60C07C5A}" srcOrd="0" destOrd="0" presId="urn:microsoft.com/office/officeart/2005/8/layout/vList4"/>
    <dgm:cxn modelId="{EE212A04-28B3-438D-BC8A-FF2BFEE0DF9D}" srcId="{1B677156-A998-4199-86EF-C94E045FE108}" destId="{2F5343AA-0302-4801-8324-24B6D8668969}" srcOrd="1" destOrd="0" parTransId="{BEDE52CE-7D5E-4221-B195-4C1F2782D222}" sibTransId="{C865BBCE-24D3-4AAA-8CE2-835D96807D93}"/>
    <dgm:cxn modelId="{C5078D39-4F9D-4D6E-BED9-E2F24BF60CF8}" type="presOf" srcId="{2F5343AA-0302-4801-8324-24B6D8668969}" destId="{AB94B1DB-B016-4F06-BADE-3BA3B88DC77B}" srcOrd="1" destOrd="0" presId="urn:microsoft.com/office/officeart/2005/8/layout/vList4"/>
    <dgm:cxn modelId="{7337768E-CF53-44A7-9A43-2A15E7D2CBD4}" type="presParOf" srcId="{DD47BD81-51F2-4F3D-A95F-DB5C60C07C5A}" destId="{6743A45C-CF2E-443B-80E9-7D40E62CF46D}" srcOrd="0" destOrd="0" presId="urn:microsoft.com/office/officeart/2005/8/layout/vList4"/>
    <dgm:cxn modelId="{B1090B63-C34B-475B-A9C5-A24AF091D0C1}" type="presParOf" srcId="{6743A45C-CF2E-443B-80E9-7D40E62CF46D}" destId="{B811C5CC-5B95-4133-B39F-FC03B5F0B6B7}" srcOrd="0" destOrd="0" presId="urn:microsoft.com/office/officeart/2005/8/layout/vList4"/>
    <dgm:cxn modelId="{232FAACE-389E-405D-892C-E024CBCCEFFC}" type="presParOf" srcId="{6743A45C-CF2E-443B-80E9-7D40E62CF46D}" destId="{05DDBF46-15B0-430D-95ED-AD8111DEA7DB}" srcOrd="1" destOrd="0" presId="urn:microsoft.com/office/officeart/2005/8/layout/vList4"/>
    <dgm:cxn modelId="{E3B472F4-B255-408E-8584-957BDE65790D}" type="presParOf" srcId="{6743A45C-CF2E-443B-80E9-7D40E62CF46D}" destId="{2B73DDBE-40BF-46C8-807E-E020BC896427}" srcOrd="2" destOrd="0" presId="urn:microsoft.com/office/officeart/2005/8/layout/vList4"/>
    <dgm:cxn modelId="{6D10E2FE-8DA6-4D04-9CDE-F0913E2DBD6B}" type="presParOf" srcId="{DD47BD81-51F2-4F3D-A95F-DB5C60C07C5A}" destId="{EB8B3B84-3A53-4983-B467-C4D5891629A0}" srcOrd="1" destOrd="0" presId="urn:microsoft.com/office/officeart/2005/8/layout/vList4"/>
    <dgm:cxn modelId="{962E8B2A-95E0-43BA-87EB-6BB26EE3DFF8}" type="presParOf" srcId="{DD47BD81-51F2-4F3D-A95F-DB5C60C07C5A}" destId="{2ABA2531-CD4D-4426-8AFF-4342ADBF2F85}" srcOrd="2" destOrd="0" presId="urn:microsoft.com/office/officeart/2005/8/layout/vList4"/>
    <dgm:cxn modelId="{C8556AF7-485D-4447-AA2A-AD897C5495CC}" type="presParOf" srcId="{2ABA2531-CD4D-4426-8AFF-4342ADBF2F85}" destId="{B502FF32-FD63-4F5B-9142-998A785457C0}" srcOrd="0" destOrd="0" presId="urn:microsoft.com/office/officeart/2005/8/layout/vList4"/>
    <dgm:cxn modelId="{65C2BAB2-C792-41EC-9D04-DA593E4201BD}" type="presParOf" srcId="{2ABA2531-CD4D-4426-8AFF-4342ADBF2F85}" destId="{18323557-EE45-45D0-B7E8-2B2C04B785C4}" srcOrd="1" destOrd="0" presId="urn:microsoft.com/office/officeart/2005/8/layout/vList4"/>
    <dgm:cxn modelId="{CE8B9984-4AA7-499C-9DF5-3C63DE79F5F2}" type="presParOf" srcId="{2ABA2531-CD4D-4426-8AFF-4342ADBF2F85}" destId="{AB94B1DB-B016-4F06-BADE-3BA3B88DC77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677156-A998-4199-86EF-C94E045FE10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58E7D14-EA9B-462F-8871-E695E2542702}">
      <dgm:prSet phldrT="[Text]" custT="1"/>
      <dgm:spPr/>
      <dgm:t>
        <a:bodyPr/>
        <a:lstStyle/>
        <a:p>
          <a:endParaRPr lang="fr-BE" sz="900" b="1" i="1" dirty="0" smtClean="0"/>
        </a:p>
        <a:p>
          <a:r>
            <a:rPr lang="fr-BE" sz="2400" b="0" i="0" dirty="0" smtClean="0"/>
            <a:t>No </a:t>
          </a:r>
          <a:r>
            <a:rPr lang="fr-BE" sz="2400" b="0" i="0" dirty="0" err="1" smtClean="0"/>
            <a:t>conflict</a:t>
          </a:r>
          <a:r>
            <a:rPr lang="fr-BE" sz="2400" b="0" i="0" dirty="0" smtClean="0"/>
            <a:t> </a:t>
          </a:r>
          <a:r>
            <a:rPr lang="fr-BE" sz="2400" b="0" i="0" dirty="0" err="1" smtClean="0"/>
            <a:t>resolution</a:t>
          </a:r>
          <a:r>
            <a:rPr lang="fr-BE" sz="2400" b="0" i="0" dirty="0" smtClean="0"/>
            <a:t> </a:t>
          </a:r>
          <a:r>
            <a:rPr lang="fr-BE" sz="2400" b="0" i="0" dirty="0" err="1" smtClean="0"/>
            <a:t>mechanisms</a:t>
          </a:r>
          <a:r>
            <a:rPr lang="fr-BE" sz="2400" b="0" i="0" dirty="0" smtClean="0"/>
            <a:t> </a:t>
          </a:r>
          <a:r>
            <a:rPr lang="fr-BE" sz="2400" b="0" i="0" dirty="0" err="1" smtClean="0"/>
            <a:t>agreed</a:t>
          </a:r>
          <a:r>
            <a:rPr lang="fr-BE" sz="2400" b="0" i="0" dirty="0" smtClean="0"/>
            <a:t>; no efficient </a:t>
          </a:r>
          <a:r>
            <a:rPr lang="fr-BE" sz="2400" b="0" i="0" dirty="0" err="1" smtClean="0"/>
            <a:t>transfer</a:t>
          </a:r>
          <a:r>
            <a:rPr lang="fr-BE" sz="2400" b="0" i="0" dirty="0" smtClean="0"/>
            <a:t> of </a:t>
          </a:r>
          <a:r>
            <a:rPr lang="fr-BE" sz="2400" b="0" i="0" dirty="0" err="1" smtClean="0"/>
            <a:t>funds</a:t>
          </a:r>
          <a:r>
            <a:rPr lang="fr-BE" sz="2400" b="0" i="0" dirty="0" smtClean="0"/>
            <a:t>; meetings not </a:t>
          </a:r>
          <a:r>
            <a:rPr lang="fr-BE" sz="2400" b="0" i="0" dirty="0" err="1" smtClean="0"/>
            <a:t>minuted</a:t>
          </a:r>
          <a:r>
            <a:rPr lang="fr-BE" sz="2400" b="0" i="0" dirty="0" smtClean="0"/>
            <a:t>; </a:t>
          </a:r>
          <a:r>
            <a:rPr lang="fr-BE" sz="2400" b="0" i="0" dirty="0" err="1" smtClean="0"/>
            <a:t>cooperation</a:t>
          </a:r>
          <a:r>
            <a:rPr lang="fr-BE" sz="2400" b="0" i="0" dirty="0" smtClean="0"/>
            <a:t> not </a:t>
          </a:r>
          <a:r>
            <a:rPr lang="fr-BE" sz="2400" b="0" i="0" dirty="0" err="1" smtClean="0"/>
            <a:t>detailed</a:t>
          </a:r>
          <a:r>
            <a:rPr lang="fr-BE" sz="2400" b="0" i="0" dirty="0" smtClean="0"/>
            <a:t> in report; </a:t>
          </a:r>
          <a:r>
            <a:rPr lang="fr-BE" sz="2400" b="0" i="0" dirty="0" err="1" smtClean="0"/>
            <a:t>lack</a:t>
          </a:r>
          <a:r>
            <a:rPr lang="fr-BE" sz="2400" b="0" i="0" dirty="0" smtClean="0"/>
            <a:t> of </a:t>
          </a:r>
          <a:r>
            <a:rPr lang="fr-BE" sz="2400" b="0" i="0" dirty="0" err="1" smtClean="0"/>
            <a:t>involvement</a:t>
          </a:r>
          <a:r>
            <a:rPr lang="fr-BE" sz="2400" b="0" i="0" dirty="0" smtClean="0"/>
            <a:t> </a:t>
          </a:r>
          <a:r>
            <a:rPr lang="fr-BE" sz="2400" b="0" i="0" dirty="0" err="1" smtClean="0"/>
            <a:t>partners</a:t>
          </a:r>
          <a:r>
            <a:rPr lang="fr-BE" sz="2400" b="0" i="0" dirty="0" smtClean="0"/>
            <a:t> (</a:t>
          </a:r>
          <a:r>
            <a:rPr lang="fr-BE" sz="2400" b="0" i="0" dirty="0" err="1" smtClean="0"/>
            <a:t>also</a:t>
          </a:r>
          <a:r>
            <a:rPr lang="fr-BE" sz="2400" b="0" i="0" dirty="0" smtClean="0"/>
            <a:t> EU); </a:t>
          </a:r>
          <a:r>
            <a:rPr lang="fr-BE" sz="2400" b="0" i="0" dirty="0" err="1" smtClean="0"/>
            <a:t>university</a:t>
          </a:r>
          <a:r>
            <a:rPr lang="fr-BE" sz="2400" b="0" i="0" dirty="0" smtClean="0"/>
            <a:t> management not </a:t>
          </a:r>
          <a:r>
            <a:rPr lang="fr-BE" sz="2400" b="0" i="0" dirty="0" err="1" smtClean="0"/>
            <a:t>included</a:t>
          </a:r>
          <a:r>
            <a:rPr lang="fr-BE" sz="2400" b="0" i="0" dirty="0" smtClean="0"/>
            <a:t> </a:t>
          </a:r>
          <a:endParaRPr lang="en-GB" sz="2400" b="0" i="0" dirty="0"/>
        </a:p>
      </dgm:t>
    </dgm:pt>
    <dgm:pt modelId="{916A32BD-135F-48C8-A142-A9487CC28976}" type="parTrans" cxnId="{9644D487-639C-4E67-9059-70EE3D6D98C6}">
      <dgm:prSet/>
      <dgm:spPr/>
      <dgm:t>
        <a:bodyPr/>
        <a:lstStyle/>
        <a:p>
          <a:endParaRPr lang="en-GB"/>
        </a:p>
      </dgm:t>
    </dgm:pt>
    <dgm:pt modelId="{3EEBF1EE-03FB-4383-8BFA-7CF4E7CE0A6B}" type="sibTrans" cxnId="{9644D487-639C-4E67-9059-70EE3D6D98C6}">
      <dgm:prSet/>
      <dgm:spPr/>
      <dgm:t>
        <a:bodyPr/>
        <a:lstStyle/>
        <a:p>
          <a:endParaRPr lang="en-GB"/>
        </a:p>
      </dgm:t>
    </dgm:pt>
    <dgm:pt modelId="{E6ACFBE4-A25B-4FFA-9A43-3B7E9D7E9BAE}">
      <dgm:prSet custT="1"/>
      <dgm:spPr/>
      <dgm:t>
        <a:bodyPr/>
        <a:lstStyle/>
        <a:p>
          <a:r>
            <a:rPr lang="fr-BE" sz="2400" b="0" i="0" dirty="0" smtClean="0"/>
            <a:t>focus on </a:t>
          </a:r>
          <a:r>
            <a:rPr lang="fr-BE" sz="2400" b="0" i="0" dirty="0" err="1" smtClean="0"/>
            <a:t>indivual</a:t>
          </a:r>
          <a:r>
            <a:rPr lang="fr-BE" sz="2400" b="0" i="0" dirty="0" smtClean="0"/>
            <a:t> </a:t>
          </a:r>
          <a:r>
            <a:rPr lang="fr-BE" sz="2400" b="0" i="0" dirty="0" err="1" smtClean="0"/>
            <a:t>level</a:t>
          </a:r>
          <a:r>
            <a:rPr lang="fr-BE" sz="2400" b="0" i="0" dirty="0" smtClean="0"/>
            <a:t> </a:t>
          </a:r>
          <a:r>
            <a:rPr lang="fr-BE" sz="2400" b="0" i="0" dirty="0" err="1" smtClean="0"/>
            <a:t>only</a:t>
          </a:r>
          <a:r>
            <a:rPr lang="fr-BE" sz="2400" b="0" i="0" dirty="0" smtClean="0"/>
            <a:t>; no </a:t>
          </a:r>
          <a:r>
            <a:rPr lang="fr-BE" sz="2400" b="0" i="0" dirty="0" err="1" smtClean="0"/>
            <a:t>financial</a:t>
          </a:r>
          <a:r>
            <a:rPr lang="fr-BE" sz="2400" b="0" i="0" dirty="0" smtClean="0"/>
            <a:t> planning </a:t>
          </a:r>
          <a:r>
            <a:rPr lang="fr-BE" sz="2400" b="0" i="0" dirty="0" err="1" smtClean="0"/>
            <a:t>beyond</a:t>
          </a:r>
          <a:r>
            <a:rPr lang="fr-BE" sz="2400" b="0" i="0" dirty="0" smtClean="0"/>
            <a:t> </a:t>
          </a:r>
          <a:r>
            <a:rPr lang="fr-BE" sz="2400" b="0" i="0" dirty="0" err="1" smtClean="0"/>
            <a:t>contract</a:t>
          </a:r>
          <a:r>
            <a:rPr lang="fr-BE" sz="2400" b="0" i="0" dirty="0" smtClean="0"/>
            <a:t> </a:t>
          </a:r>
          <a:r>
            <a:rPr lang="fr-BE" sz="2400" b="0" i="0" dirty="0" err="1" smtClean="0"/>
            <a:t>period</a:t>
          </a:r>
          <a:r>
            <a:rPr lang="fr-BE" sz="2400" b="0" i="0" dirty="0" smtClean="0"/>
            <a:t>; </a:t>
          </a:r>
          <a:r>
            <a:rPr lang="fr-BE" sz="2400" b="0" i="0" dirty="0" err="1" smtClean="0"/>
            <a:t>accreditation</a:t>
          </a:r>
          <a:r>
            <a:rPr lang="fr-BE" sz="2400" b="0" i="0" dirty="0" smtClean="0"/>
            <a:t> not </a:t>
          </a:r>
          <a:r>
            <a:rPr lang="fr-BE" sz="2400" b="0" i="0" dirty="0" err="1" smtClean="0"/>
            <a:t>terminated</a:t>
          </a:r>
          <a:r>
            <a:rPr lang="fr-BE" sz="2400" b="0" i="0" dirty="0" smtClean="0"/>
            <a:t>; </a:t>
          </a:r>
          <a:r>
            <a:rPr lang="fr-BE" sz="2400" b="0" i="0" dirty="0" err="1" smtClean="0"/>
            <a:t>Weak</a:t>
          </a:r>
          <a:r>
            <a:rPr lang="fr-BE" sz="2400" b="0" i="0" dirty="0" smtClean="0"/>
            <a:t> </a:t>
          </a:r>
          <a:r>
            <a:rPr lang="fr-BE" sz="2400" b="0" i="0" dirty="0" err="1" smtClean="0"/>
            <a:t>ownership</a:t>
          </a:r>
          <a:r>
            <a:rPr lang="fr-BE" sz="2400" b="0" i="0" dirty="0" smtClean="0"/>
            <a:t> teams; </a:t>
          </a:r>
          <a:r>
            <a:rPr lang="fr-BE" sz="2400" b="0" i="0" dirty="0" err="1" smtClean="0"/>
            <a:t>technological</a:t>
          </a:r>
          <a:r>
            <a:rPr lang="fr-BE" sz="2400" b="0" i="0" dirty="0" smtClean="0"/>
            <a:t> or </a:t>
          </a:r>
          <a:r>
            <a:rPr lang="fr-BE" sz="2400" b="0" i="0" dirty="0" err="1" smtClean="0"/>
            <a:t>legal</a:t>
          </a:r>
          <a:r>
            <a:rPr lang="fr-BE" sz="2400" b="0" i="0" dirty="0" smtClean="0"/>
            <a:t> changes not </a:t>
          </a:r>
          <a:r>
            <a:rPr lang="fr-BE" sz="2400" b="0" i="0" dirty="0" err="1" smtClean="0"/>
            <a:t>addressed</a:t>
          </a:r>
          <a:r>
            <a:rPr lang="fr-BE" sz="2400" b="0" i="0" dirty="0" smtClean="0"/>
            <a:t>; no </a:t>
          </a:r>
          <a:r>
            <a:rPr lang="fr-BE" sz="2400" b="0" i="0" dirty="0" err="1" smtClean="0"/>
            <a:t>clarity</a:t>
          </a:r>
          <a:r>
            <a:rPr lang="fr-BE" sz="2400" b="0" i="0" dirty="0" smtClean="0"/>
            <a:t> how to </a:t>
          </a:r>
          <a:r>
            <a:rPr lang="fr-BE" sz="2400" b="0" i="0" dirty="0" err="1" smtClean="0"/>
            <a:t>measure</a:t>
          </a:r>
          <a:r>
            <a:rPr lang="fr-BE" sz="2400" b="0" i="0" dirty="0" smtClean="0"/>
            <a:t> impact (short and long </a:t>
          </a:r>
          <a:r>
            <a:rPr lang="fr-BE" sz="2400" b="0" i="0" dirty="0" err="1" smtClean="0"/>
            <a:t>term</a:t>
          </a:r>
          <a:r>
            <a:rPr lang="fr-BE" sz="2400" b="0" i="0" dirty="0" smtClean="0"/>
            <a:t>)</a:t>
          </a:r>
          <a:endParaRPr lang="fr-BE" sz="2400" b="0" i="0" dirty="0"/>
        </a:p>
      </dgm:t>
    </dgm:pt>
    <dgm:pt modelId="{41FDC4DE-39A9-4E00-A138-9C8E593FA621}" type="parTrans" cxnId="{8AFF0503-3537-4F48-8803-F4767CC575AB}">
      <dgm:prSet/>
      <dgm:spPr/>
      <dgm:t>
        <a:bodyPr/>
        <a:lstStyle/>
        <a:p>
          <a:endParaRPr lang="en-GB"/>
        </a:p>
      </dgm:t>
    </dgm:pt>
    <dgm:pt modelId="{BAECB875-3157-4239-B9E1-5289F85809DF}" type="sibTrans" cxnId="{8AFF0503-3537-4F48-8803-F4767CC575AB}">
      <dgm:prSet/>
      <dgm:spPr/>
      <dgm:t>
        <a:bodyPr/>
        <a:lstStyle/>
        <a:p>
          <a:endParaRPr lang="en-GB"/>
        </a:p>
      </dgm:t>
    </dgm:pt>
    <dgm:pt modelId="{DD47BD81-51F2-4F3D-A95F-DB5C60C07C5A}" type="pres">
      <dgm:prSet presAssocID="{1B677156-A998-4199-86EF-C94E045FE10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743A45C-CF2E-443B-80E9-7D40E62CF46D}" type="pres">
      <dgm:prSet presAssocID="{C58E7D14-EA9B-462F-8871-E695E2542702}" presName="comp" presStyleCnt="0"/>
      <dgm:spPr/>
    </dgm:pt>
    <dgm:pt modelId="{B811C5CC-5B95-4133-B39F-FC03B5F0B6B7}" type="pres">
      <dgm:prSet presAssocID="{C58E7D14-EA9B-462F-8871-E695E2542702}" presName="box" presStyleLbl="node1" presStyleIdx="0" presStyleCnt="2"/>
      <dgm:spPr/>
      <dgm:t>
        <a:bodyPr/>
        <a:lstStyle/>
        <a:p>
          <a:endParaRPr lang="en-GB"/>
        </a:p>
      </dgm:t>
    </dgm:pt>
    <dgm:pt modelId="{05DDBF46-15B0-430D-95ED-AD8111DEA7DB}" type="pres">
      <dgm:prSet presAssocID="{C58E7D14-EA9B-462F-8871-E695E2542702}" presName="img" presStyleLbl="fgImgPlace1" presStyleIdx="0" presStyleCnt="2" custScaleX="100040" custScaleY="11483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B73DDBE-40BF-46C8-807E-E020BC896427}" type="pres">
      <dgm:prSet presAssocID="{C58E7D14-EA9B-462F-8871-E695E254270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8B3B84-3A53-4983-B467-C4D5891629A0}" type="pres">
      <dgm:prSet presAssocID="{3EEBF1EE-03FB-4383-8BFA-7CF4E7CE0A6B}" presName="spacer" presStyleCnt="0"/>
      <dgm:spPr/>
    </dgm:pt>
    <dgm:pt modelId="{CE655053-5E61-41D9-8E3F-D14A51D1452D}" type="pres">
      <dgm:prSet presAssocID="{E6ACFBE4-A25B-4FFA-9A43-3B7E9D7E9BAE}" presName="comp" presStyleCnt="0"/>
      <dgm:spPr/>
    </dgm:pt>
    <dgm:pt modelId="{4C4C65F4-AEB9-4A82-A5F3-9AB55C0E3652}" type="pres">
      <dgm:prSet presAssocID="{E6ACFBE4-A25B-4FFA-9A43-3B7E9D7E9BAE}" presName="box" presStyleLbl="node1" presStyleIdx="1" presStyleCnt="2"/>
      <dgm:spPr/>
      <dgm:t>
        <a:bodyPr/>
        <a:lstStyle/>
        <a:p>
          <a:endParaRPr lang="en-GB"/>
        </a:p>
      </dgm:t>
    </dgm:pt>
    <dgm:pt modelId="{20EB8662-6560-4936-8FAD-23E7C368D1C3}" type="pres">
      <dgm:prSet presAssocID="{E6ACFBE4-A25B-4FFA-9A43-3B7E9D7E9BAE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CF0F888-8D8A-495A-9338-65C0E074CECA}" type="pres">
      <dgm:prSet presAssocID="{E6ACFBE4-A25B-4FFA-9A43-3B7E9D7E9BAE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644D487-639C-4E67-9059-70EE3D6D98C6}" srcId="{1B677156-A998-4199-86EF-C94E045FE108}" destId="{C58E7D14-EA9B-462F-8871-E695E2542702}" srcOrd="0" destOrd="0" parTransId="{916A32BD-135F-48C8-A142-A9487CC28976}" sibTransId="{3EEBF1EE-03FB-4383-8BFA-7CF4E7CE0A6B}"/>
    <dgm:cxn modelId="{9DCFF54E-6DEB-4EDE-90CF-0A6005366434}" type="presOf" srcId="{C58E7D14-EA9B-462F-8871-E695E2542702}" destId="{2B73DDBE-40BF-46C8-807E-E020BC896427}" srcOrd="1" destOrd="0" presId="urn:microsoft.com/office/officeart/2005/8/layout/vList4"/>
    <dgm:cxn modelId="{8AFF0503-3537-4F48-8803-F4767CC575AB}" srcId="{1B677156-A998-4199-86EF-C94E045FE108}" destId="{E6ACFBE4-A25B-4FFA-9A43-3B7E9D7E9BAE}" srcOrd="1" destOrd="0" parTransId="{41FDC4DE-39A9-4E00-A138-9C8E593FA621}" sibTransId="{BAECB875-3157-4239-B9E1-5289F85809DF}"/>
    <dgm:cxn modelId="{585CBAB8-C60A-42BD-AFF8-6D70A2DD85CF}" type="presOf" srcId="{E6ACFBE4-A25B-4FFA-9A43-3B7E9D7E9BAE}" destId="{4C4C65F4-AEB9-4A82-A5F3-9AB55C0E3652}" srcOrd="0" destOrd="0" presId="urn:microsoft.com/office/officeart/2005/8/layout/vList4"/>
    <dgm:cxn modelId="{C68528D0-6AE0-436B-99D1-BCCF675DE26B}" type="presOf" srcId="{E6ACFBE4-A25B-4FFA-9A43-3B7E9D7E9BAE}" destId="{ACF0F888-8D8A-495A-9338-65C0E074CECA}" srcOrd="1" destOrd="0" presId="urn:microsoft.com/office/officeart/2005/8/layout/vList4"/>
    <dgm:cxn modelId="{14CAA2E0-488B-4B6C-98D9-458F1D70C04C}" type="presOf" srcId="{C58E7D14-EA9B-462F-8871-E695E2542702}" destId="{B811C5CC-5B95-4133-B39F-FC03B5F0B6B7}" srcOrd="0" destOrd="0" presId="urn:microsoft.com/office/officeart/2005/8/layout/vList4"/>
    <dgm:cxn modelId="{97061E17-AC40-4578-BEB1-2DF41840E80C}" type="presOf" srcId="{1B677156-A998-4199-86EF-C94E045FE108}" destId="{DD47BD81-51F2-4F3D-A95F-DB5C60C07C5A}" srcOrd="0" destOrd="0" presId="urn:microsoft.com/office/officeart/2005/8/layout/vList4"/>
    <dgm:cxn modelId="{A8E81361-F8BC-4C85-8830-80AB01B3F54F}" type="presParOf" srcId="{DD47BD81-51F2-4F3D-A95F-DB5C60C07C5A}" destId="{6743A45C-CF2E-443B-80E9-7D40E62CF46D}" srcOrd="0" destOrd="0" presId="urn:microsoft.com/office/officeart/2005/8/layout/vList4"/>
    <dgm:cxn modelId="{3479EC45-2232-47AB-A355-42DE4F34180F}" type="presParOf" srcId="{6743A45C-CF2E-443B-80E9-7D40E62CF46D}" destId="{B811C5CC-5B95-4133-B39F-FC03B5F0B6B7}" srcOrd="0" destOrd="0" presId="urn:microsoft.com/office/officeart/2005/8/layout/vList4"/>
    <dgm:cxn modelId="{8D8D0F08-8A95-43B2-B4CA-F22ABE8971AB}" type="presParOf" srcId="{6743A45C-CF2E-443B-80E9-7D40E62CF46D}" destId="{05DDBF46-15B0-430D-95ED-AD8111DEA7DB}" srcOrd="1" destOrd="0" presId="urn:microsoft.com/office/officeart/2005/8/layout/vList4"/>
    <dgm:cxn modelId="{E0FF1F04-CEA9-491D-84B1-51DD5DB72607}" type="presParOf" srcId="{6743A45C-CF2E-443B-80E9-7D40E62CF46D}" destId="{2B73DDBE-40BF-46C8-807E-E020BC896427}" srcOrd="2" destOrd="0" presId="urn:microsoft.com/office/officeart/2005/8/layout/vList4"/>
    <dgm:cxn modelId="{6F800B20-0EF0-424F-8E94-ADA2BD8234E0}" type="presParOf" srcId="{DD47BD81-51F2-4F3D-A95F-DB5C60C07C5A}" destId="{EB8B3B84-3A53-4983-B467-C4D5891629A0}" srcOrd="1" destOrd="0" presId="urn:microsoft.com/office/officeart/2005/8/layout/vList4"/>
    <dgm:cxn modelId="{9718DE00-E704-45EA-8E70-B8E75963AF45}" type="presParOf" srcId="{DD47BD81-51F2-4F3D-A95F-DB5C60C07C5A}" destId="{CE655053-5E61-41D9-8E3F-D14A51D1452D}" srcOrd="2" destOrd="0" presId="urn:microsoft.com/office/officeart/2005/8/layout/vList4"/>
    <dgm:cxn modelId="{68C71484-B45A-4C4A-B67B-8FC8A62AC4C4}" type="presParOf" srcId="{CE655053-5E61-41D9-8E3F-D14A51D1452D}" destId="{4C4C65F4-AEB9-4A82-A5F3-9AB55C0E3652}" srcOrd="0" destOrd="0" presId="urn:microsoft.com/office/officeart/2005/8/layout/vList4"/>
    <dgm:cxn modelId="{1D0C8AC5-B8AD-4BDE-9850-CCD5AB379946}" type="presParOf" srcId="{CE655053-5E61-41D9-8E3F-D14A51D1452D}" destId="{20EB8662-6560-4936-8FAD-23E7C368D1C3}" srcOrd="1" destOrd="0" presId="urn:microsoft.com/office/officeart/2005/8/layout/vList4"/>
    <dgm:cxn modelId="{BBC452E0-B9A9-4227-9847-2C339B396009}" type="presParOf" srcId="{CE655053-5E61-41D9-8E3F-D14A51D1452D}" destId="{ACF0F888-8D8A-495A-9338-65C0E074CEC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A6422-CD73-4A6D-9FB1-EFDFB56A6BE9}">
      <dsp:nvSpPr>
        <dsp:cNvPr id="0" name=""/>
        <dsp:cNvSpPr/>
      </dsp:nvSpPr>
      <dsp:spPr>
        <a:xfrm rot="5400000">
          <a:off x="5343751" y="-2070216"/>
          <a:ext cx="1135062" cy="55635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 dirty="0" smtClean="0">
              <a:solidFill>
                <a:srgbClr val="333399"/>
              </a:solidFill>
              <a:latin typeface="+mn-lt"/>
              <a:ea typeface="+mn-ea"/>
              <a:cs typeface="+mn-cs"/>
              <a:sym typeface="Webdings" pitchFamily="18" charset="2"/>
            </a:rPr>
            <a:t>describes the purpose of the grant, the title of your project</a:t>
          </a:r>
          <a:endParaRPr lang="en-GB" sz="2000" b="1" kern="1200" dirty="0">
            <a:solidFill>
              <a:srgbClr val="333399"/>
            </a:solidFill>
            <a:latin typeface="+mn-lt"/>
            <a:ea typeface="+mn-ea"/>
            <a:cs typeface="+mn-cs"/>
            <a:sym typeface="Webdings" pitchFamily="18" charset="2"/>
          </a:endParaRPr>
        </a:p>
      </dsp:txBody>
      <dsp:txXfrm rot="-5400000">
        <a:off x="3129503" y="199441"/>
        <a:ext cx="5508151" cy="1024244"/>
      </dsp:txXfrm>
    </dsp:sp>
    <dsp:sp modelId="{D554E882-B767-4A39-B226-9E3530338E21}">
      <dsp:nvSpPr>
        <dsp:cNvPr id="0" name=""/>
        <dsp:cNvSpPr/>
      </dsp:nvSpPr>
      <dsp:spPr>
        <a:xfrm>
          <a:off x="0" y="2149"/>
          <a:ext cx="3129502" cy="1418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0" b="1" kern="1200" dirty="0" smtClean="0">
              <a:solidFill>
                <a:schemeClr val="bg1"/>
              </a:solidFill>
            </a:rPr>
            <a:t>Art. I.1</a:t>
          </a:r>
          <a:endParaRPr lang="en-GB" sz="5000" b="1" kern="1200" dirty="0">
            <a:solidFill>
              <a:schemeClr val="bg1"/>
            </a:solidFill>
          </a:endParaRPr>
        </a:p>
      </dsp:txBody>
      <dsp:txXfrm>
        <a:off x="69261" y="71410"/>
        <a:ext cx="2990980" cy="1280306"/>
      </dsp:txXfrm>
    </dsp:sp>
    <dsp:sp modelId="{7257D643-7D4F-44F1-A6FE-1F69EBB60809}">
      <dsp:nvSpPr>
        <dsp:cNvPr id="0" name=""/>
        <dsp:cNvSpPr/>
      </dsp:nvSpPr>
      <dsp:spPr>
        <a:xfrm rot="5400000">
          <a:off x="5343751" y="-580446"/>
          <a:ext cx="1135062" cy="55635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 dirty="0" smtClean="0">
              <a:solidFill>
                <a:srgbClr val="333399"/>
              </a:solidFill>
              <a:latin typeface="+mn-lt"/>
              <a:ea typeface="+mn-ea"/>
              <a:cs typeface="+mn-cs"/>
            </a:rPr>
            <a:t>entry into force date, duration of the eligibility period, project start and end dates</a:t>
          </a:r>
          <a:endParaRPr lang="en-GB" sz="2000" b="1" kern="1200" dirty="0">
            <a:solidFill>
              <a:srgbClr val="333399"/>
            </a:solidFill>
            <a:latin typeface="+mn-lt"/>
            <a:ea typeface="+mn-ea"/>
            <a:cs typeface="+mn-cs"/>
          </a:endParaRPr>
        </a:p>
      </dsp:txBody>
      <dsp:txXfrm rot="-5400000">
        <a:off x="3129503" y="1689211"/>
        <a:ext cx="5508151" cy="1024244"/>
      </dsp:txXfrm>
    </dsp:sp>
    <dsp:sp modelId="{0FC8F18F-2F59-4CAF-A6C2-2A7919F0893E}">
      <dsp:nvSpPr>
        <dsp:cNvPr id="0" name=""/>
        <dsp:cNvSpPr/>
      </dsp:nvSpPr>
      <dsp:spPr>
        <a:xfrm>
          <a:off x="0" y="1491919"/>
          <a:ext cx="3129502" cy="1418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0" b="1" kern="1200" dirty="0" smtClean="0">
              <a:solidFill>
                <a:schemeClr val="bg1"/>
              </a:solidFill>
            </a:rPr>
            <a:t>Art. I.2</a:t>
          </a:r>
          <a:endParaRPr lang="en-GB" sz="5000" b="1" kern="1200" dirty="0">
            <a:solidFill>
              <a:schemeClr val="bg1"/>
            </a:solidFill>
          </a:endParaRPr>
        </a:p>
      </dsp:txBody>
      <dsp:txXfrm>
        <a:off x="69261" y="1561180"/>
        <a:ext cx="2990980" cy="1280306"/>
      </dsp:txXfrm>
    </dsp:sp>
    <dsp:sp modelId="{71A57C64-4496-40D5-8458-0413EF291986}">
      <dsp:nvSpPr>
        <dsp:cNvPr id="0" name=""/>
        <dsp:cNvSpPr/>
      </dsp:nvSpPr>
      <dsp:spPr>
        <a:xfrm rot="5400000">
          <a:off x="5343751" y="909322"/>
          <a:ext cx="1135062" cy="55635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 dirty="0" smtClean="0">
              <a:solidFill>
                <a:srgbClr val="333399"/>
              </a:solidFill>
              <a:latin typeface="+mn-lt"/>
              <a:ea typeface="+mn-ea"/>
              <a:cs typeface="+mn-cs"/>
            </a:rPr>
            <a:t>linked to the funding aspects and Annex III with the breakdown of the budget</a:t>
          </a:r>
          <a:endParaRPr lang="en-GB" sz="2000" b="1" kern="1200" dirty="0">
            <a:solidFill>
              <a:srgbClr val="333399"/>
            </a:solidFill>
            <a:latin typeface="+mn-lt"/>
            <a:ea typeface="+mn-ea"/>
            <a:cs typeface="+mn-cs"/>
          </a:endParaRPr>
        </a:p>
      </dsp:txBody>
      <dsp:txXfrm rot="-5400000">
        <a:off x="3129503" y="3178980"/>
        <a:ext cx="5508151" cy="1024244"/>
      </dsp:txXfrm>
    </dsp:sp>
    <dsp:sp modelId="{F3B89191-EF79-4E7A-BA1D-841B3F007828}">
      <dsp:nvSpPr>
        <dsp:cNvPr id="0" name=""/>
        <dsp:cNvSpPr/>
      </dsp:nvSpPr>
      <dsp:spPr>
        <a:xfrm>
          <a:off x="0" y="2981689"/>
          <a:ext cx="3129502" cy="1418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000" b="1" kern="1200" dirty="0" smtClean="0">
              <a:solidFill>
                <a:schemeClr val="bg1"/>
              </a:solidFill>
            </a:rPr>
            <a:t>Art. I.3</a:t>
          </a:r>
          <a:endParaRPr lang="en-GB" sz="5000" b="1" kern="1200" dirty="0">
            <a:solidFill>
              <a:schemeClr val="bg1"/>
            </a:solidFill>
          </a:endParaRPr>
        </a:p>
      </dsp:txBody>
      <dsp:txXfrm>
        <a:off x="69261" y="3050950"/>
        <a:ext cx="2990980" cy="12803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E74DA-ECB6-4D4B-A9F4-00E1B1EC2896}">
      <dsp:nvSpPr>
        <dsp:cNvPr id="0" name=""/>
        <dsp:cNvSpPr/>
      </dsp:nvSpPr>
      <dsp:spPr>
        <a:xfrm>
          <a:off x="25287" y="0"/>
          <a:ext cx="2995163" cy="5148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b="1" kern="1200" dirty="0" smtClean="0">
              <a:solidFill>
                <a:schemeClr val="bg1"/>
              </a:solidFill>
            </a:rPr>
            <a:t>   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b="1" kern="1200" dirty="0" smtClean="0">
              <a:solidFill>
                <a:schemeClr val="bg1"/>
              </a:solidFill>
            </a:rPr>
            <a:t>Art. I.10.7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100" b="1" kern="1200" dirty="0" smtClean="0">
            <a:solidFill>
              <a:schemeClr val="bg1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100" b="1" kern="1200" dirty="0" smtClean="0">
              <a:solidFill>
                <a:schemeClr val="bg1"/>
              </a:solidFill>
            </a:rPr>
            <a:t>- </a:t>
          </a:r>
          <a:r>
            <a:rPr lang="fr-BE" sz="1600" b="1" kern="1200" dirty="0" err="1" smtClean="0">
              <a:solidFill>
                <a:schemeClr val="bg1"/>
              </a:solidFill>
            </a:rPr>
            <a:t>coordinating</a:t>
          </a:r>
          <a:r>
            <a:rPr lang="fr-BE" sz="1600" b="1" kern="1200" dirty="0" smtClean="0">
              <a:solidFill>
                <a:schemeClr val="bg1"/>
              </a:solidFill>
            </a:rPr>
            <a:t> institution and EACEA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1" kern="1200" dirty="0" smtClean="0">
              <a:solidFill>
                <a:schemeClr val="bg1"/>
              </a:solidFill>
            </a:rPr>
            <a:t>- </a:t>
          </a:r>
          <a:r>
            <a:rPr lang="fr-BE" sz="1600" b="1" kern="1200" dirty="0" err="1" smtClean="0">
              <a:solidFill>
                <a:schemeClr val="bg1"/>
              </a:solidFill>
            </a:rPr>
            <a:t>compulsory</a:t>
          </a:r>
          <a:r>
            <a:rPr lang="fr-BE" sz="1600" b="1" kern="1200" dirty="0" smtClean="0">
              <a:solidFill>
                <a:schemeClr val="bg1"/>
              </a:solidFill>
            </a:rPr>
            <a:t> up to </a:t>
          </a:r>
          <a:r>
            <a:rPr lang="fr-BE" sz="1600" b="1" kern="1200" dirty="0" err="1" smtClean="0">
              <a:solidFill>
                <a:schemeClr val="bg1"/>
              </a:solidFill>
            </a:rPr>
            <a:t>twice</a:t>
          </a:r>
          <a:r>
            <a:rPr lang="fr-BE" sz="1600" b="1" kern="1200" dirty="0" smtClean="0">
              <a:solidFill>
                <a:schemeClr val="bg1"/>
              </a:solidFill>
            </a:rPr>
            <a:t> per </a:t>
          </a:r>
          <a:r>
            <a:rPr lang="fr-BE" sz="1600" b="1" kern="1200" dirty="0" err="1" smtClean="0">
              <a:solidFill>
                <a:schemeClr val="bg1"/>
              </a:solidFill>
            </a:rPr>
            <a:t>year</a:t>
          </a:r>
          <a:r>
            <a:rPr lang="fr-BE" sz="1600" b="1" kern="1200" dirty="0" smtClean="0">
              <a:solidFill>
                <a:schemeClr val="bg1"/>
              </a:solidFill>
            </a:rPr>
            <a:t>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1" kern="1200" dirty="0" smtClean="0">
              <a:solidFill>
                <a:schemeClr val="bg1"/>
              </a:solidFill>
            </a:rPr>
            <a:t>- provision for </a:t>
          </a:r>
          <a:r>
            <a:rPr lang="fr-BE" sz="1600" b="1" kern="1200" dirty="0" err="1" smtClean="0">
              <a:solidFill>
                <a:schemeClr val="bg1"/>
              </a:solidFill>
            </a:rPr>
            <a:t>travel</a:t>
          </a:r>
          <a:r>
            <a:rPr lang="fr-BE" sz="1600" b="1" kern="1200" dirty="0" smtClean="0">
              <a:solidFill>
                <a:schemeClr val="bg1"/>
              </a:solidFill>
            </a:rPr>
            <a:t> and </a:t>
          </a:r>
          <a:r>
            <a:rPr lang="fr-BE" sz="1600" b="1" kern="1200" dirty="0" err="1" smtClean="0">
              <a:solidFill>
                <a:schemeClr val="bg1"/>
              </a:solidFill>
            </a:rPr>
            <a:t>costs</a:t>
          </a:r>
          <a:r>
            <a:rPr lang="fr-BE" sz="1600" b="1" kern="1200" dirty="0" smtClean="0">
              <a:solidFill>
                <a:schemeClr val="bg1"/>
              </a:solidFill>
            </a:rPr>
            <a:t> of </a:t>
          </a:r>
          <a:r>
            <a:rPr lang="fr-BE" sz="1600" b="1" kern="1200" dirty="0" err="1" smtClean="0">
              <a:solidFill>
                <a:schemeClr val="bg1"/>
              </a:solidFill>
            </a:rPr>
            <a:t>stay</a:t>
          </a:r>
          <a:r>
            <a:rPr lang="fr-BE" sz="1400" b="1" kern="1200" dirty="0" smtClean="0">
              <a:solidFill>
                <a:schemeClr val="bg1"/>
              </a:solidFill>
            </a:rPr>
            <a:t> </a:t>
          </a:r>
          <a:endParaRPr lang="en-GB" sz="1400" b="1" kern="1200" dirty="0">
            <a:solidFill>
              <a:schemeClr val="bg1"/>
            </a:solidFill>
          </a:endParaRPr>
        </a:p>
      </dsp:txBody>
      <dsp:txXfrm>
        <a:off x="25287" y="2059278"/>
        <a:ext cx="2995163" cy="2059278"/>
      </dsp:txXfrm>
    </dsp:sp>
    <dsp:sp modelId="{BF886004-D11D-4CC2-ADD3-6AFD3FC1F33C}">
      <dsp:nvSpPr>
        <dsp:cNvPr id="0" name=""/>
        <dsp:cNvSpPr/>
      </dsp:nvSpPr>
      <dsp:spPr>
        <a:xfrm>
          <a:off x="160745" y="296317"/>
          <a:ext cx="2677522" cy="173949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5BAB70-A533-4FD5-B855-8A763422D8BB}">
      <dsp:nvSpPr>
        <dsp:cNvPr id="0" name=""/>
        <dsp:cNvSpPr/>
      </dsp:nvSpPr>
      <dsp:spPr>
        <a:xfrm>
          <a:off x="3086944" y="0"/>
          <a:ext cx="2995163" cy="5148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800" b="1" kern="1200" dirty="0" smtClean="0">
              <a:solidFill>
                <a:schemeClr val="bg1"/>
              </a:solidFill>
            </a:rPr>
            <a:t>-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b="1" kern="1200" dirty="0" smtClean="0">
              <a:solidFill>
                <a:schemeClr val="bg1"/>
              </a:solidFill>
            </a:rPr>
            <a:t> 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b="1" kern="1200" dirty="0" smtClean="0">
              <a:solidFill>
                <a:schemeClr val="bg1"/>
              </a:solidFill>
            </a:rPr>
            <a:t>Art. I.10.11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800" b="1" kern="1200" dirty="0" smtClean="0">
            <a:solidFill>
              <a:schemeClr val="bg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kern="1200" dirty="0" smtClean="0">
              <a:solidFill>
                <a:schemeClr val="bg1"/>
              </a:solidFill>
            </a:rPr>
            <a:t>- </a:t>
          </a:r>
          <a:r>
            <a:rPr lang="fr-BE" sz="1600" b="1" kern="1200" dirty="0" err="1" smtClean="0">
              <a:solidFill>
                <a:schemeClr val="bg1"/>
              </a:solidFill>
            </a:rPr>
            <a:t>NEOs</a:t>
          </a:r>
          <a:r>
            <a:rPr lang="fr-BE" sz="1600" b="1" kern="1200" dirty="0" smtClean="0">
              <a:solidFill>
                <a:schemeClr val="bg1"/>
              </a:solidFill>
            </a:rPr>
            <a:t>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sz="1600" b="1" kern="1200" dirty="0" smtClean="0">
              <a:solidFill>
                <a:schemeClr val="bg1"/>
              </a:solidFill>
            </a:rPr>
            <a:t>- EU </a:t>
          </a:r>
          <a:r>
            <a:rPr lang="fr-BE" sz="1600" b="1" kern="1200" dirty="0" err="1" smtClean="0">
              <a:solidFill>
                <a:schemeClr val="bg1"/>
              </a:solidFill>
            </a:rPr>
            <a:t>Delegations</a:t>
          </a:r>
          <a:endParaRPr lang="en-GB" sz="1600" b="1" kern="1200" dirty="0" smtClean="0">
            <a:solidFill>
              <a:schemeClr val="bg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600" b="1" kern="1200" dirty="0" smtClean="0">
            <a:solidFill>
              <a:schemeClr val="bg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1" kern="1200" dirty="0" smtClean="0">
              <a:solidFill>
                <a:schemeClr val="bg1"/>
              </a:solidFill>
            </a:rPr>
            <a:t>- International Contact   Points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b="1" kern="1200" dirty="0">
            <a:solidFill>
              <a:schemeClr val="bg1"/>
            </a:solidFill>
          </a:endParaRPr>
        </a:p>
      </dsp:txBody>
      <dsp:txXfrm>
        <a:off x="3086944" y="2059278"/>
        <a:ext cx="2995163" cy="2059278"/>
      </dsp:txXfrm>
    </dsp:sp>
    <dsp:sp modelId="{AFA803F8-3057-4605-87E6-DD716E864AE7}">
      <dsp:nvSpPr>
        <dsp:cNvPr id="0" name=""/>
        <dsp:cNvSpPr/>
      </dsp:nvSpPr>
      <dsp:spPr>
        <a:xfrm>
          <a:off x="3346577" y="308891"/>
          <a:ext cx="2475897" cy="171434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FC194E-6349-44ED-B000-AADE69A8ED47}">
      <dsp:nvSpPr>
        <dsp:cNvPr id="0" name=""/>
        <dsp:cNvSpPr/>
      </dsp:nvSpPr>
      <dsp:spPr>
        <a:xfrm>
          <a:off x="6171962" y="0"/>
          <a:ext cx="2995163" cy="5148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00" b="1" kern="1200" dirty="0" smtClean="0">
              <a:solidFill>
                <a:srgbClr val="C00000"/>
              </a:solidFill>
            </a:rPr>
            <a:t>ART II. 4</a:t>
          </a:r>
          <a:endParaRPr lang="en-GB" sz="1000" b="1" kern="1200" dirty="0" smtClean="0">
            <a:solidFill>
              <a:srgbClr val="C00000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2400" b="1" kern="1200" dirty="0" smtClean="0">
            <a:solidFill>
              <a:schemeClr val="bg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b="1" kern="1200" dirty="0" smtClean="0">
              <a:solidFill>
                <a:schemeClr val="bg1"/>
              </a:solidFill>
            </a:rPr>
            <a:t>Art. II.4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bg1"/>
              </a:solidFill>
            </a:rPr>
            <a:t>- person's self-interest and professional or public interest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b="1" kern="1200" dirty="0" smtClean="0">
              <a:solidFill>
                <a:schemeClr val="bg1"/>
              </a:solidFill>
            </a:rPr>
            <a:t>- applicable to all </a:t>
          </a:r>
          <a:r>
            <a:rPr lang="fr-BE" sz="1400" b="1" kern="1200" dirty="0" err="1" smtClean="0">
              <a:solidFill>
                <a:schemeClr val="bg1"/>
              </a:solidFill>
            </a:rPr>
            <a:t>project</a:t>
          </a:r>
          <a:r>
            <a:rPr lang="fr-BE" sz="1400" b="1" kern="1200" dirty="0" smtClean="0">
              <a:solidFill>
                <a:schemeClr val="bg1"/>
              </a:solidFill>
            </a:rPr>
            <a:t> </a:t>
          </a:r>
          <a:r>
            <a:rPr lang="fr-BE" sz="1400" b="1" kern="1200" dirty="0" err="1" smtClean="0">
              <a:solidFill>
                <a:schemeClr val="bg1"/>
              </a:solidFill>
            </a:rPr>
            <a:t>activities</a:t>
          </a:r>
          <a:endParaRPr lang="fr-BE" sz="1400" b="1" kern="1200" dirty="0" smtClean="0">
            <a:solidFill>
              <a:schemeClr val="bg1"/>
            </a:solidFill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bg1"/>
              </a:solidFill>
            </a:rPr>
            <a:t>- financial impact ineligible costs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bg1"/>
              </a:solidFill>
            </a:rPr>
            <a:t>- doubts, inform the Agency</a:t>
          </a:r>
          <a:endParaRPr lang="en-GB" sz="1400" b="1" kern="1200" dirty="0">
            <a:solidFill>
              <a:schemeClr val="bg1"/>
            </a:solidFill>
          </a:endParaRPr>
        </a:p>
      </dsp:txBody>
      <dsp:txXfrm>
        <a:off x="6171962" y="2059278"/>
        <a:ext cx="2995163" cy="2059278"/>
      </dsp:txXfrm>
    </dsp:sp>
    <dsp:sp modelId="{CD8B958B-1ECF-4A03-8DC1-908855584526}">
      <dsp:nvSpPr>
        <dsp:cNvPr id="0" name=""/>
        <dsp:cNvSpPr/>
      </dsp:nvSpPr>
      <dsp:spPr>
        <a:xfrm>
          <a:off x="6386945" y="395346"/>
          <a:ext cx="2565198" cy="160003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670AA4-FFDA-4EB6-9F9B-06D792C91941}">
      <dsp:nvSpPr>
        <dsp:cNvPr id="0" name=""/>
        <dsp:cNvSpPr/>
      </dsp:nvSpPr>
      <dsp:spPr>
        <a:xfrm flipH="1">
          <a:off x="2238647" y="4488764"/>
          <a:ext cx="4261881" cy="57592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21D2F-F18E-445C-A648-EB99472BCDDF}">
      <dsp:nvSpPr>
        <dsp:cNvPr id="0" name=""/>
        <dsp:cNvSpPr/>
      </dsp:nvSpPr>
      <dsp:spPr>
        <a:xfrm>
          <a:off x="-244863" y="13912"/>
          <a:ext cx="4529816" cy="440266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F80B710-E21C-41D1-8350-DD4938AE5FE1}">
      <dsp:nvSpPr>
        <dsp:cNvPr id="0" name=""/>
        <dsp:cNvSpPr/>
      </dsp:nvSpPr>
      <dsp:spPr>
        <a:xfrm>
          <a:off x="2089651" y="0"/>
          <a:ext cx="7180661" cy="44026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rgbClr val="000099"/>
              </a:solidFill>
              <a:latin typeface="+mj-lt"/>
              <a:ea typeface="+mn-ea"/>
              <a:cs typeface="Arial" charset="0"/>
            </a:rPr>
            <a:t>Between Coordinator and Partners</a:t>
          </a:r>
        </a:p>
      </dsp:txBody>
      <dsp:txXfrm>
        <a:off x="2089651" y="0"/>
        <a:ext cx="3590330" cy="2091266"/>
      </dsp:txXfrm>
    </dsp:sp>
    <dsp:sp modelId="{136E850E-B950-4CB9-8B9C-DDF968231BD4}">
      <dsp:nvSpPr>
        <dsp:cNvPr id="0" name=""/>
        <dsp:cNvSpPr/>
      </dsp:nvSpPr>
      <dsp:spPr>
        <a:xfrm>
          <a:off x="981384" y="2091266"/>
          <a:ext cx="2091266" cy="209126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482345-FCF8-4B10-811F-E2FCCA6D8BD4}">
      <dsp:nvSpPr>
        <dsp:cNvPr id="0" name=""/>
        <dsp:cNvSpPr/>
      </dsp:nvSpPr>
      <dsp:spPr>
        <a:xfrm>
          <a:off x="2089651" y="1964055"/>
          <a:ext cx="7180661" cy="23456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rgbClr val="000099"/>
              </a:solidFill>
              <a:latin typeface="+mj-lt"/>
              <a:ea typeface="+mn-ea"/>
              <a:cs typeface="Arial" charset="0"/>
              <a:sym typeface="Wingdings"/>
            </a:rPr>
            <a:t>With EACEA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rgbClr val="000099"/>
              </a:solidFill>
              <a:latin typeface="+mj-lt"/>
              <a:ea typeface="+mn-ea"/>
              <a:cs typeface="Arial" charset="0"/>
              <a:sym typeface="Wingdings"/>
            </a:rPr>
            <a:t> (Art. II.2)</a:t>
          </a:r>
          <a:endParaRPr lang="en-GB" sz="2400" b="1" kern="1200" dirty="0">
            <a:solidFill>
              <a:srgbClr val="000099"/>
            </a:solidFill>
            <a:latin typeface="+mj-lt"/>
            <a:ea typeface="+mn-ea"/>
            <a:cs typeface="Arial" charset="0"/>
          </a:endParaRPr>
        </a:p>
      </dsp:txBody>
      <dsp:txXfrm>
        <a:off x="2089651" y="1964055"/>
        <a:ext cx="3590330" cy="2345690"/>
      </dsp:txXfrm>
    </dsp:sp>
    <dsp:sp modelId="{619BCF89-C625-4FF3-A58A-A8AB05652255}">
      <dsp:nvSpPr>
        <dsp:cNvPr id="0" name=""/>
        <dsp:cNvSpPr/>
      </dsp:nvSpPr>
      <dsp:spPr>
        <a:xfrm flipH="1">
          <a:off x="5679981" y="0"/>
          <a:ext cx="3590330" cy="209126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600" b="1" kern="1200" dirty="0" smtClean="0">
              <a:solidFill>
                <a:srgbClr val="000099"/>
              </a:solidFill>
              <a:latin typeface="+mj-lt"/>
              <a:ea typeface="+mn-ea"/>
              <a:cs typeface="Arial" charset="0"/>
            </a:rPr>
            <a:t>Communication-plan (</a:t>
          </a:r>
          <a:r>
            <a:rPr lang="fr-BE" sz="1600" b="1" kern="1200" dirty="0" err="1" smtClean="0">
              <a:solidFill>
                <a:srgbClr val="000099"/>
              </a:solidFill>
              <a:latin typeface="+mj-lt"/>
              <a:ea typeface="+mn-ea"/>
              <a:cs typeface="Arial" charset="0"/>
            </a:rPr>
            <a:t>define</a:t>
          </a:r>
          <a:r>
            <a:rPr lang="fr-BE" sz="1600" b="1" kern="1200" dirty="0" smtClean="0">
              <a:solidFill>
                <a:srgbClr val="000099"/>
              </a:solidFill>
              <a:latin typeface="+mj-lt"/>
              <a:ea typeface="+mn-ea"/>
              <a:cs typeface="Arial" charset="0"/>
            </a:rPr>
            <a:t> </a:t>
          </a:r>
          <a:r>
            <a:rPr lang="fr-BE" sz="1600" b="1" kern="1200" dirty="0" err="1" smtClean="0">
              <a:solidFill>
                <a:srgbClr val="000099"/>
              </a:solidFill>
              <a:latin typeface="+mj-lt"/>
              <a:ea typeface="+mn-ea"/>
              <a:cs typeface="Arial" charset="0"/>
            </a:rPr>
            <a:t>means</a:t>
          </a:r>
          <a:r>
            <a:rPr lang="fr-BE" sz="1600" b="1" kern="1200" dirty="0" smtClean="0">
              <a:solidFill>
                <a:srgbClr val="000099"/>
              </a:solidFill>
              <a:latin typeface="+mj-lt"/>
              <a:ea typeface="+mn-ea"/>
              <a:cs typeface="Arial" charset="0"/>
            </a:rPr>
            <a:t>, </a:t>
          </a:r>
          <a:r>
            <a:rPr lang="fr-BE" sz="1600" b="1" kern="1200" dirty="0" err="1" smtClean="0">
              <a:solidFill>
                <a:srgbClr val="000099"/>
              </a:solidFill>
              <a:latin typeface="+mj-lt"/>
              <a:ea typeface="+mn-ea"/>
              <a:cs typeface="Arial" charset="0"/>
            </a:rPr>
            <a:t>frequency</a:t>
          </a:r>
          <a:r>
            <a:rPr lang="fr-BE" sz="1600" b="1" kern="1200" dirty="0" smtClean="0">
              <a:solidFill>
                <a:srgbClr val="000099"/>
              </a:solidFill>
              <a:latin typeface="+mj-lt"/>
              <a:ea typeface="+mn-ea"/>
              <a:cs typeface="Arial" charset="0"/>
            </a:rPr>
            <a:t>, </a:t>
          </a:r>
          <a:r>
            <a:rPr lang="fr-BE" sz="1600" b="1" kern="1200" dirty="0" err="1" smtClean="0">
              <a:solidFill>
                <a:srgbClr val="000099"/>
              </a:solidFill>
              <a:latin typeface="+mj-lt"/>
              <a:ea typeface="+mn-ea"/>
              <a:cs typeface="Arial" charset="0"/>
            </a:rPr>
            <a:t>channels</a:t>
          </a:r>
          <a:r>
            <a:rPr lang="fr-BE" sz="1600" b="1" kern="1200" dirty="0" smtClean="0">
              <a:solidFill>
                <a:srgbClr val="000099"/>
              </a:solidFill>
              <a:latin typeface="+mj-lt"/>
              <a:ea typeface="+mn-ea"/>
              <a:cs typeface="Arial" charset="0"/>
            </a:rPr>
            <a:t>)</a:t>
          </a:r>
          <a:endParaRPr lang="en-GB" sz="1600" b="1" kern="1200" dirty="0">
            <a:solidFill>
              <a:srgbClr val="000099"/>
            </a:solidFill>
            <a:latin typeface="+mj-lt"/>
            <a:ea typeface="+mn-ea"/>
            <a:cs typeface="Arial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600" b="1" kern="1200" dirty="0" err="1" smtClean="0">
              <a:solidFill>
                <a:srgbClr val="000099"/>
              </a:solidFill>
              <a:latin typeface="+mj-lt"/>
              <a:ea typeface="+mn-ea"/>
              <a:cs typeface="Arial" charset="0"/>
            </a:rPr>
            <a:t>Transparency</a:t>
          </a:r>
          <a:r>
            <a:rPr lang="fr-BE" sz="1600" b="1" kern="1200" dirty="0" smtClean="0">
              <a:solidFill>
                <a:srgbClr val="000099"/>
              </a:solidFill>
              <a:latin typeface="+mj-lt"/>
              <a:ea typeface="+mn-ea"/>
              <a:cs typeface="Arial" charset="0"/>
            </a:rPr>
            <a:t> / Documentation</a:t>
          </a:r>
          <a:endParaRPr lang="en-GB" sz="1600" b="1" kern="1200" dirty="0">
            <a:solidFill>
              <a:srgbClr val="000099"/>
            </a:solidFill>
            <a:latin typeface="+mj-lt"/>
            <a:ea typeface="+mn-ea"/>
            <a:cs typeface="Arial" charset="0"/>
          </a:endParaRPr>
        </a:p>
      </dsp:txBody>
      <dsp:txXfrm>
        <a:off x="5679981" y="0"/>
        <a:ext cx="3590330" cy="2091266"/>
      </dsp:txXfrm>
    </dsp:sp>
    <dsp:sp modelId="{0E25176D-4A4E-4D29-AE26-23807FAC1E37}">
      <dsp:nvSpPr>
        <dsp:cNvPr id="0" name=""/>
        <dsp:cNvSpPr/>
      </dsp:nvSpPr>
      <dsp:spPr>
        <a:xfrm>
          <a:off x="5393042" y="2091266"/>
          <a:ext cx="4164209" cy="209126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dirty="0" smtClean="0">
              <a:solidFill>
                <a:srgbClr val="000099"/>
              </a:solidFill>
              <a:latin typeface="+mj-lt"/>
              <a:ea typeface="+mn-ea"/>
              <a:cs typeface="Arial" charset="0"/>
              <a:sym typeface="Wingdings"/>
            </a:rPr>
            <a:t>P</a:t>
          </a:r>
          <a:r>
            <a:rPr lang="en-GB" sz="1600" b="1" kern="1200" dirty="0" smtClean="0">
              <a:solidFill>
                <a:srgbClr val="000099"/>
              </a:solidFill>
              <a:latin typeface="+mj-lt"/>
              <a:ea typeface="+mn-ea"/>
              <a:cs typeface="Arial" charset="0"/>
              <a:sym typeface="Wingdings"/>
            </a:rPr>
            <a:t>roject Officer (PO) responsible for your project</a:t>
          </a:r>
          <a:endParaRPr lang="en-GB" sz="1600" b="1" kern="1200" dirty="0">
            <a:solidFill>
              <a:srgbClr val="000099"/>
            </a:solidFill>
            <a:latin typeface="+mj-lt"/>
            <a:ea typeface="+mn-ea"/>
            <a:cs typeface="Arial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>
              <a:solidFill>
                <a:srgbClr val="000099"/>
              </a:solidFill>
              <a:latin typeface="+mj-lt"/>
              <a:ea typeface="+mn-ea"/>
              <a:cs typeface="Arial" charset="0"/>
              <a:sym typeface="Wingdings"/>
            </a:rPr>
            <a:t>Contact only via coordinator (Article I.6)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600" b="1" kern="1200" dirty="0" smtClean="0">
              <a:solidFill>
                <a:srgbClr val="000099"/>
              </a:solidFill>
              <a:latin typeface="+mj-lt"/>
              <a:ea typeface="+mn-ea"/>
              <a:cs typeface="Arial" charset="0"/>
              <a:sym typeface="Wingdings"/>
            </a:rPr>
            <a:t>Official communication to PO and </a:t>
          </a:r>
          <a:r>
            <a:rPr lang="fr-BE" sz="1600" b="1" kern="1200" dirty="0" smtClean="0">
              <a:solidFill>
                <a:srgbClr val="FF0000"/>
              </a:solidFill>
              <a:latin typeface="+mj-lt"/>
              <a:ea typeface="+mn-ea"/>
              <a:cs typeface="Arial" charset="0"/>
              <a:sym typeface="Wingdings"/>
            </a:rPr>
            <a:t>EACEA-EPLUS-CBHE-PROJECTS@ec.europa.eu</a:t>
          </a:r>
          <a:r>
            <a:rPr lang="fr-BE" sz="1600" b="1" kern="1200" dirty="0" smtClean="0">
              <a:solidFill>
                <a:srgbClr val="000099"/>
              </a:solidFill>
              <a:latin typeface="+mj-lt"/>
              <a:ea typeface="+mn-ea"/>
              <a:cs typeface="Arial" charset="0"/>
              <a:sym typeface="Wingdings"/>
            </a:rPr>
            <a:t>)</a:t>
          </a:r>
          <a:endParaRPr lang="en-GB" sz="1600" b="1" kern="1200" dirty="0" smtClean="0">
            <a:solidFill>
              <a:srgbClr val="000099"/>
            </a:solidFill>
            <a:latin typeface="+mj-lt"/>
            <a:ea typeface="+mn-ea"/>
            <a:cs typeface="Arial" charset="0"/>
            <a:sym typeface="Wingdings"/>
          </a:endParaRPr>
        </a:p>
      </dsp:txBody>
      <dsp:txXfrm>
        <a:off x="5393042" y="2091266"/>
        <a:ext cx="4164209" cy="20912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1C5CC-5B95-4133-B39F-FC03B5F0B6B7}">
      <dsp:nvSpPr>
        <dsp:cNvPr id="0" name=""/>
        <dsp:cNvSpPr/>
      </dsp:nvSpPr>
      <dsp:spPr>
        <a:xfrm>
          <a:off x="0" y="0"/>
          <a:ext cx="9217068" cy="2480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900" b="1" i="1" kern="1200" dirty="0" smtClean="0"/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b="0" i="0" kern="1200" dirty="0" err="1" smtClean="0"/>
            <a:t>Needs</a:t>
          </a:r>
          <a:r>
            <a:rPr lang="fr-BE" sz="2000" b="0" i="0" kern="1200" dirty="0" smtClean="0"/>
            <a:t> analyses not </a:t>
          </a:r>
          <a:r>
            <a:rPr lang="fr-BE" sz="2000" b="0" i="0" kern="1200" dirty="0" err="1" smtClean="0"/>
            <a:t>taken</a:t>
          </a:r>
          <a:r>
            <a:rPr lang="fr-BE" sz="2000" b="0" i="0" kern="1200" dirty="0" smtClean="0"/>
            <a:t> </a:t>
          </a:r>
          <a:r>
            <a:rPr lang="fr-BE" sz="2000" b="0" i="0" kern="1200" dirty="0" err="1" smtClean="0"/>
            <a:t>into</a:t>
          </a:r>
          <a:r>
            <a:rPr lang="fr-BE" sz="2000" b="0" i="0" kern="1200" dirty="0" smtClean="0"/>
            <a:t> </a:t>
          </a:r>
          <a:r>
            <a:rPr lang="fr-BE" sz="2000" b="0" i="0" kern="1200" dirty="0" err="1" smtClean="0"/>
            <a:t>account</a:t>
          </a:r>
          <a:r>
            <a:rPr lang="fr-BE" sz="2000" b="0" i="0" kern="1200" dirty="0" smtClean="0"/>
            <a:t>; changes not </a:t>
          </a:r>
          <a:r>
            <a:rPr lang="fr-BE" sz="2000" b="0" i="0" kern="1200" dirty="0" err="1" smtClean="0"/>
            <a:t>communicated</a:t>
          </a:r>
          <a:r>
            <a:rPr lang="fr-BE" sz="2000" b="0" i="0" kern="1200" dirty="0" smtClean="0"/>
            <a:t> </a:t>
          </a:r>
          <a:r>
            <a:rPr lang="fr-BE" sz="2000" b="0" i="0" kern="1200" dirty="0" err="1" smtClean="0"/>
            <a:t>within</a:t>
          </a:r>
          <a:r>
            <a:rPr lang="fr-BE" sz="2000" b="0" i="0" kern="1200" dirty="0" smtClean="0"/>
            <a:t> reports; </a:t>
          </a:r>
          <a:r>
            <a:rPr lang="fr-BE" sz="2000" b="0" i="0" kern="1200" dirty="0" err="1" smtClean="0"/>
            <a:t>unexplained</a:t>
          </a:r>
          <a:r>
            <a:rPr lang="fr-BE" sz="2000" b="0" i="0" kern="1200" dirty="0" smtClean="0"/>
            <a:t> </a:t>
          </a:r>
          <a:r>
            <a:rPr lang="fr-BE" sz="2000" b="0" i="0" kern="1200" dirty="0" err="1" smtClean="0"/>
            <a:t>delays</a:t>
          </a:r>
          <a:r>
            <a:rPr lang="fr-BE" sz="2000" b="0" i="0" kern="1200" dirty="0" smtClean="0"/>
            <a:t> and no </a:t>
          </a:r>
          <a:r>
            <a:rPr lang="fr-BE" sz="2000" b="0" i="0" kern="1200" dirty="0" err="1" smtClean="0"/>
            <a:t>countermeasures</a:t>
          </a:r>
          <a:r>
            <a:rPr lang="fr-BE" sz="2000" b="0" i="0" kern="1200" dirty="0" smtClean="0"/>
            <a:t> </a:t>
          </a:r>
          <a:r>
            <a:rPr lang="fr-BE" sz="2000" b="0" i="0" kern="1200" dirty="0" err="1" smtClean="0"/>
            <a:t>proposed</a:t>
          </a:r>
          <a:r>
            <a:rPr lang="fr-BE" sz="2000" b="0" i="0" kern="1200" dirty="0" smtClean="0"/>
            <a:t>; no relation </a:t>
          </a:r>
          <a:r>
            <a:rPr lang="fr-BE" sz="2000" b="0" i="0" kern="1200" dirty="0" err="1" smtClean="0"/>
            <a:t>between</a:t>
          </a:r>
          <a:r>
            <a:rPr lang="fr-BE" sz="2000" b="0" i="0" kern="1200" dirty="0" smtClean="0"/>
            <a:t> </a:t>
          </a:r>
          <a:r>
            <a:rPr lang="fr-BE" sz="2000" b="0" i="0" kern="1200" dirty="0" err="1" smtClean="0"/>
            <a:t>activities</a:t>
          </a:r>
          <a:r>
            <a:rPr lang="fr-BE" sz="2000" b="0" i="0" kern="1200" dirty="0" smtClean="0"/>
            <a:t> and </a:t>
          </a:r>
          <a:r>
            <a:rPr lang="fr-BE" sz="2000" b="0" i="0" kern="1200" dirty="0" err="1" smtClean="0"/>
            <a:t>aims</a:t>
          </a:r>
          <a:r>
            <a:rPr lang="fr-BE" sz="2000" b="0" i="0" kern="1200" dirty="0" smtClean="0"/>
            <a:t>; no </a:t>
          </a:r>
          <a:r>
            <a:rPr lang="fr-BE" sz="2000" b="0" i="0" kern="1200" dirty="0" err="1" smtClean="0"/>
            <a:t>reference</a:t>
          </a:r>
          <a:r>
            <a:rPr lang="fr-BE" sz="2000" b="0" i="0" kern="1200" dirty="0" smtClean="0"/>
            <a:t> to </a:t>
          </a:r>
          <a:r>
            <a:rPr lang="fr-BE" sz="2000" b="0" i="0" kern="1200" dirty="0" err="1" smtClean="0"/>
            <a:t>continous</a:t>
          </a:r>
          <a:r>
            <a:rPr lang="fr-BE" sz="2000" b="0" i="0" kern="1200" dirty="0" smtClean="0"/>
            <a:t> relevance of </a:t>
          </a:r>
          <a:r>
            <a:rPr lang="fr-BE" sz="2000" b="0" i="0" kern="1200" dirty="0" err="1" smtClean="0"/>
            <a:t>expected</a:t>
          </a:r>
          <a:r>
            <a:rPr lang="fr-BE" sz="2000" b="0" i="0" kern="1200" dirty="0" smtClean="0"/>
            <a:t> </a:t>
          </a:r>
          <a:r>
            <a:rPr lang="fr-BE" sz="2000" b="0" i="0" kern="1200" dirty="0" err="1" smtClean="0"/>
            <a:t>results</a:t>
          </a:r>
          <a:r>
            <a:rPr lang="fr-BE" sz="2000" b="0" i="0" kern="1200" dirty="0" smtClean="0"/>
            <a:t> and objectives; </a:t>
          </a:r>
          <a:r>
            <a:rPr lang="fr-BE" sz="2000" b="0" i="0" kern="1200" dirty="0" err="1" smtClean="0"/>
            <a:t>repeating</a:t>
          </a:r>
          <a:r>
            <a:rPr lang="fr-BE" sz="2000" b="0" i="0" kern="1200" dirty="0" smtClean="0"/>
            <a:t> </a:t>
          </a:r>
          <a:r>
            <a:rPr lang="fr-BE" sz="2000" b="0" i="0" kern="1200" dirty="0" err="1" smtClean="0"/>
            <a:t>already</a:t>
          </a:r>
          <a:r>
            <a:rPr lang="fr-BE" sz="2000" b="0" i="0" kern="1200" dirty="0" smtClean="0"/>
            <a:t> </a:t>
          </a:r>
          <a:r>
            <a:rPr lang="fr-BE" sz="2000" b="0" i="0" kern="1200" dirty="0" err="1" smtClean="0"/>
            <a:t>funded</a:t>
          </a:r>
          <a:r>
            <a:rPr lang="fr-BE" sz="2000" b="0" i="0" kern="1200" dirty="0" smtClean="0"/>
            <a:t> </a:t>
          </a:r>
          <a:r>
            <a:rPr lang="fr-BE" sz="2000" b="0" i="0" kern="1200" dirty="0" err="1" smtClean="0"/>
            <a:t>activities</a:t>
          </a:r>
          <a:r>
            <a:rPr lang="fr-BE" sz="2000" b="0" i="0" kern="1200" dirty="0" smtClean="0"/>
            <a:t>; national </a:t>
          </a:r>
          <a:r>
            <a:rPr lang="fr-BE" sz="2000" b="0" i="0" kern="1200" dirty="0" err="1" smtClean="0"/>
            <a:t>legislation</a:t>
          </a:r>
          <a:r>
            <a:rPr lang="fr-BE" sz="2000" b="0" i="0" kern="1200" dirty="0" smtClean="0"/>
            <a:t> </a:t>
          </a:r>
          <a:r>
            <a:rPr lang="fr-BE" sz="2000" b="0" i="0" kern="1200" dirty="0" err="1" smtClean="0"/>
            <a:t>ignored</a:t>
          </a:r>
          <a:endParaRPr lang="en-GB" sz="2000" b="0" i="0" kern="1200" dirty="0"/>
        </a:p>
      </dsp:txBody>
      <dsp:txXfrm>
        <a:off x="2091482" y="0"/>
        <a:ext cx="7125585" cy="2480685"/>
      </dsp:txXfrm>
    </dsp:sp>
    <dsp:sp modelId="{05DDBF46-15B0-430D-95ED-AD8111DEA7DB}">
      <dsp:nvSpPr>
        <dsp:cNvPr id="0" name=""/>
        <dsp:cNvSpPr/>
      </dsp:nvSpPr>
      <dsp:spPr>
        <a:xfrm>
          <a:off x="248068" y="248068"/>
          <a:ext cx="1843413" cy="19845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2FF32-FD63-4F5B-9142-998A785457C0}">
      <dsp:nvSpPr>
        <dsp:cNvPr id="0" name=""/>
        <dsp:cNvSpPr/>
      </dsp:nvSpPr>
      <dsp:spPr>
        <a:xfrm>
          <a:off x="0" y="2728754"/>
          <a:ext cx="9217068" cy="2480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100" b="0" i="0" kern="1200" dirty="0" err="1" smtClean="0"/>
            <a:t>Recommendations</a:t>
          </a:r>
          <a:r>
            <a:rPr lang="fr-BE" sz="2100" b="0" i="0" kern="1200" dirty="0" smtClean="0"/>
            <a:t> not </a:t>
          </a:r>
          <a:r>
            <a:rPr lang="fr-BE" sz="2100" b="0" i="0" kern="1200" dirty="0" err="1" smtClean="0"/>
            <a:t>addressed</a:t>
          </a:r>
          <a:r>
            <a:rPr lang="fr-BE" sz="2100" b="0" i="0" kern="1200" dirty="0" smtClean="0"/>
            <a:t>; QA not </a:t>
          </a:r>
          <a:r>
            <a:rPr lang="fr-BE" sz="2100" b="0" i="0" kern="1200" dirty="0" err="1" smtClean="0"/>
            <a:t>developed</a:t>
          </a:r>
          <a:r>
            <a:rPr lang="fr-BE" sz="2100" b="0" i="0" kern="1200" dirty="0" smtClean="0"/>
            <a:t> "</a:t>
          </a:r>
          <a:r>
            <a:rPr lang="fr-BE" sz="2100" b="0" i="0" kern="1200" dirty="0" err="1" smtClean="0"/>
            <a:t>wikipedia</a:t>
          </a:r>
          <a:r>
            <a:rPr lang="fr-BE" sz="2100" b="0" i="0" kern="1200" dirty="0" smtClean="0"/>
            <a:t>" style; no </a:t>
          </a:r>
          <a:r>
            <a:rPr lang="fr-BE" sz="2100" b="0" i="0" kern="1200" dirty="0" err="1" smtClean="0"/>
            <a:t>access</a:t>
          </a:r>
          <a:r>
            <a:rPr lang="fr-BE" sz="2100" b="0" i="0" kern="1200" dirty="0" smtClean="0"/>
            <a:t> to documentation and </a:t>
          </a:r>
          <a:r>
            <a:rPr lang="fr-BE" sz="2100" b="0" i="0" kern="1200" dirty="0" err="1" smtClean="0"/>
            <a:t>products</a:t>
          </a:r>
          <a:r>
            <a:rPr lang="fr-BE" sz="2100" b="0" i="0" kern="1200" dirty="0" smtClean="0"/>
            <a:t> </a:t>
          </a:r>
          <a:r>
            <a:rPr lang="fr-BE" sz="2100" b="0" i="0" kern="1200" dirty="0" err="1" smtClean="0"/>
            <a:t>developed</a:t>
          </a:r>
          <a:r>
            <a:rPr lang="fr-BE" sz="2100" b="0" i="0" kern="1200" dirty="0" smtClean="0"/>
            <a:t>; i</a:t>
          </a:r>
          <a:r>
            <a:rPr lang="en-GB" sz="2100" b="0" i="0" kern="1200" dirty="0" err="1" smtClean="0"/>
            <a:t>nsufficient</a:t>
          </a:r>
          <a:r>
            <a:rPr lang="en-GB" sz="2100" b="0" i="0" kern="1200" dirty="0" smtClean="0"/>
            <a:t> information and analyses on design, development, accreditation/recognition and/or implementation; </a:t>
          </a:r>
          <a:r>
            <a:rPr lang="fr-BE" sz="2100" b="0" i="0" kern="1200" dirty="0" err="1" smtClean="0"/>
            <a:t>Underdeveloped</a:t>
          </a:r>
          <a:r>
            <a:rPr lang="fr-BE" sz="2100" b="0" i="0" kern="1200" dirty="0" smtClean="0"/>
            <a:t> </a:t>
          </a:r>
          <a:r>
            <a:rPr lang="fr-BE" sz="2100" b="0" i="0" kern="1200" dirty="0" err="1" smtClean="0"/>
            <a:t>webpage</a:t>
          </a:r>
          <a:r>
            <a:rPr lang="fr-BE" sz="2100" b="0" i="0" kern="1200" dirty="0" smtClean="0"/>
            <a:t>; Focus not on PC; </a:t>
          </a:r>
          <a:r>
            <a:rPr lang="fr-BE" sz="2100" b="0" i="0" kern="1200" dirty="0" err="1" smtClean="0"/>
            <a:t>Costs</a:t>
          </a:r>
          <a:r>
            <a:rPr lang="fr-BE" sz="2100" b="0" i="0" kern="1200" dirty="0" smtClean="0"/>
            <a:t> do not correspond to outputs</a:t>
          </a:r>
          <a:endParaRPr lang="en-GB" sz="2100" b="0" i="0" kern="1200" dirty="0"/>
        </a:p>
      </dsp:txBody>
      <dsp:txXfrm>
        <a:off x="2091482" y="2728754"/>
        <a:ext cx="7125585" cy="2480685"/>
      </dsp:txXfrm>
    </dsp:sp>
    <dsp:sp modelId="{18323557-EE45-45D0-B7E8-2B2C04B785C4}">
      <dsp:nvSpPr>
        <dsp:cNvPr id="0" name=""/>
        <dsp:cNvSpPr/>
      </dsp:nvSpPr>
      <dsp:spPr>
        <a:xfrm>
          <a:off x="248068" y="2976822"/>
          <a:ext cx="1843413" cy="19845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1C5CC-5B95-4133-B39F-FC03B5F0B6B7}">
      <dsp:nvSpPr>
        <dsp:cNvPr id="0" name=""/>
        <dsp:cNvSpPr/>
      </dsp:nvSpPr>
      <dsp:spPr>
        <a:xfrm>
          <a:off x="0" y="0"/>
          <a:ext cx="9217068" cy="2480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900" b="1" i="1" kern="1200" dirty="0" smtClean="0"/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b="0" i="0" kern="1200" dirty="0" smtClean="0"/>
            <a:t>No </a:t>
          </a:r>
          <a:r>
            <a:rPr lang="fr-BE" sz="2400" b="0" i="0" kern="1200" dirty="0" err="1" smtClean="0"/>
            <a:t>conflict</a:t>
          </a:r>
          <a:r>
            <a:rPr lang="fr-BE" sz="2400" b="0" i="0" kern="1200" dirty="0" smtClean="0"/>
            <a:t> </a:t>
          </a:r>
          <a:r>
            <a:rPr lang="fr-BE" sz="2400" b="0" i="0" kern="1200" dirty="0" err="1" smtClean="0"/>
            <a:t>resolution</a:t>
          </a:r>
          <a:r>
            <a:rPr lang="fr-BE" sz="2400" b="0" i="0" kern="1200" dirty="0" smtClean="0"/>
            <a:t> </a:t>
          </a:r>
          <a:r>
            <a:rPr lang="fr-BE" sz="2400" b="0" i="0" kern="1200" dirty="0" err="1" smtClean="0"/>
            <a:t>mechanisms</a:t>
          </a:r>
          <a:r>
            <a:rPr lang="fr-BE" sz="2400" b="0" i="0" kern="1200" dirty="0" smtClean="0"/>
            <a:t> </a:t>
          </a:r>
          <a:r>
            <a:rPr lang="fr-BE" sz="2400" b="0" i="0" kern="1200" dirty="0" err="1" smtClean="0"/>
            <a:t>agreed</a:t>
          </a:r>
          <a:r>
            <a:rPr lang="fr-BE" sz="2400" b="0" i="0" kern="1200" dirty="0" smtClean="0"/>
            <a:t>; no efficient </a:t>
          </a:r>
          <a:r>
            <a:rPr lang="fr-BE" sz="2400" b="0" i="0" kern="1200" dirty="0" err="1" smtClean="0"/>
            <a:t>transfer</a:t>
          </a:r>
          <a:r>
            <a:rPr lang="fr-BE" sz="2400" b="0" i="0" kern="1200" dirty="0" smtClean="0"/>
            <a:t> of </a:t>
          </a:r>
          <a:r>
            <a:rPr lang="fr-BE" sz="2400" b="0" i="0" kern="1200" dirty="0" err="1" smtClean="0"/>
            <a:t>funds</a:t>
          </a:r>
          <a:r>
            <a:rPr lang="fr-BE" sz="2400" b="0" i="0" kern="1200" dirty="0" smtClean="0"/>
            <a:t>; meetings not </a:t>
          </a:r>
          <a:r>
            <a:rPr lang="fr-BE" sz="2400" b="0" i="0" kern="1200" dirty="0" err="1" smtClean="0"/>
            <a:t>minuted</a:t>
          </a:r>
          <a:r>
            <a:rPr lang="fr-BE" sz="2400" b="0" i="0" kern="1200" dirty="0" smtClean="0"/>
            <a:t>; </a:t>
          </a:r>
          <a:r>
            <a:rPr lang="fr-BE" sz="2400" b="0" i="0" kern="1200" dirty="0" err="1" smtClean="0"/>
            <a:t>cooperation</a:t>
          </a:r>
          <a:r>
            <a:rPr lang="fr-BE" sz="2400" b="0" i="0" kern="1200" dirty="0" smtClean="0"/>
            <a:t> not </a:t>
          </a:r>
          <a:r>
            <a:rPr lang="fr-BE" sz="2400" b="0" i="0" kern="1200" dirty="0" err="1" smtClean="0"/>
            <a:t>detailed</a:t>
          </a:r>
          <a:r>
            <a:rPr lang="fr-BE" sz="2400" b="0" i="0" kern="1200" dirty="0" smtClean="0"/>
            <a:t> in report; </a:t>
          </a:r>
          <a:r>
            <a:rPr lang="fr-BE" sz="2400" b="0" i="0" kern="1200" dirty="0" err="1" smtClean="0"/>
            <a:t>lack</a:t>
          </a:r>
          <a:r>
            <a:rPr lang="fr-BE" sz="2400" b="0" i="0" kern="1200" dirty="0" smtClean="0"/>
            <a:t> of </a:t>
          </a:r>
          <a:r>
            <a:rPr lang="fr-BE" sz="2400" b="0" i="0" kern="1200" dirty="0" err="1" smtClean="0"/>
            <a:t>involvement</a:t>
          </a:r>
          <a:r>
            <a:rPr lang="fr-BE" sz="2400" b="0" i="0" kern="1200" dirty="0" smtClean="0"/>
            <a:t> </a:t>
          </a:r>
          <a:r>
            <a:rPr lang="fr-BE" sz="2400" b="0" i="0" kern="1200" dirty="0" err="1" smtClean="0"/>
            <a:t>partners</a:t>
          </a:r>
          <a:r>
            <a:rPr lang="fr-BE" sz="2400" b="0" i="0" kern="1200" dirty="0" smtClean="0"/>
            <a:t> (</a:t>
          </a:r>
          <a:r>
            <a:rPr lang="fr-BE" sz="2400" b="0" i="0" kern="1200" dirty="0" err="1" smtClean="0"/>
            <a:t>also</a:t>
          </a:r>
          <a:r>
            <a:rPr lang="fr-BE" sz="2400" b="0" i="0" kern="1200" dirty="0" smtClean="0"/>
            <a:t> EU); </a:t>
          </a:r>
          <a:r>
            <a:rPr lang="fr-BE" sz="2400" b="0" i="0" kern="1200" dirty="0" err="1" smtClean="0"/>
            <a:t>university</a:t>
          </a:r>
          <a:r>
            <a:rPr lang="fr-BE" sz="2400" b="0" i="0" kern="1200" dirty="0" smtClean="0"/>
            <a:t> management not </a:t>
          </a:r>
          <a:r>
            <a:rPr lang="fr-BE" sz="2400" b="0" i="0" kern="1200" dirty="0" err="1" smtClean="0"/>
            <a:t>included</a:t>
          </a:r>
          <a:r>
            <a:rPr lang="fr-BE" sz="2400" b="0" i="0" kern="1200" dirty="0" smtClean="0"/>
            <a:t> </a:t>
          </a:r>
          <a:endParaRPr lang="en-GB" sz="2400" b="0" i="0" kern="1200" dirty="0"/>
        </a:p>
      </dsp:txBody>
      <dsp:txXfrm>
        <a:off x="2091482" y="0"/>
        <a:ext cx="7125585" cy="2480685"/>
      </dsp:txXfrm>
    </dsp:sp>
    <dsp:sp modelId="{05DDBF46-15B0-430D-95ED-AD8111DEA7DB}">
      <dsp:nvSpPr>
        <dsp:cNvPr id="0" name=""/>
        <dsp:cNvSpPr/>
      </dsp:nvSpPr>
      <dsp:spPr>
        <a:xfrm>
          <a:off x="247699" y="100854"/>
          <a:ext cx="1844150" cy="227897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4C65F4-AEB9-4A82-A5F3-9AB55C0E3652}">
      <dsp:nvSpPr>
        <dsp:cNvPr id="0" name=""/>
        <dsp:cNvSpPr/>
      </dsp:nvSpPr>
      <dsp:spPr>
        <a:xfrm>
          <a:off x="0" y="2728754"/>
          <a:ext cx="9217068" cy="2480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b="0" i="0" kern="1200" dirty="0" smtClean="0"/>
            <a:t>focus on </a:t>
          </a:r>
          <a:r>
            <a:rPr lang="fr-BE" sz="2400" b="0" i="0" kern="1200" dirty="0" err="1" smtClean="0"/>
            <a:t>indivual</a:t>
          </a:r>
          <a:r>
            <a:rPr lang="fr-BE" sz="2400" b="0" i="0" kern="1200" dirty="0" smtClean="0"/>
            <a:t> </a:t>
          </a:r>
          <a:r>
            <a:rPr lang="fr-BE" sz="2400" b="0" i="0" kern="1200" dirty="0" err="1" smtClean="0"/>
            <a:t>level</a:t>
          </a:r>
          <a:r>
            <a:rPr lang="fr-BE" sz="2400" b="0" i="0" kern="1200" dirty="0" smtClean="0"/>
            <a:t> </a:t>
          </a:r>
          <a:r>
            <a:rPr lang="fr-BE" sz="2400" b="0" i="0" kern="1200" dirty="0" err="1" smtClean="0"/>
            <a:t>only</a:t>
          </a:r>
          <a:r>
            <a:rPr lang="fr-BE" sz="2400" b="0" i="0" kern="1200" dirty="0" smtClean="0"/>
            <a:t>; no </a:t>
          </a:r>
          <a:r>
            <a:rPr lang="fr-BE" sz="2400" b="0" i="0" kern="1200" dirty="0" err="1" smtClean="0"/>
            <a:t>financial</a:t>
          </a:r>
          <a:r>
            <a:rPr lang="fr-BE" sz="2400" b="0" i="0" kern="1200" dirty="0" smtClean="0"/>
            <a:t> planning </a:t>
          </a:r>
          <a:r>
            <a:rPr lang="fr-BE" sz="2400" b="0" i="0" kern="1200" dirty="0" err="1" smtClean="0"/>
            <a:t>beyond</a:t>
          </a:r>
          <a:r>
            <a:rPr lang="fr-BE" sz="2400" b="0" i="0" kern="1200" dirty="0" smtClean="0"/>
            <a:t> </a:t>
          </a:r>
          <a:r>
            <a:rPr lang="fr-BE" sz="2400" b="0" i="0" kern="1200" dirty="0" err="1" smtClean="0"/>
            <a:t>contract</a:t>
          </a:r>
          <a:r>
            <a:rPr lang="fr-BE" sz="2400" b="0" i="0" kern="1200" dirty="0" smtClean="0"/>
            <a:t> </a:t>
          </a:r>
          <a:r>
            <a:rPr lang="fr-BE" sz="2400" b="0" i="0" kern="1200" dirty="0" err="1" smtClean="0"/>
            <a:t>period</a:t>
          </a:r>
          <a:r>
            <a:rPr lang="fr-BE" sz="2400" b="0" i="0" kern="1200" dirty="0" smtClean="0"/>
            <a:t>; </a:t>
          </a:r>
          <a:r>
            <a:rPr lang="fr-BE" sz="2400" b="0" i="0" kern="1200" dirty="0" err="1" smtClean="0"/>
            <a:t>accreditation</a:t>
          </a:r>
          <a:r>
            <a:rPr lang="fr-BE" sz="2400" b="0" i="0" kern="1200" dirty="0" smtClean="0"/>
            <a:t> not </a:t>
          </a:r>
          <a:r>
            <a:rPr lang="fr-BE" sz="2400" b="0" i="0" kern="1200" dirty="0" err="1" smtClean="0"/>
            <a:t>terminated</a:t>
          </a:r>
          <a:r>
            <a:rPr lang="fr-BE" sz="2400" b="0" i="0" kern="1200" dirty="0" smtClean="0"/>
            <a:t>; </a:t>
          </a:r>
          <a:r>
            <a:rPr lang="fr-BE" sz="2400" b="0" i="0" kern="1200" dirty="0" err="1" smtClean="0"/>
            <a:t>Weak</a:t>
          </a:r>
          <a:r>
            <a:rPr lang="fr-BE" sz="2400" b="0" i="0" kern="1200" dirty="0" smtClean="0"/>
            <a:t> </a:t>
          </a:r>
          <a:r>
            <a:rPr lang="fr-BE" sz="2400" b="0" i="0" kern="1200" dirty="0" err="1" smtClean="0"/>
            <a:t>ownership</a:t>
          </a:r>
          <a:r>
            <a:rPr lang="fr-BE" sz="2400" b="0" i="0" kern="1200" dirty="0" smtClean="0"/>
            <a:t> teams; </a:t>
          </a:r>
          <a:r>
            <a:rPr lang="fr-BE" sz="2400" b="0" i="0" kern="1200" dirty="0" err="1" smtClean="0"/>
            <a:t>technological</a:t>
          </a:r>
          <a:r>
            <a:rPr lang="fr-BE" sz="2400" b="0" i="0" kern="1200" dirty="0" smtClean="0"/>
            <a:t> or </a:t>
          </a:r>
          <a:r>
            <a:rPr lang="fr-BE" sz="2400" b="0" i="0" kern="1200" dirty="0" err="1" smtClean="0"/>
            <a:t>legal</a:t>
          </a:r>
          <a:r>
            <a:rPr lang="fr-BE" sz="2400" b="0" i="0" kern="1200" dirty="0" smtClean="0"/>
            <a:t> changes not </a:t>
          </a:r>
          <a:r>
            <a:rPr lang="fr-BE" sz="2400" b="0" i="0" kern="1200" dirty="0" err="1" smtClean="0"/>
            <a:t>addressed</a:t>
          </a:r>
          <a:r>
            <a:rPr lang="fr-BE" sz="2400" b="0" i="0" kern="1200" dirty="0" smtClean="0"/>
            <a:t>; no </a:t>
          </a:r>
          <a:r>
            <a:rPr lang="fr-BE" sz="2400" b="0" i="0" kern="1200" dirty="0" err="1" smtClean="0"/>
            <a:t>clarity</a:t>
          </a:r>
          <a:r>
            <a:rPr lang="fr-BE" sz="2400" b="0" i="0" kern="1200" dirty="0" smtClean="0"/>
            <a:t> how to </a:t>
          </a:r>
          <a:r>
            <a:rPr lang="fr-BE" sz="2400" b="0" i="0" kern="1200" dirty="0" err="1" smtClean="0"/>
            <a:t>measure</a:t>
          </a:r>
          <a:r>
            <a:rPr lang="fr-BE" sz="2400" b="0" i="0" kern="1200" dirty="0" smtClean="0"/>
            <a:t> impact (short and long </a:t>
          </a:r>
          <a:r>
            <a:rPr lang="fr-BE" sz="2400" b="0" i="0" kern="1200" dirty="0" err="1" smtClean="0"/>
            <a:t>term</a:t>
          </a:r>
          <a:r>
            <a:rPr lang="fr-BE" sz="2400" b="0" i="0" kern="1200" dirty="0" smtClean="0"/>
            <a:t>)</a:t>
          </a:r>
          <a:endParaRPr lang="fr-BE" sz="2400" b="0" i="0" kern="1200" dirty="0"/>
        </a:p>
      </dsp:txBody>
      <dsp:txXfrm>
        <a:off x="2091482" y="2728754"/>
        <a:ext cx="7125585" cy="2480685"/>
      </dsp:txXfrm>
    </dsp:sp>
    <dsp:sp modelId="{20EB8662-6560-4936-8FAD-23E7C368D1C3}">
      <dsp:nvSpPr>
        <dsp:cNvPr id="0" name=""/>
        <dsp:cNvSpPr/>
      </dsp:nvSpPr>
      <dsp:spPr>
        <a:xfrm>
          <a:off x="248068" y="2976822"/>
          <a:ext cx="1843413" cy="198454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0.20266</cdr:x>
      <cdr:y>0.76144</cdr:y>
    </cdr:from>
    <cdr:to>
      <cdr:x>0.32392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8176" y="35949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9938" cy="48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3" tIns="45522" rIns="91043" bIns="45522" numCol="1" anchor="t" anchorCtr="0" compatLnSpc="1">
            <a:prstTxWarp prst="textNoShape">
              <a:avLst/>
            </a:prstTxWarp>
          </a:bodyPr>
          <a:lstStyle>
            <a:lvl1pPr defTabSz="91111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607" y="0"/>
            <a:ext cx="2889938" cy="48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3" tIns="45522" rIns="91043" bIns="45522" numCol="1" anchor="t" anchorCtr="0" compatLnSpc="1">
            <a:prstTxWarp prst="textNoShape">
              <a:avLst/>
            </a:prstTxWarp>
          </a:bodyPr>
          <a:lstStyle>
            <a:lvl1pPr algn="r" defTabSz="91111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286486"/>
            <a:ext cx="2889938" cy="4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3" tIns="45522" rIns="91043" bIns="45522" numCol="1" anchor="b" anchorCtr="0" compatLnSpc="1">
            <a:prstTxWarp prst="textNoShape">
              <a:avLst/>
            </a:prstTxWarp>
          </a:bodyPr>
          <a:lstStyle>
            <a:lvl1pPr defTabSz="91111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607" y="9286486"/>
            <a:ext cx="2889938" cy="4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3" tIns="45522" rIns="91043" bIns="45522" numCol="1" anchor="b" anchorCtr="0" compatLnSpc="1">
            <a:prstTxWarp prst="textNoShape">
              <a:avLst/>
            </a:prstTxWarp>
          </a:bodyPr>
          <a:lstStyle>
            <a:lvl1pPr algn="r" defTabSz="91111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475E0C6D-2B53-4FDB-BF2C-78092FB2B1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195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9938" cy="48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3" tIns="45522" rIns="91043" bIns="45522" numCol="1" anchor="t" anchorCtr="0" compatLnSpc="1">
            <a:prstTxWarp prst="textNoShape">
              <a:avLst/>
            </a:prstTxWarp>
          </a:bodyPr>
          <a:lstStyle>
            <a:lvl1pPr defTabSz="91111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8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3" tIns="45522" rIns="91043" bIns="45522" numCol="1" anchor="t" anchorCtr="0" compatLnSpc="1">
            <a:prstTxWarp prst="textNoShape">
              <a:avLst/>
            </a:prstTxWarp>
          </a:bodyPr>
          <a:lstStyle>
            <a:lvl1pPr algn="r" defTabSz="91111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0563" y="733425"/>
            <a:ext cx="5292725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643244"/>
            <a:ext cx="5335270" cy="439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3" tIns="45522" rIns="91043" bIns="45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286486"/>
            <a:ext cx="2889938" cy="4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3" tIns="45522" rIns="91043" bIns="45522" numCol="1" anchor="b" anchorCtr="0" compatLnSpc="1">
            <a:prstTxWarp prst="textNoShape">
              <a:avLst/>
            </a:prstTxWarp>
          </a:bodyPr>
          <a:lstStyle>
            <a:lvl1pPr defTabSz="91111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286486"/>
            <a:ext cx="2889938" cy="4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43" tIns="45522" rIns="91043" bIns="45522" numCol="1" anchor="b" anchorCtr="0" compatLnSpc="1">
            <a:prstTxWarp prst="textNoShape">
              <a:avLst/>
            </a:prstTxWarp>
          </a:bodyPr>
          <a:lstStyle>
            <a:lvl1pPr algn="r" defTabSz="91111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9AE58AA2-7774-4C51-BA74-587EBF68F25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8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393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435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0468" indent="-280949" defTabSz="89435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3798" indent="-224760" defTabSz="89435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3317" indent="-224760" defTabSz="89435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22836" indent="-224760" defTabSz="89435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72355" indent="-224760" defTabSz="894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21874" indent="-224760" defTabSz="894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71393" indent="-224760" defTabSz="894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20912" indent="-224760" defTabSz="894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3373A9-5670-4956-8348-4CF7B5761FD9}" type="slidenum">
              <a:rPr lang="de-DE" smtClean="0"/>
              <a:pPr eaLnBrk="1" hangingPunct="1"/>
              <a:t>10</a:t>
            </a:fld>
            <a:endParaRPr lang="de-DE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2150" y="735013"/>
            <a:ext cx="5289550" cy="36639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BE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26736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fr-BE" sz="1050" baseline="0" dirty="0" smtClean="0">
              <a:solidFill>
                <a:srgbClr val="333399"/>
              </a:solidFill>
            </a:endParaRPr>
          </a:p>
          <a:p>
            <a:endParaRPr lang="en-GB" sz="1050" dirty="0" smtClean="0"/>
          </a:p>
          <a:p>
            <a:endParaRPr lang="en-GB" sz="1050" dirty="0" smtClean="0"/>
          </a:p>
          <a:p>
            <a:pPr>
              <a:buFontTx/>
              <a:buNone/>
            </a:pPr>
            <a:endParaRPr lang="en-GB" sz="1050" dirty="0" smtClean="0">
              <a:solidFill>
                <a:srgbClr val="333399"/>
              </a:solidFill>
            </a:endParaRPr>
          </a:p>
          <a:p>
            <a:pPr algn="just"/>
            <a:endParaRPr lang="en-GB" sz="1200" dirty="0" smtClean="0"/>
          </a:p>
          <a:p>
            <a:pPr marL="167918" indent="-167918">
              <a:buFontTx/>
              <a:buChar char="-"/>
            </a:pPr>
            <a:endParaRPr lang="en-GB" dirty="0" smtClean="0"/>
          </a:p>
          <a:p>
            <a:pPr algn="just"/>
            <a:endParaRPr lang="fr-BE" dirty="0" smtClean="0">
              <a:solidFill>
                <a:srgbClr val="000099"/>
              </a:solidFill>
            </a:endParaRPr>
          </a:p>
          <a:p>
            <a:pPr algn="just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649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en-GB" alt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415678-20F3-448A-9495-30E3108F9E89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856" indent="-342856" eaLnBrk="1" hangingPunct="1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8B7D8C-1E35-4698-8470-45F4796DB11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fr-BE" altLang="en-US" sz="11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AFE9EC-8279-4852-9966-E675E93D6F67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100" dirty="0"/>
          </a:p>
          <a:p>
            <a:pPr algn="just"/>
            <a:endParaRPr lang="en-GB" sz="1100" dirty="0"/>
          </a:p>
          <a:p>
            <a:pPr marL="167918" indent="-167918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649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1266" indent="-284126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1264" indent="-226984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8404" indent="-226984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5544" indent="-226984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2685" indent="-2269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69825" indent="-2269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6966" indent="-2269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4105" indent="-2269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fld id="{F89417E1-CBDB-46F1-96C1-E557DC95E054}" type="slidenum">
              <a:rPr lang="en-GB" altLang="fr-FR" smtClean="0"/>
              <a:pPr>
                <a:spcBef>
                  <a:spcPct val="0"/>
                </a:spcBef>
                <a:defRPr/>
              </a:pPr>
              <a:t>16</a:t>
            </a:fld>
            <a:endParaRPr lang="en-GB" alt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500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6949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E4E19C-4E15-4C18-994B-E3313735A4CF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5857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5000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9863" indent="-169863">
              <a:buFont typeface="Wingdings" pitchFamily="2" charset="2"/>
              <a:buChar char="§"/>
              <a:defRPr/>
            </a:pPr>
            <a:endParaRPr lang="en-GB" alt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17F7B4-7BD6-49EB-B34D-15081287FAF9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3899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3937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3937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2140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200" i="0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0238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200" i="0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0238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468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39CC1D-4300-4774-9172-11A45CDF5472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BE" baseline="0" dirty="0" smtClean="0"/>
          </a:p>
          <a:p>
            <a:pPr algn="just"/>
            <a:endParaRPr lang="fr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825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CF0B30-35F5-44EE-BCFB-298A4698AAE0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244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0EE947-CABE-4289-8BE2-DE2D000CDB1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3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500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8AA2-7774-4C51-BA74-587EBF68F25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136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42" y="0"/>
            <a:ext cx="9920441" cy="6858000"/>
          </a:xfrm>
          <a:prstGeom prst="rect">
            <a:avLst/>
          </a:prstGeom>
        </p:spPr>
      </p:pic>
      <p:sp>
        <p:nvSpPr>
          <p:cNvPr id="390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390150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736600" y="6245225"/>
            <a:ext cx="23114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5276CA-1284-49CF-8BC5-BF6F9DB9371F}" type="datetime1">
              <a:rPr lang="en-GB" smtClean="0"/>
              <a:t>26/01/2018</a:t>
            </a:fld>
            <a:endParaRPr lang="en-GB" dirty="0"/>
          </a:p>
        </p:txBody>
      </p:sp>
      <p:sp>
        <p:nvSpPr>
          <p:cNvPr id="39015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5F56CD-7EFE-4DED-BB3B-9194CCA9487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90154" name="Rectangle 10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55650" y="2155825"/>
            <a:ext cx="8420100" cy="1470025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</a:t>
            </a:r>
            <a:r>
              <a:rPr lang="en-GB" dirty="0" smtClean="0"/>
              <a:t>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F7C0BD-A77B-4EF6-9D6B-D155FE2ACD7C}" type="datetime1">
              <a:rPr lang="en-GB" smtClean="0"/>
              <a:t>26/01/2018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B798C-B9CB-4CA1-8969-ABDCD36B5CD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2500" y="184150"/>
            <a:ext cx="2336800" cy="5738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184150"/>
            <a:ext cx="6858000" cy="5738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7A24FC-6AE4-42C9-806B-8E338C145F12}" type="datetime1">
              <a:rPr lang="en-GB" smtClean="0"/>
              <a:t>26/01/2018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2FFC8-8C46-46D9-8EE8-A39196D58EA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920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0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39015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55650" y="2155825"/>
            <a:ext cx="8420100" cy="1470025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736600" y="6245225"/>
            <a:ext cx="23114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8B297C2-DF08-41D6-899E-863813EA2705}" type="datetime1">
              <a:rPr lang="en-GB" smtClean="0">
                <a:solidFill>
                  <a:prstClr val="white"/>
                </a:solidFill>
              </a:rPr>
              <a:t>26/01/2018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0459F89-504E-4348-91C2-0B238276F7DE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76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6460B-A762-4145-9879-19231F343AAF}" type="datetime1">
              <a:rPr lang="en-GB" smtClean="0"/>
              <a:t>26/01/2018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01B33-96D4-4DB5-A6E2-B93615CE52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065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CCB8-50E0-4947-97E5-E64BF28233B3}" type="datetime1">
              <a:rPr lang="en-GB" smtClean="0"/>
              <a:t>26/01/2018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5D1F5-3E53-4DF5-81FE-6827A9E463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509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397000"/>
            <a:ext cx="4597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1900" y="1397000"/>
            <a:ext cx="4597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64767-49E6-4536-995B-3B47FDDEF39E}" type="datetime1">
              <a:rPr lang="en-GB" smtClean="0"/>
              <a:t>26/01/2018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32B0B-26EF-412B-8653-6651F3A73F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646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1AC6A-13CB-4344-977B-3ED714474797}" type="datetime1">
              <a:rPr lang="en-GB" smtClean="0"/>
              <a:t>26/01/2018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581C0-C9C8-47A3-AA37-6956FE098B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295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940F3-D7AE-4B9F-ADF1-6F5AD565E359}" type="datetime1">
              <a:rPr lang="en-GB" smtClean="0"/>
              <a:t>26/01/2018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A8AF0-FE11-49B7-B2E2-558EA4F004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717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806ED-BEE0-436A-9F37-F7F8499A60FC}" type="datetime1">
              <a:rPr lang="en-GB" smtClean="0"/>
              <a:t>26/01/2018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70BFC-E574-43CB-B7F5-3B3DE07A26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468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60127-5AB7-4B60-8B44-175862804723}" type="datetime1">
              <a:rPr lang="en-GB" smtClean="0"/>
              <a:t>26/01/2018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13BB0-BB1F-47E4-903E-859CE178CB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03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34E852-8001-4799-8F7B-542E0B9FAC58}" type="datetime1">
              <a:rPr lang="en-GB" smtClean="0"/>
              <a:t>26/01/2018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D3809-15FD-45C1-8290-613EA603253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1200C-F0A3-48D0-A837-A918A748465E}" type="datetime1">
              <a:rPr lang="en-GB" smtClean="0"/>
              <a:t>26/01/2018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64743-E19D-4A11-82C3-75B1CC0D2E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048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BF7BD-5435-4EB5-A9F8-C3E60CE0AD18}" type="datetime1">
              <a:rPr lang="en-GB" smtClean="0"/>
              <a:t>26/01/2018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62C8E-8843-4FF7-B88E-EA09872B0B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320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2500" y="184150"/>
            <a:ext cx="2336800" cy="5738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184150"/>
            <a:ext cx="6858000" cy="5738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E9510-EE6F-446A-AAF7-938B71415365}" type="datetime1">
              <a:rPr lang="en-GB" smtClean="0"/>
              <a:t>26/01/2018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9DC7B-8069-488C-B68E-CD229FC9B1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233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5E5C42-DF87-4748-AE91-A055698F62A5}" type="datetime1">
              <a:rPr lang="en-GB" smtClean="0"/>
              <a:t>26/01/2018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45DE9-AC3F-44C1-95C0-7AAC7EF9B19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397000"/>
            <a:ext cx="4597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1900" y="1397000"/>
            <a:ext cx="4597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027593-D262-47D7-8E62-B1B593D9FB45}" type="datetime1">
              <a:rPr lang="en-GB" smtClean="0"/>
              <a:t>26/01/2018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B57D-54F0-4CA3-B1C8-F6647995F43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AF48FB-337D-4A9C-B7BC-1C470032C38C}" type="datetime1">
              <a:rPr lang="en-GB" smtClean="0"/>
              <a:t>26/01/2018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E3A59-18ED-4AD6-91AC-7C9FEF139AD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3FDB7-5591-4A18-99BC-564A9B6F87E6}" type="datetime1">
              <a:rPr lang="en-GB" smtClean="0"/>
              <a:t>26/01/2018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42EE6-6945-4E77-9814-D5F27BE04E7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0D819C-6072-4BE8-97ED-DBF0C2A3EE0D}" type="datetime1">
              <a:rPr lang="en-GB" smtClean="0"/>
              <a:t>26/01/2018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B9251-4108-4C29-B24D-E72DA1D0842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B87377-1BCD-4E44-B997-350C6FA59A57}" type="datetime1">
              <a:rPr lang="en-GB" smtClean="0"/>
              <a:t>26/01/2018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3CF04-CAC7-41C7-BB6D-AE2B09DA16A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415318-0F3C-4294-AEBF-BAFC35ECBEB4}" type="datetime1">
              <a:rPr lang="en-GB" smtClean="0"/>
              <a:t>26/01/2018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7048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89AFF-A588-499A-BCEF-02E3C2F0D7D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" y="1968500"/>
            <a:ext cx="9448800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6688" y="6467475"/>
            <a:ext cx="1873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808080"/>
                </a:solidFill>
              </a:defRPr>
            </a:lvl1pPr>
          </a:lstStyle>
          <a:p>
            <a:fld id="{DA2D0426-A58F-45AE-A303-79586FB9361F}" type="datetime1">
              <a:rPr lang="en-GB" smtClean="0"/>
              <a:t>26/01/2018</a:t>
            </a:fld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6747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rgbClr val="808080"/>
                </a:solidFill>
              </a:defRPr>
            </a:lvl1pPr>
          </a:lstStyle>
          <a:p>
            <a:fld id="{80D64338-6FBD-4EC5-8E4B-9AFC0740AC9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1193800"/>
            <a:ext cx="9474199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3366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366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366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" y="1968500"/>
            <a:ext cx="9448800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  <a:p>
            <a:pPr lvl="4"/>
            <a:r>
              <a:rPr lang="en-US" altLang="fr-FR" smtClean="0"/>
              <a:t>Fifth level</a:t>
            </a:r>
            <a:endParaRPr lang="en-GB" altLang="fr-F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6688" y="6467475"/>
            <a:ext cx="1873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808080"/>
                </a:solidFill>
                <a:cs typeface="+mn-cs"/>
              </a:defRPr>
            </a:lvl1pPr>
          </a:lstStyle>
          <a:p>
            <a:pPr>
              <a:defRPr/>
            </a:pPr>
            <a:fld id="{E4B12B37-89CF-4BD9-BCF5-29503FE8FB51}" type="datetime1">
              <a:rPr lang="en-GB" smtClean="0"/>
              <a:t>26/01/2018</a:t>
            </a:fld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6747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rgbClr val="808080"/>
                </a:solidFill>
                <a:cs typeface="+mn-cs"/>
              </a:defRPr>
            </a:lvl1pPr>
          </a:lstStyle>
          <a:p>
            <a:pPr>
              <a:defRPr/>
            </a:pPr>
            <a:fld id="{D0B0DD1F-4796-495E-B891-5F9A45CE1D0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1193800"/>
            <a:ext cx="94742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  <a:endParaRPr lang="en-GB" altLang="fr-FR" smtClean="0"/>
          </a:p>
        </p:txBody>
      </p:sp>
    </p:spTree>
    <p:extLst>
      <p:ext uri="{BB962C8B-B14F-4D97-AF65-F5344CB8AC3E}">
        <p14:creationId xmlns:p14="http://schemas.microsoft.com/office/powerpoint/2010/main" val="73838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66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66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66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66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acea.ec.europa.eu/about-eacea/visual-identity_en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hyperlink" Target="http://ec.europa.eu/dgs/education_culture/publ/graphics/beneficiaries_all.pdf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EACEA-EPLUS-CBHE-PROJECTS@ec.europa.eu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w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en-GB" sz="2800" b="1" dirty="0" smtClean="0">
              <a:solidFill>
                <a:srgbClr val="C00000"/>
              </a:solidFill>
            </a:endParaRPr>
          </a:p>
          <a:p>
            <a:pPr marL="0" lvl="0" indent="0" algn="ctr"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CONTRACTUAL MANAGEMENT OF THE GRANT</a:t>
            </a:r>
            <a:endParaRPr lang="en-GB" sz="2800" b="1" dirty="0">
              <a:solidFill>
                <a:srgbClr val="FF0000"/>
              </a:solidFill>
            </a:endParaRPr>
          </a:p>
          <a:p>
            <a:pPr lvl="0" algn="ctr"/>
            <a:endParaRPr lang="en-GB" sz="2500" b="1" dirty="0">
              <a:solidFill>
                <a:srgbClr val="002060"/>
              </a:solidFill>
            </a:endParaRPr>
          </a:p>
          <a:p>
            <a:pPr lvl="0" algn="ctr"/>
            <a:endParaRPr lang="fr-BE" sz="2500" b="1" dirty="0" smtClean="0">
              <a:solidFill>
                <a:srgbClr val="002060"/>
              </a:solidFill>
            </a:endParaRPr>
          </a:p>
          <a:p>
            <a:pPr lvl="0" algn="ctr"/>
            <a:endParaRPr lang="fr-BE" sz="2500" b="1" dirty="0">
              <a:solidFill>
                <a:srgbClr val="002060"/>
              </a:solidFill>
            </a:endParaRPr>
          </a:p>
          <a:p>
            <a:pPr marL="457200" lvl="1" indent="0" algn="r">
              <a:buNone/>
            </a:pPr>
            <a:r>
              <a:rPr lang="en-GB" sz="2500" b="1" dirty="0" smtClean="0">
                <a:solidFill>
                  <a:srgbClr val="002060"/>
                </a:solidFill>
              </a:rPr>
              <a:t>                         </a:t>
            </a:r>
            <a:endParaRPr lang="en-GB" sz="2100" i="1" dirty="0">
              <a:solidFill>
                <a:srgbClr val="2D5EC1"/>
              </a:solidFill>
              <a:latin typeface="Bookman Old Style" panose="02050604050505020204" pitchFamily="18" charset="0"/>
            </a:endParaRPr>
          </a:p>
          <a:p>
            <a:pPr marL="0" lvl="0" indent="0" algn="r">
              <a:buNone/>
            </a:pPr>
            <a:r>
              <a:rPr lang="en-GB" sz="2100" b="1" dirty="0">
                <a:solidFill>
                  <a:srgbClr val="2D5EC1"/>
                </a:solidFill>
                <a:latin typeface="Bookman Old Style" panose="02050604050505020204" pitchFamily="18" charset="0"/>
              </a:rPr>
              <a:t>                                   </a:t>
            </a:r>
            <a:r>
              <a:rPr lang="en-GB" sz="2100" b="1" i="1" dirty="0">
                <a:solidFill>
                  <a:srgbClr val="2D5EC1"/>
                </a:solidFill>
                <a:latin typeface="Bookman Old Style" panose="02050604050505020204" pitchFamily="18" charset="0"/>
              </a:rPr>
              <a:t>Brussels, </a:t>
            </a:r>
            <a:r>
              <a:rPr lang="en-GB" sz="2100" b="1" i="1" dirty="0" smtClean="0">
                <a:solidFill>
                  <a:srgbClr val="2D5EC1"/>
                </a:solidFill>
                <a:latin typeface="Bookman Old Style" panose="02050604050505020204" pitchFamily="18" charset="0"/>
              </a:rPr>
              <a:t>January 2018</a:t>
            </a:r>
            <a:endParaRPr lang="en-GB" sz="2100" b="1" i="1" dirty="0">
              <a:solidFill>
                <a:srgbClr val="2D5EC1"/>
              </a:solidFill>
              <a:latin typeface="Bookman Old Style" panose="02050604050505020204" pitchFamily="18" charset="0"/>
            </a:endParaRPr>
          </a:p>
          <a:p>
            <a:pPr marL="374650" indent="-285750" eaLnBrk="0" hangingPunct="0"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/>
            </a:pPr>
            <a:endParaRPr lang="en-GB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00" y="1415441"/>
            <a:ext cx="4572000" cy="3959040"/>
          </a:xfrm>
        </p:spPr>
      </p:pic>
    </p:spTree>
    <p:extLst>
      <p:ext uri="{BB962C8B-B14F-4D97-AF65-F5344CB8AC3E}">
        <p14:creationId xmlns:p14="http://schemas.microsoft.com/office/powerpoint/2010/main" val="401487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Text Box 2"/>
          <p:cNvSpPr txBox="1">
            <a:spLocks noChangeArrowheads="1"/>
          </p:cNvSpPr>
          <p:nvPr/>
        </p:nvSpPr>
        <p:spPr bwMode="auto">
          <a:xfrm>
            <a:off x="-1" y="1213766"/>
            <a:ext cx="9711663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fr-BE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Follow</a:t>
            </a:r>
            <a:r>
              <a:rPr lang="fr-BE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the Money (Art.I.4) and </a:t>
            </a:r>
            <a:r>
              <a:rPr lang="fr-BE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get</a:t>
            </a:r>
            <a:r>
              <a:rPr lang="fr-BE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 € </a:t>
            </a:r>
            <a:r>
              <a:rPr lang="fr-BE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Account</a:t>
            </a:r>
            <a:r>
              <a:rPr lang="fr-BE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(Ar.I.5)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78118" y="2341171"/>
            <a:ext cx="9711663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252000">
              <a:spcBef>
                <a:spcPts val="0"/>
              </a:spcBef>
              <a:defRPr/>
            </a:pPr>
            <a:r>
              <a:rPr lang="en-GB" sz="1600" b="1" dirty="0" smtClean="0">
                <a:solidFill>
                  <a:srgbClr val="336699"/>
                </a:solidFill>
                <a:latin typeface="Tahoma" pitchFamily="34" charset="0"/>
              </a:rPr>
              <a:t> Upon entry into force of the GA </a:t>
            </a:r>
            <a:r>
              <a:rPr lang="en-GB" sz="4000" b="1" dirty="0" smtClean="0">
                <a:solidFill>
                  <a:srgbClr val="336699"/>
                </a:solidFill>
                <a:latin typeface="Tahoma" pitchFamily="34" charset="0"/>
                <a:sym typeface="Wingdings" pitchFamily="2" charset="2"/>
              </a:rPr>
              <a:t></a:t>
            </a:r>
            <a:r>
              <a:rPr lang="en-GB" sz="2800" b="1" dirty="0" smtClean="0">
                <a:solidFill>
                  <a:srgbClr val="336699"/>
                </a:solidFill>
                <a:latin typeface="Tahoma" pitchFamily="34" charset="0"/>
                <a:sym typeface="Wingdings" pitchFamily="2" charset="2"/>
              </a:rPr>
              <a:t> </a:t>
            </a:r>
          </a:p>
          <a:p>
            <a:pPr defTabSz="252000">
              <a:spcBef>
                <a:spcPts val="0"/>
              </a:spcBef>
              <a:defRPr/>
            </a:pPr>
            <a:r>
              <a:rPr lang="en-GB" sz="2000" b="1" dirty="0" smtClean="0">
                <a:solidFill>
                  <a:srgbClr val="336699"/>
                </a:solidFill>
                <a:latin typeface="Tahoma" pitchFamily="34" charset="0"/>
                <a:sym typeface="Wingdings" pitchFamily="2" charset="2"/>
              </a:rPr>
              <a:t>	</a:t>
            </a:r>
          </a:p>
          <a:p>
            <a:pPr defTabSz="252000">
              <a:spcBef>
                <a:spcPts val="600"/>
              </a:spcBef>
              <a:defRPr/>
            </a:pPr>
            <a:endParaRPr lang="en-GB" sz="2000" b="1" dirty="0" smtClean="0">
              <a:solidFill>
                <a:srgbClr val="336699"/>
              </a:solidFill>
              <a:latin typeface="Tahoma" pitchFamily="34" charset="0"/>
              <a:sym typeface="Wingdings" pitchFamily="2" charset="2"/>
            </a:endParaRPr>
          </a:p>
          <a:p>
            <a:pPr defTabSz="252000">
              <a:spcBef>
                <a:spcPts val="600"/>
              </a:spcBef>
              <a:defRPr/>
            </a:pPr>
            <a:endParaRPr lang="en-GB" sz="1400" b="1" i="1" dirty="0" smtClean="0">
              <a:solidFill>
                <a:srgbClr val="C00000"/>
              </a:solidFill>
            </a:endParaRPr>
          </a:p>
          <a:p>
            <a:pPr defTabSz="252000">
              <a:spcBef>
                <a:spcPts val="600"/>
              </a:spcBef>
              <a:defRPr/>
            </a:pPr>
            <a:r>
              <a:rPr lang="en-GB" sz="1600" b="1" dirty="0">
                <a:solidFill>
                  <a:srgbClr val="336699"/>
                </a:solidFill>
                <a:latin typeface="Tahoma" pitchFamily="34" charset="0"/>
              </a:rPr>
              <a:t>70% of 1st financing is used</a:t>
            </a:r>
          </a:p>
          <a:p>
            <a:pPr defTabSz="252000">
              <a:spcBef>
                <a:spcPts val="600"/>
              </a:spcBef>
              <a:defRPr/>
            </a:pPr>
            <a:endParaRPr lang="fr-BE" b="1" dirty="0" smtClean="0">
              <a:solidFill>
                <a:srgbClr val="000099"/>
              </a:solidFill>
            </a:endParaRPr>
          </a:p>
          <a:p>
            <a:pPr marL="285750" indent="-285750" defTabSz="252000">
              <a:buFontTx/>
              <a:buChar char="-"/>
              <a:defRPr/>
            </a:pPr>
            <a:endParaRPr lang="en-GB" sz="1600" b="1" dirty="0" smtClean="0">
              <a:solidFill>
                <a:srgbClr val="336699"/>
              </a:solidFill>
              <a:latin typeface="Tahoma" pitchFamily="34" charset="0"/>
            </a:endParaRPr>
          </a:p>
          <a:p>
            <a:pPr defTabSz="252000">
              <a:spcBef>
                <a:spcPts val="0"/>
              </a:spcBef>
              <a:defRPr/>
            </a:pPr>
            <a:endParaRPr lang="en-GB" sz="1600" b="1" dirty="0" smtClean="0">
              <a:solidFill>
                <a:srgbClr val="336699"/>
              </a:solidFill>
              <a:latin typeface="Tahoma" pitchFamily="34" charset="0"/>
            </a:endParaRPr>
          </a:p>
          <a:p>
            <a:pPr defTabSz="252000">
              <a:spcBef>
                <a:spcPts val="600"/>
              </a:spcBef>
              <a:defRPr/>
            </a:pPr>
            <a:endParaRPr lang="en-GB" sz="1600" b="1" dirty="0">
              <a:solidFill>
                <a:srgbClr val="336699"/>
              </a:solidFill>
              <a:latin typeface="Tahoma" pitchFamily="34" charset="0"/>
            </a:endParaRPr>
          </a:p>
        </p:txBody>
      </p:sp>
      <p:sp>
        <p:nvSpPr>
          <p:cNvPr id="287750" name="Document"/>
          <p:cNvSpPr>
            <a:spLocks noEditPoints="1" noChangeArrowheads="1"/>
          </p:cNvSpPr>
          <p:nvPr/>
        </p:nvSpPr>
        <p:spPr bwMode="auto">
          <a:xfrm>
            <a:off x="2990536" y="3629211"/>
            <a:ext cx="1865294" cy="159396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spcBef>
                <a:spcPts val="0"/>
              </a:spcBef>
              <a:tabLst>
                <a:tab pos="363538" algn="l"/>
                <a:tab pos="711200" algn="l"/>
              </a:tabLst>
              <a:defRPr/>
            </a:pPr>
            <a:r>
              <a:rPr lang="en-GB" sz="1600" i="1" dirty="0" smtClean="0">
                <a:solidFill>
                  <a:srgbClr val="003399"/>
                </a:solidFill>
              </a:rPr>
              <a:t>Statement of the costs </a:t>
            </a:r>
          </a:p>
          <a:p>
            <a:pPr algn="ctr">
              <a:spcBef>
                <a:spcPts val="0"/>
              </a:spcBef>
              <a:tabLst>
                <a:tab pos="363538" algn="l"/>
                <a:tab pos="711200" algn="l"/>
              </a:tabLst>
              <a:defRPr/>
            </a:pPr>
            <a:r>
              <a:rPr lang="fr-BE" sz="1600" i="1" dirty="0">
                <a:solidFill>
                  <a:srgbClr val="003399"/>
                </a:solidFill>
              </a:rPr>
              <a:t>+</a:t>
            </a:r>
            <a:endParaRPr lang="en-GB" sz="1600" i="1" dirty="0" smtClean="0">
              <a:solidFill>
                <a:srgbClr val="003399"/>
              </a:solidFill>
            </a:endParaRPr>
          </a:p>
          <a:p>
            <a:pPr algn="ctr">
              <a:spcBef>
                <a:spcPts val="0"/>
              </a:spcBef>
              <a:tabLst>
                <a:tab pos="363538" algn="l"/>
                <a:tab pos="711200" algn="l"/>
              </a:tabLst>
              <a:defRPr/>
            </a:pPr>
            <a:r>
              <a:rPr lang="en-GB" sz="1600" i="1" dirty="0" smtClean="0">
                <a:solidFill>
                  <a:srgbClr val="003399"/>
                </a:solidFill>
              </a:rPr>
              <a:t>Request </a:t>
            </a:r>
            <a:r>
              <a:rPr lang="en-GB" sz="1600" i="1" dirty="0">
                <a:solidFill>
                  <a:srgbClr val="003399"/>
                </a:solidFill>
              </a:rPr>
              <a:t>for </a:t>
            </a:r>
            <a:r>
              <a:rPr lang="en-GB" sz="1600" i="1" dirty="0" smtClean="0">
                <a:solidFill>
                  <a:srgbClr val="003399"/>
                </a:solidFill>
              </a:rPr>
              <a:t>    Payment </a:t>
            </a:r>
            <a:endParaRPr lang="en-GB" sz="1600" i="1" dirty="0">
              <a:solidFill>
                <a:srgbClr val="003399"/>
              </a:solidFill>
            </a:endParaRPr>
          </a:p>
        </p:txBody>
      </p:sp>
      <p:sp>
        <p:nvSpPr>
          <p:cNvPr id="30726" name="Rectangle 9"/>
          <p:cNvSpPr>
            <a:spLocks noChangeArrowheads="1"/>
          </p:cNvSpPr>
          <p:nvPr/>
        </p:nvSpPr>
        <p:spPr bwMode="auto">
          <a:xfrm>
            <a:off x="78118" y="1843159"/>
            <a:ext cx="2785339" cy="403207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  <a:ln w="22225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 u="sng" dirty="0">
                <a:solidFill>
                  <a:srgbClr val="003399"/>
                </a:solidFill>
              </a:rPr>
              <a:t>1st pre-financing: </a:t>
            </a:r>
            <a:r>
              <a:rPr lang="en-GB" sz="1800" u="sng" dirty="0" smtClean="0">
                <a:solidFill>
                  <a:srgbClr val="003399"/>
                </a:solidFill>
              </a:rPr>
              <a:t>50</a:t>
            </a:r>
            <a:r>
              <a:rPr lang="en-GB" sz="1800" u="sng" dirty="0">
                <a:solidFill>
                  <a:srgbClr val="003399"/>
                </a:solidFill>
              </a:rPr>
              <a:t>%</a:t>
            </a:r>
          </a:p>
        </p:txBody>
      </p:sp>
      <p:sp>
        <p:nvSpPr>
          <p:cNvPr id="30727" name="Rectangle 10"/>
          <p:cNvSpPr>
            <a:spLocks noChangeArrowheads="1"/>
          </p:cNvSpPr>
          <p:nvPr/>
        </p:nvSpPr>
        <p:spPr bwMode="auto">
          <a:xfrm>
            <a:off x="72161" y="2990850"/>
            <a:ext cx="2785339" cy="412758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  <a:ln w="22225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 u="sng" dirty="0">
                <a:solidFill>
                  <a:srgbClr val="003399"/>
                </a:solidFill>
              </a:rPr>
              <a:t>2nd pre-financing</a:t>
            </a:r>
            <a:r>
              <a:rPr lang="en-GB" sz="1800" dirty="0">
                <a:solidFill>
                  <a:srgbClr val="003399"/>
                </a:solidFill>
              </a:rPr>
              <a:t>: </a:t>
            </a:r>
            <a:r>
              <a:rPr lang="en-GB" sz="1800" dirty="0" smtClean="0">
                <a:solidFill>
                  <a:srgbClr val="003399"/>
                </a:solidFill>
              </a:rPr>
              <a:t>40</a:t>
            </a:r>
            <a:r>
              <a:rPr lang="en-GB" sz="1800" dirty="0">
                <a:solidFill>
                  <a:srgbClr val="003399"/>
                </a:solidFill>
              </a:rPr>
              <a:t>%</a:t>
            </a:r>
          </a:p>
        </p:txBody>
      </p:sp>
      <p:sp>
        <p:nvSpPr>
          <p:cNvPr id="30728" name="Rectangle 11"/>
          <p:cNvSpPr>
            <a:spLocks noChangeArrowheads="1"/>
          </p:cNvSpPr>
          <p:nvPr/>
        </p:nvSpPr>
        <p:spPr bwMode="auto">
          <a:xfrm>
            <a:off x="78118" y="4752975"/>
            <a:ext cx="2785339" cy="400157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  <a:ln w="22225" algn="ctr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800" u="sng" dirty="0">
                <a:solidFill>
                  <a:srgbClr val="003399"/>
                </a:solidFill>
              </a:rPr>
              <a:t>balance: max 10%</a:t>
            </a:r>
          </a:p>
        </p:txBody>
      </p:sp>
      <p:sp>
        <p:nvSpPr>
          <p:cNvPr id="287757" name="Document"/>
          <p:cNvSpPr>
            <a:spLocks noEditPoints="1" noChangeArrowheads="1"/>
          </p:cNvSpPr>
          <p:nvPr/>
        </p:nvSpPr>
        <p:spPr bwMode="auto">
          <a:xfrm>
            <a:off x="4933948" y="4614079"/>
            <a:ext cx="2476501" cy="158353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tabLst>
                <a:tab pos="363538" algn="l"/>
                <a:tab pos="711200" algn="l"/>
              </a:tabLst>
              <a:defRPr/>
            </a:pPr>
            <a:r>
              <a:rPr lang="en-GB" sz="1800" i="1" dirty="0">
                <a:solidFill>
                  <a:srgbClr val="003399"/>
                </a:solidFill>
              </a:rPr>
              <a:t>Final Report</a:t>
            </a:r>
          </a:p>
          <a:p>
            <a:pPr algn="ctr">
              <a:tabLst>
                <a:tab pos="363538" algn="l"/>
                <a:tab pos="711200" algn="l"/>
              </a:tabLst>
              <a:defRPr/>
            </a:pPr>
            <a:r>
              <a:rPr lang="fr-BE" sz="1400" i="1" dirty="0" smtClean="0">
                <a:solidFill>
                  <a:srgbClr val="003399"/>
                </a:solidFill>
              </a:rPr>
              <a:t>Due date:</a:t>
            </a:r>
          </a:p>
          <a:p>
            <a:pPr algn="ctr">
              <a:spcBef>
                <a:spcPts val="0"/>
              </a:spcBef>
              <a:tabLst>
                <a:tab pos="363538" algn="l"/>
                <a:tab pos="711200" algn="l"/>
              </a:tabLst>
              <a:defRPr/>
            </a:pPr>
            <a:r>
              <a:rPr lang="fr-BE" sz="1400" i="1" dirty="0" smtClean="0">
                <a:solidFill>
                  <a:srgbClr val="C00000"/>
                </a:solidFill>
              </a:rPr>
              <a:t>14/10/19 – 2 </a:t>
            </a:r>
            <a:r>
              <a:rPr lang="fr-BE" sz="1400" i="1" dirty="0" err="1" smtClean="0">
                <a:solidFill>
                  <a:srgbClr val="C00000"/>
                </a:solidFill>
              </a:rPr>
              <a:t>years</a:t>
            </a:r>
            <a:endParaRPr lang="fr-BE" sz="1400" i="1" dirty="0" smtClean="0">
              <a:solidFill>
                <a:srgbClr val="C00000"/>
              </a:solidFill>
            </a:endParaRPr>
          </a:p>
          <a:p>
            <a:pPr algn="ctr">
              <a:spcBef>
                <a:spcPts val="0"/>
              </a:spcBef>
              <a:tabLst>
                <a:tab pos="363538" algn="l"/>
                <a:tab pos="711200" algn="l"/>
              </a:tabLst>
              <a:defRPr/>
            </a:pPr>
            <a:r>
              <a:rPr lang="fr-BE" sz="1400" i="1" dirty="0" smtClean="0">
                <a:solidFill>
                  <a:srgbClr val="C00000"/>
                </a:solidFill>
              </a:rPr>
              <a:t>14/04/20 – 3 </a:t>
            </a:r>
            <a:r>
              <a:rPr lang="fr-BE" sz="1400" i="1" dirty="0" err="1" smtClean="0">
                <a:solidFill>
                  <a:srgbClr val="C00000"/>
                </a:solidFill>
              </a:rPr>
              <a:t>years</a:t>
            </a:r>
            <a:endParaRPr lang="en-GB" sz="1400" i="1" dirty="0">
              <a:solidFill>
                <a:srgbClr val="C00000"/>
              </a:solidFill>
            </a:endParaRPr>
          </a:p>
        </p:txBody>
      </p:sp>
      <p:sp>
        <p:nvSpPr>
          <p:cNvPr id="287758" name="Document"/>
          <p:cNvSpPr>
            <a:spLocks noEditPoints="1" noChangeArrowheads="1"/>
          </p:cNvSpPr>
          <p:nvPr/>
        </p:nvSpPr>
        <p:spPr bwMode="auto">
          <a:xfrm>
            <a:off x="7515225" y="4614079"/>
            <a:ext cx="1685925" cy="158353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tabLst>
                <a:tab pos="363538" algn="l"/>
                <a:tab pos="711200" algn="l"/>
              </a:tabLst>
              <a:defRPr/>
            </a:pPr>
            <a:r>
              <a:rPr lang="en-GB" sz="1800" b="1" i="1" dirty="0" smtClean="0">
                <a:solidFill>
                  <a:srgbClr val="003399"/>
                </a:solidFill>
              </a:rPr>
              <a:t>Audit </a:t>
            </a:r>
            <a:r>
              <a:rPr lang="en-GB" sz="1800" b="1" i="1" dirty="0">
                <a:solidFill>
                  <a:srgbClr val="003399"/>
                </a:solidFill>
              </a:rPr>
              <a:t>Report</a:t>
            </a:r>
          </a:p>
        </p:txBody>
      </p:sp>
      <p:sp>
        <p:nvSpPr>
          <p:cNvPr id="30732" name="Oval 15"/>
          <p:cNvSpPr>
            <a:spLocks noChangeArrowheads="1"/>
          </p:cNvSpPr>
          <p:nvPr/>
        </p:nvSpPr>
        <p:spPr bwMode="auto">
          <a:xfrm>
            <a:off x="5086350" y="5886450"/>
            <a:ext cx="2324100" cy="873142"/>
          </a:xfrm>
          <a:prstGeom prst="ellipse">
            <a:avLst/>
          </a:prstGeom>
          <a:solidFill>
            <a:srgbClr val="FFCCFF"/>
          </a:solidFill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ts val="0"/>
              </a:spcBef>
            </a:pPr>
            <a:r>
              <a:rPr lang="en-GB" sz="2000" dirty="0">
                <a:solidFill>
                  <a:srgbClr val="660066"/>
                </a:solidFill>
                <a:sym typeface="Wingdings" pitchFamily="2" charset="2"/>
              </a:rPr>
              <a:t></a:t>
            </a:r>
            <a:r>
              <a:rPr lang="en-GB" sz="2000" dirty="0">
                <a:solidFill>
                  <a:srgbClr val="660066"/>
                </a:solidFill>
              </a:rPr>
              <a:t> </a:t>
            </a:r>
            <a:r>
              <a:rPr lang="en-GB" sz="1400" dirty="0" smtClean="0">
                <a:solidFill>
                  <a:srgbClr val="660066"/>
                </a:solidFill>
              </a:rPr>
              <a:t>Max 2 </a:t>
            </a:r>
            <a:r>
              <a:rPr lang="en-GB" sz="1400" dirty="0">
                <a:solidFill>
                  <a:srgbClr val="660066"/>
                </a:solidFill>
              </a:rPr>
              <a:t>months after the project </a:t>
            </a:r>
            <a:r>
              <a:rPr lang="en-GB" sz="1400" dirty="0" smtClean="0">
                <a:solidFill>
                  <a:srgbClr val="660066"/>
                </a:solidFill>
              </a:rPr>
              <a:t>ends </a:t>
            </a:r>
            <a:endParaRPr lang="en-GB" sz="1400" dirty="0">
              <a:solidFill>
                <a:srgbClr val="6600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04813" y="2784888"/>
            <a:ext cx="22402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63538" algn="l"/>
                <a:tab pos="711200" algn="l"/>
              </a:tabLst>
              <a:defRPr/>
            </a:pPr>
            <a:endParaRPr lang="en-GB" sz="1200" b="1" i="1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33577" y="4946172"/>
            <a:ext cx="21769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63538" algn="l"/>
                <a:tab pos="711200" algn="l"/>
              </a:tabLst>
              <a:defRPr/>
            </a:pPr>
            <a:endParaRPr lang="en-GB" sz="1200" b="1" i="1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7800976" y="5405847"/>
            <a:ext cx="1323976" cy="744059"/>
          </a:xfrm>
          <a:prstGeom prst="ellipse">
            <a:avLst/>
          </a:prstGeom>
          <a:solidFill>
            <a:srgbClr val="FFC000"/>
          </a:solidFill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sz="1300" dirty="0">
                <a:solidFill>
                  <a:srgbClr val="333399"/>
                </a:solidFill>
              </a:rPr>
              <a:t>Required for </a:t>
            </a:r>
            <a:r>
              <a:rPr lang="en-GB" sz="1300" dirty="0" smtClean="0">
                <a:solidFill>
                  <a:srgbClr val="333399"/>
                </a:solidFill>
              </a:rPr>
              <a:t>all grants</a:t>
            </a:r>
            <a:endParaRPr lang="en-GB" sz="1300" dirty="0">
              <a:solidFill>
                <a:srgbClr val="333399"/>
              </a:solidFill>
            </a:endParaRPr>
          </a:p>
        </p:txBody>
      </p:sp>
      <p:sp>
        <p:nvSpPr>
          <p:cNvPr id="22" name="Document"/>
          <p:cNvSpPr>
            <a:spLocks noEditPoints="1" noChangeArrowheads="1"/>
          </p:cNvSpPr>
          <p:nvPr/>
        </p:nvSpPr>
        <p:spPr bwMode="auto">
          <a:xfrm>
            <a:off x="4933948" y="2708220"/>
            <a:ext cx="2476502" cy="166375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spcBef>
                <a:spcPts val="0"/>
              </a:spcBef>
              <a:tabLst>
                <a:tab pos="363538" algn="l"/>
                <a:tab pos="711200" algn="l"/>
              </a:tabLst>
              <a:defRPr/>
            </a:pPr>
            <a:r>
              <a:rPr lang="en-GB" sz="1600" b="1" i="1" dirty="0" smtClean="0">
                <a:solidFill>
                  <a:srgbClr val="003399"/>
                </a:solidFill>
              </a:rPr>
              <a:t>Progress Report</a:t>
            </a:r>
          </a:p>
          <a:p>
            <a:pPr algn="ctr">
              <a:spcBef>
                <a:spcPts val="0"/>
              </a:spcBef>
              <a:tabLst>
                <a:tab pos="363538" algn="l"/>
                <a:tab pos="711200" algn="l"/>
              </a:tabLst>
              <a:defRPr/>
            </a:pPr>
            <a:endParaRPr lang="en-GB" sz="1600" i="1" dirty="0" smtClean="0">
              <a:solidFill>
                <a:srgbClr val="003399"/>
              </a:solidFill>
            </a:endParaRPr>
          </a:p>
          <a:p>
            <a:pPr algn="ctr">
              <a:spcBef>
                <a:spcPts val="0"/>
              </a:spcBef>
              <a:tabLst>
                <a:tab pos="363538" algn="l"/>
                <a:tab pos="711200" algn="l"/>
              </a:tabLst>
              <a:defRPr/>
            </a:pPr>
            <a:r>
              <a:rPr lang="fr-BE" sz="1400" i="1" dirty="0" smtClean="0">
                <a:solidFill>
                  <a:srgbClr val="003399"/>
                </a:solidFill>
              </a:rPr>
              <a:t>Due date:</a:t>
            </a:r>
          </a:p>
          <a:p>
            <a:pPr algn="ctr">
              <a:spcBef>
                <a:spcPts val="0"/>
              </a:spcBef>
              <a:tabLst>
                <a:tab pos="363538" algn="l"/>
                <a:tab pos="711200" algn="l"/>
              </a:tabLst>
              <a:defRPr/>
            </a:pPr>
            <a:r>
              <a:rPr lang="fr-BE" sz="1400" i="1" dirty="0" smtClean="0">
                <a:solidFill>
                  <a:srgbClr val="C00000"/>
                </a:solidFill>
              </a:rPr>
              <a:t>14/10/18 – 2 </a:t>
            </a:r>
            <a:r>
              <a:rPr lang="fr-BE" sz="1400" i="1" dirty="0" err="1" smtClean="0">
                <a:solidFill>
                  <a:srgbClr val="C00000"/>
                </a:solidFill>
              </a:rPr>
              <a:t>years</a:t>
            </a:r>
            <a:endParaRPr lang="fr-BE" sz="1400" i="1" dirty="0" smtClean="0">
              <a:solidFill>
                <a:srgbClr val="C00000"/>
              </a:solidFill>
            </a:endParaRPr>
          </a:p>
          <a:p>
            <a:pPr algn="ctr">
              <a:spcBef>
                <a:spcPts val="0"/>
              </a:spcBef>
              <a:tabLst>
                <a:tab pos="363538" algn="l"/>
                <a:tab pos="711200" algn="l"/>
              </a:tabLst>
              <a:defRPr/>
            </a:pPr>
            <a:r>
              <a:rPr lang="fr-BE" sz="1400" i="1" dirty="0" smtClean="0">
                <a:solidFill>
                  <a:srgbClr val="C00000"/>
                </a:solidFill>
              </a:rPr>
              <a:t>14/04/19 – 3 </a:t>
            </a:r>
            <a:r>
              <a:rPr lang="fr-BE" sz="1400" i="1" dirty="0" err="1" smtClean="0">
                <a:solidFill>
                  <a:srgbClr val="C00000"/>
                </a:solidFill>
              </a:rPr>
              <a:t>years</a:t>
            </a:r>
            <a:endParaRPr lang="en-GB" sz="1400" i="1" dirty="0">
              <a:solidFill>
                <a:srgbClr val="C00000"/>
              </a:solidFill>
            </a:endParaRPr>
          </a:p>
        </p:txBody>
      </p:sp>
      <p:sp>
        <p:nvSpPr>
          <p:cNvPr id="30737" name="Oval 7"/>
          <p:cNvSpPr>
            <a:spLocks noChangeArrowheads="1"/>
          </p:cNvSpPr>
          <p:nvPr/>
        </p:nvSpPr>
        <p:spPr bwMode="auto">
          <a:xfrm>
            <a:off x="7296151" y="2923387"/>
            <a:ext cx="1828800" cy="1102860"/>
          </a:xfrm>
          <a:prstGeom prst="ellipse">
            <a:avLst/>
          </a:prstGeom>
          <a:solidFill>
            <a:srgbClr val="FFCCFF"/>
          </a:solidFill>
          <a:ln w="25400" algn="ctr">
            <a:solidFill>
              <a:srgbClr val="80008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363538" algn="l"/>
                <a:tab pos="711200" algn="l"/>
              </a:tabLst>
              <a:defRPr/>
            </a:pPr>
            <a:r>
              <a:rPr lang="en-GB" sz="1600" dirty="0">
                <a:solidFill>
                  <a:srgbClr val="660066"/>
                </a:solidFill>
                <a:sym typeface="Wingdings" pitchFamily="2" charset="2"/>
              </a:rPr>
              <a:t> </a:t>
            </a:r>
            <a:r>
              <a:rPr lang="en-GB" sz="1400" dirty="0" smtClean="0">
                <a:solidFill>
                  <a:srgbClr val="660066"/>
                </a:solidFill>
              </a:rPr>
              <a:t>half-way through </a:t>
            </a:r>
            <a:r>
              <a:rPr lang="en-GB" sz="1400" dirty="0">
                <a:solidFill>
                  <a:srgbClr val="660066"/>
                </a:solidFill>
              </a:rPr>
              <a:t>the project lifetime</a:t>
            </a:r>
            <a:endParaRPr lang="en-GB" sz="1600" dirty="0">
              <a:solidFill>
                <a:srgbClr val="6600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837" y="0"/>
            <a:ext cx="1500227" cy="9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2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fr-BE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295275" y="1914525"/>
            <a:ext cx="9505949" cy="219752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63538" indent="-363538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1079500" indent="-536575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542925" lvl="1" indent="0" eaLnBrk="1" hangingPunct="1">
              <a:buNone/>
            </a:pPr>
            <a:r>
              <a:rPr lang="fr-BE" sz="6000" b="1" dirty="0" err="1">
                <a:solidFill>
                  <a:schemeClr val="bg2">
                    <a:lumMod val="10000"/>
                  </a:schemeClr>
                </a:solidFill>
                <a:latin typeface="Vladimir Script" panose="03050402040407070305" pitchFamily="66" charset="0"/>
              </a:rPr>
              <a:t>What</a:t>
            </a:r>
            <a:r>
              <a:rPr lang="fr-BE" sz="6000" b="1" dirty="0">
                <a:solidFill>
                  <a:schemeClr val="bg2">
                    <a:lumMod val="10000"/>
                  </a:schemeClr>
                </a:solidFill>
                <a:latin typeface="Vladimir Script" panose="03050402040407070305" pitchFamily="66" charset="0"/>
              </a:rPr>
              <a:t> </a:t>
            </a:r>
            <a:r>
              <a:rPr lang="fr-BE" sz="6000" b="1" dirty="0" err="1">
                <a:solidFill>
                  <a:schemeClr val="bg2">
                    <a:lumMod val="10000"/>
                  </a:schemeClr>
                </a:solidFill>
                <a:latin typeface="Vladimir Script" panose="03050402040407070305" pitchFamily="66" charset="0"/>
              </a:rPr>
              <a:t>else</a:t>
            </a:r>
            <a:r>
              <a:rPr lang="fr-BE" sz="6000" b="1" dirty="0">
                <a:solidFill>
                  <a:schemeClr val="bg2">
                    <a:lumMod val="10000"/>
                  </a:schemeClr>
                </a:solidFill>
                <a:latin typeface="Vladimir Script" panose="03050402040407070305" pitchFamily="66" charset="0"/>
              </a:rPr>
              <a:t> ?</a:t>
            </a:r>
          </a:p>
          <a:p>
            <a:pPr marL="542925" lvl="1" indent="0" eaLnBrk="1" hangingPunct="1">
              <a:buNone/>
            </a:pPr>
            <a:endParaRPr lang="fr-BE" sz="2000" b="1" dirty="0" smtClean="0">
              <a:solidFill>
                <a:srgbClr val="FFC000"/>
              </a:solidFill>
            </a:endParaRPr>
          </a:p>
          <a:p>
            <a:pPr marL="542925" lvl="1" indent="0" algn="l" eaLnBrk="1" hangingPunct="1">
              <a:buNone/>
            </a:pPr>
            <a:endParaRPr lang="fr-BE" sz="2200" dirty="0" smtClean="0">
              <a:solidFill>
                <a:srgbClr val="FFC000"/>
              </a:solidFill>
            </a:endParaRPr>
          </a:p>
          <a:p>
            <a:pPr marL="542925" lvl="1" indent="0" algn="l" eaLnBrk="1" hangingPunct="1">
              <a:buNone/>
            </a:pPr>
            <a:endParaRPr lang="fr-BE" sz="2200" dirty="0" smtClean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3809-15FD-45C1-8290-613EA6032538}" type="slidenum">
              <a:rPr lang="en-GB" smtClean="0"/>
              <a:pPr/>
              <a:t>11</a:t>
            </a:fld>
            <a:endParaRPr lang="en-GB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9544150"/>
              </p:ext>
            </p:extLst>
          </p:nvPr>
        </p:nvGraphicFramePr>
        <p:xfrm>
          <a:off x="1402915" y="3025036"/>
          <a:ext cx="7540669" cy="3832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334" y="638828"/>
            <a:ext cx="2517732" cy="204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990725"/>
            <a:ext cx="9280525" cy="45227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GB" sz="23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GB" sz="2000" b="1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Role and obligations of the </a:t>
            </a:r>
            <a:r>
              <a:rPr lang="en-GB" sz="2000" b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Beneficiaries </a:t>
            </a:r>
            <a:r>
              <a:rPr lang="en-GB" sz="2000" b="1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(G.A. Article II.1)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fr-BE" sz="2000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Multi-</a:t>
            </a:r>
            <a:r>
              <a:rPr lang="fr-BE" sz="2000" dirty="0" err="1">
                <a:solidFill>
                  <a:srgbClr val="000099"/>
                </a:solidFill>
                <a:latin typeface="Tahoma" pitchFamily="34" charset="0"/>
                <a:cs typeface="Arial" charset="0"/>
              </a:rPr>
              <a:t>beneficiary</a:t>
            </a:r>
            <a:r>
              <a:rPr lang="fr-BE" sz="2000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 Grant Agreement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Mandates: contractual link between EACEA and all beneficiaries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fr-BE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Must </a:t>
            </a:r>
            <a:r>
              <a:rPr lang="fr-BE" sz="2000" dirty="0" err="1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be</a:t>
            </a:r>
            <a:r>
              <a:rPr lang="fr-BE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 </a:t>
            </a:r>
            <a:r>
              <a:rPr lang="fr-BE" sz="2000" dirty="0" err="1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defined</a:t>
            </a:r>
            <a:r>
              <a:rPr lang="fr-BE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 in the </a:t>
            </a:r>
            <a:r>
              <a:rPr lang="fr-BE" sz="2000" dirty="0" err="1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Partnership</a:t>
            </a:r>
            <a:r>
              <a:rPr lang="fr-BE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 Agreement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fr-BE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Are </a:t>
            </a:r>
            <a:r>
              <a:rPr lang="fr-BE" sz="2000" dirty="0" err="1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legally</a:t>
            </a:r>
            <a:r>
              <a:rPr lang="fr-BE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 </a:t>
            </a:r>
            <a:r>
              <a:rPr lang="fr-BE" sz="2000" dirty="0" err="1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binding</a:t>
            </a:r>
            <a:endParaRPr lang="fr-BE" sz="2000" dirty="0">
              <a:solidFill>
                <a:srgbClr val="000099"/>
              </a:solidFill>
              <a:latin typeface="Tahoma" pitchFamily="34" charset="0"/>
              <a:ea typeface="+mn-ea"/>
              <a:cs typeface="Arial" charset="0"/>
            </a:endParaRPr>
          </a:p>
          <a:p>
            <a:pPr marL="0" indent="0">
              <a:buFontTx/>
              <a:buNone/>
              <a:defRPr/>
            </a:pPr>
            <a:endParaRPr lang="fr-BE" sz="2000" b="1" dirty="0">
              <a:solidFill>
                <a:srgbClr val="000099"/>
              </a:solidFill>
              <a:latin typeface="Tahoma" pitchFamily="34" charset="0"/>
              <a:cs typeface="Arial" charset="0"/>
            </a:endParaRPr>
          </a:p>
          <a:p>
            <a:pPr marL="0" indent="0">
              <a:buFontTx/>
              <a:buNone/>
              <a:defRPr/>
            </a:pPr>
            <a:r>
              <a:rPr lang="fr-BE" sz="2000" b="1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All </a:t>
            </a:r>
            <a:r>
              <a:rPr lang="fr-BE" sz="2000" b="1" dirty="0" err="1">
                <a:solidFill>
                  <a:srgbClr val="000099"/>
                </a:solidFill>
                <a:latin typeface="Tahoma" pitchFamily="34" charset="0"/>
                <a:cs typeface="Arial" charset="0"/>
              </a:rPr>
              <a:t>beneficiaries</a:t>
            </a:r>
            <a:r>
              <a:rPr lang="fr-BE" sz="2000" b="1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 are </a:t>
            </a:r>
            <a:r>
              <a:rPr lang="fr-BE" sz="2000" b="1" dirty="0" err="1">
                <a:solidFill>
                  <a:srgbClr val="FF0000"/>
                </a:solidFill>
                <a:latin typeface="Tahoma" pitchFamily="34" charset="0"/>
                <a:cs typeface="Arial" charset="0"/>
              </a:rPr>
              <a:t>jointly</a:t>
            </a:r>
            <a:r>
              <a:rPr lang="fr-BE" sz="2000" b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fr-BE" sz="2000" b="1" dirty="0" err="1">
                <a:solidFill>
                  <a:srgbClr val="FF0000"/>
                </a:solidFill>
                <a:latin typeface="Tahoma" pitchFamily="34" charset="0"/>
                <a:cs typeface="Arial" charset="0"/>
              </a:rPr>
              <a:t>responsible</a:t>
            </a:r>
            <a:r>
              <a:rPr lang="fr-BE" sz="2000" b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 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fr-BE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In case of </a:t>
            </a:r>
            <a:r>
              <a:rPr lang="fr-BE" sz="2000" dirty="0" err="1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recovery</a:t>
            </a:r>
            <a:endParaRPr lang="fr-BE" sz="2000" dirty="0">
              <a:solidFill>
                <a:srgbClr val="000099"/>
              </a:solidFill>
              <a:latin typeface="Tahoma" pitchFamily="34" charset="0"/>
              <a:ea typeface="+mn-ea"/>
              <a:cs typeface="Arial" charset="0"/>
            </a:endParaRPr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fr-BE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In case of audits, </a:t>
            </a:r>
            <a:r>
              <a:rPr lang="fr-BE" sz="2000" dirty="0" err="1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checks</a:t>
            </a:r>
            <a:r>
              <a:rPr lang="fr-BE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 or </a:t>
            </a:r>
            <a:r>
              <a:rPr lang="fr-BE" sz="2000" dirty="0" err="1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evaluation</a:t>
            </a:r>
            <a:r>
              <a:rPr lang="fr-BE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 in </a:t>
            </a:r>
            <a:r>
              <a:rPr lang="fr-BE" sz="2000" dirty="0" err="1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their</a:t>
            </a:r>
            <a:r>
              <a:rPr lang="fr-BE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 </a:t>
            </a:r>
            <a:r>
              <a:rPr lang="fr-BE" sz="2000" dirty="0" err="1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premises</a:t>
            </a:r>
            <a:endParaRPr lang="fr-BE" sz="2000" dirty="0">
              <a:solidFill>
                <a:srgbClr val="000099"/>
              </a:solidFill>
              <a:latin typeface="Tahoma" pitchFamily="34" charset="0"/>
              <a:ea typeface="+mn-ea"/>
              <a:cs typeface="Arial" charset="0"/>
            </a:endParaRPr>
          </a:p>
          <a:p>
            <a:pPr marL="0" lvl="1" indent="0">
              <a:buFontTx/>
              <a:buNone/>
              <a:defRPr/>
            </a:pPr>
            <a:endParaRPr lang="fr-BE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buFont typeface="Tahoma" pitchFamily="34" charset="0"/>
              <a:buChar char="-"/>
              <a:defRPr/>
            </a:pPr>
            <a:endParaRPr lang="en-GB" sz="1800" dirty="0">
              <a:solidFill>
                <a:srgbClr val="000099"/>
              </a:solidFill>
            </a:endParaRPr>
          </a:p>
        </p:txBody>
      </p:sp>
      <p:sp>
        <p:nvSpPr>
          <p:cNvPr id="41987" name="Text Box 2"/>
          <p:cNvSpPr>
            <a:spLocks noGrp="1" noChangeArrowheads="1"/>
          </p:cNvSpPr>
          <p:nvPr>
            <p:ph type="title"/>
          </p:nvPr>
        </p:nvSpPr>
        <p:spPr>
          <a:xfrm>
            <a:off x="625475" y="1264593"/>
            <a:ext cx="8648700" cy="461665"/>
          </a:xfr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altLang="en-US" sz="240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+mn-cs"/>
                <a:sym typeface="Webdings" pitchFamily="18" charset="2"/>
              </a:rPr>
              <a:t>CBHE </a:t>
            </a:r>
            <a:r>
              <a:rPr lang="fr-BE" altLang="en-US" sz="2400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+mn-cs"/>
                <a:sym typeface="Webdings" pitchFamily="18" charset="2"/>
              </a:rPr>
              <a:t>Partnerships</a:t>
            </a:r>
            <a:r>
              <a:rPr lang="fr-BE" altLang="en-US" sz="240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+mn-cs"/>
                <a:sym typeface="Webdings" pitchFamily="18" charset="2"/>
              </a:rPr>
              <a:t> - </a:t>
            </a:r>
            <a:r>
              <a:rPr lang="fr-BE" altLang="en-US" sz="2400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+mn-cs"/>
                <a:sym typeface="Webdings" pitchFamily="18" charset="2"/>
              </a:rPr>
              <a:t>Legal</a:t>
            </a:r>
            <a:r>
              <a:rPr lang="fr-BE" altLang="en-US" sz="240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+mn-cs"/>
                <a:sym typeface="Webdings" pitchFamily="18" charset="2"/>
              </a:rPr>
              <a:t> Provisions</a:t>
            </a:r>
            <a:endParaRPr lang="en-GB" altLang="en-US" sz="2400" kern="1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  <a:cs typeface="+mn-cs"/>
              <a:sym typeface="Webdings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39565-FB3D-4FA7-BA90-84ABEA16B5DE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66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15900" y="2057400"/>
            <a:ext cx="9448800" cy="39798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GB" altLang="en-US" sz="2000" b="1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Objectives: </a:t>
            </a:r>
          </a:p>
          <a:p>
            <a:pPr lvl="1" eaLnBrk="1" hangingPunct="1">
              <a:buFont typeface="Courier New" panose="02070309020205020404" pitchFamily="49" charset="0"/>
              <a:buChar char="-"/>
              <a:defRPr/>
            </a:pPr>
            <a:r>
              <a:rPr lang="en-GB" altLang="en-US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Formalisation of internal project and grant management procedures</a:t>
            </a:r>
          </a:p>
          <a:p>
            <a:pPr lvl="1" eaLnBrk="1" hangingPunct="1">
              <a:buFont typeface="Courier New" panose="02070309020205020404" pitchFamily="49" charset="0"/>
              <a:buChar char="-"/>
              <a:defRPr/>
            </a:pPr>
            <a:r>
              <a:rPr lang="en-GB" altLang="en-US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Institutional commitment to the project</a:t>
            </a:r>
          </a:p>
          <a:p>
            <a:pPr lvl="1" eaLnBrk="1" hangingPunct="1">
              <a:buFont typeface="Courier New" panose="02070309020205020404" pitchFamily="49" charset="0"/>
              <a:buChar char="-"/>
              <a:defRPr/>
            </a:pPr>
            <a:r>
              <a:rPr lang="en-GB" altLang="en-US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Partnership conflict resolution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en-GB" altLang="en-US" sz="2000" b="1" dirty="0">
              <a:solidFill>
                <a:srgbClr val="000099"/>
              </a:solidFill>
              <a:latin typeface="Tahoma" pitchFamily="34" charset="0"/>
              <a:ea typeface="+mn-ea"/>
              <a:cs typeface="Arial" charset="0"/>
            </a:endParaRP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000" b="1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Guidelines available on Agency website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GB" altLang="en-US" sz="2000" b="1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Negotiated with partners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GB" altLang="en-US" sz="2000" b="1" dirty="0" smtClean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Signed </a:t>
            </a:r>
            <a:r>
              <a:rPr lang="en-GB" altLang="en-US" sz="2000" b="1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at the highest level (not by the </a:t>
            </a:r>
          </a:p>
          <a:p>
            <a:pPr marL="349250" lvl="1" indent="0" eaLnBrk="1" hangingPunct="1">
              <a:buFontTx/>
              <a:buNone/>
              <a:defRPr/>
            </a:pPr>
            <a:r>
              <a:rPr lang="en-GB" altLang="en-US" sz="2000" b="1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coordinators !)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en-GB" altLang="en-US" sz="2000" b="1" dirty="0">
              <a:solidFill>
                <a:srgbClr val="000099"/>
              </a:solidFill>
              <a:latin typeface="Tahoma" pitchFamily="34" charset="0"/>
              <a:cs typeface="Arial" charset="0"/>
            </a:endParaRP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GB" altLang="en-US" sz="2000" b="1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Joint (recommended) or Bilateral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en-GB" altLang="en-US" sz="800" b="1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1pPr>
            <a:lvl2pPr marL="742950" indent="-285750"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2pPr>
            <a:lvl3pPr marL="1143000" indent="-228600"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3pPr>
            <a:lvl4pPr marL="1600200" indent="-228600"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4pPr>
            <a:lvl5pPr marL="2057400" indent="-228600"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1B61F1C-35D1-45CE-8CF3-26AC63E74C21}" type="slidenum">
              <a:rPr lang="en-GB" altLang="en-US" sz="1200" smtClean="0">
                <a:solidFill>
                  <a:srgbClr val="808080"/>
                </a:solidFill>
              </a:rPr>
              <a:pPr eaLnBrk="1" hangingPunct="1">
                <a:spcBef>
                  <a:spcPct val="0"/>
                </a:spcBef>
                <a:defRPr/>
              </a:pPr>
              <a:t>13</a:t>
            </a:fld>
            <a:endParaRPr lang="en-GB" altLang="en-US" sz="1200" smtClean="0">
              <a:solidFill>
                <a:srgbClr val="808080"/>
              </a:solidFill>
            </a:endParaRPr>
          </a:p>
        </p:txBody>
      </p:sp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768600"/>
            <a:ext cx="34639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57" name="Group 3"/>
          <p:cNvGrpSpPr>
            <a:grpSpLocks/>
          </p:cNvGrpSpPr>
          <p:nvPr/>
        </p:nvGrpSpPr>
        <p:grpSpPr bwMode="auto">
          <a:xfrm>
            <a:off x="0" y="0"/>
            <a:ext cx="2778125" cy="2057400"/>
            <a:chOff x="6972301" y="165100"/>
            <a:chExt cx="2778124" cy="2057400"/>
          </a:xfrm>
        </p:grpSpPr>
        <p:sp>
          <p:nvSpPr>
            <p:cNvPr id="2" name="Explosion 1 1"/>
            <p:cNvSpPr/>
            <p:nvPr/>
          </p:nvSpPr>
          <p:spPr bwMode="auto">
            <a:xfrm>
              <a:off x="6972301" y="165100"/>
              <a:ext cx="2778124" cy="2057400"/>
            </a:xfrm>
            <a:prstGeom prst="irregularSeal1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9161" name="TextBox 2"/>
            <p:cNvSpPr txBox="1">
              <a:spLocks noChangeArrowheads="1"/>
            </p:cNvSpPr>
            <p:nvPr/>
          </p:nvSpPr>
          <p:spPr bwMode="auto">
            <a:xfrm>
              <a:off x="7414419" y="962965"/>
              <a:ext cx="21224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336699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336699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336699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336699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BE" altLang="en-US" sz="2400" b="1">
                  <a:latin typeface="Tahoma" pitchFamily="34" charset="0"/>
                  <a:cs typeface="Tahoma" pitchFamily="34" charset="0"/>
                </a:rPr>
                <a:t>Mandatory</a:t>
              </a:r>
              <a:endParaRPr lang="en-GB" altLang="en-US" sz="2400" b="1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15900" y="5826125"/>
            <a:ext cx="9359900" cy="7080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BE" sz="2000" b="1" dirty="0" err="1">
                <a:solidFill>
                  <a:srgbClr val="000099"/>
                </a:solidFill>
                <a:latin typeface="Tahoma" pitchFamily="34" charset="0"/>
                <a:cs typeface="Arial" charset="0"/>
              </a:rPr>
              <a:t>Scanned</a:t>
            </a:r>
            <a:r>
              <a:rPr lang="fr-BE" sz="2000" b="1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 copies</a:t>
            </a:r>
            <a:r>
              <a:rPr lang="fr-BE" sz="2000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 to </a:t>
            </a:r>
            <a:r>
              <a:rPr lang="fr-BE" sz="2000" dirty="0" err="1">
                <a:solidFill>
                  <a:srgbClr val="000099"/>
                </a:solidFill>
                <a:latin typeface="Tahoma" pitchFamily="34" charset="0"/>
                <a:cs typeface="Arial" charset="0"/>
              </a:rPr>
              <a:t>be</a:t>
            </a:r>
            <a:r>
              <a:rPr lang="fr-BE" sz="2000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 </a:t>
            </a:r>
            <a:r>
              <a:rPr lang="fr-BE" sz="2000" dirty="0" err="1">
                <a:solidFill>
                  <a:srgbClr val="000099"/>
                </a:solidFill>
                <a:latin typeface="Tahoma" pitchFamily="34" charset="0"/>
                <a:cs typeface="Arial" charset="0"/>
              </a:rPr>
              <a:t>submitted</a:t>
            </a:r>
            <a:r>
              <a:rPr lang="fr-BE" sz="2000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 to EACEA </a:t>
            </a:r>
            <a:r>
              <a:rPr lang="fr-BE" sz="2000" dirty="0" err="1">
                <a:solidFill>
                  <a:srgbClr val="000099"/>
                </a:solidFill>
                <a:latin typeface="Tahoma" pitchFamily="34" charset="0"/>
                <a:cs typeface="Arial" charset="0"/>
              </a:rPr>
              <a:t>at</a:t>
            </a:r>
            <a:r>
              <a:rPr lang="fr-BE" sz="2000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 the </a:t>
            </a:r>
            <a:r>
              <a:rPr lang="fr-BE" sz="2000" dirty="0" err="1">
                <a:solidFill>
                  <a:srgbClr val="000099"/>
                </a:solidFill>
                <a:latin typeface="Tahoma" pitchFamily="34" charset="0"/>
                <a:cs typeface="Arial" charset="0"/>
              </a:rPr>
              <a:t>latest</a:t>
            </a:r>
            <a:r>
              <a:rPr lang="fr-BE" sz="2000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 </a:t>
            </a:r>
            <a:r>
              <a:rPr lang="fr-BE" sz="2000" b="1" dirty="0">
                <a:latin typeface="Tahoma" pitchFamily="34" charset="0"/>
                <a:cs typeface="Arial" charset="0"/>
              </a:rPr>
              <a:t>6 </a:t>
            </a:r>
            <a:r>
              <a:rPr lang="fr-BE" sz="2000" b="1" dirty="0" err="1">
                <a:latin typeface="Tahoma" pitchFamily="34" charset="0"/>
                <a:cs typeface="Arial" charset="0"/>
              </a:rPr>
              <a:t>months</a:t>
            </a:r>
            <a:r>
              <a:rPr lang="fr-BE" sz="2000" b="1" dirty="0">
                <a:latin typeface="Tahoma" pitchFamily="34" charset="0"/>
                <a:cs typeface="Arial" charset="0"/>
              </a:rPr>
              <a:t> </a:t>
            </a:r>
            <a:r>
              <a:rPr lang="fr-BE" sz="2000" dirty="0" err="1">
                <a:solidFill>
                  <a:srgbClr val="000099"/>
                </a:solidFill>
                <a:latin typeface="Tahoma" pitchFamily="34" charset="0"/>
                <a:cs typeface="Arial" charset="0"/>
              </a:rPr>
              <a:t>after</a:t>
            </a:r>
            <a:r>
              <a:rPr lang="fr-BE" sz="2000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 signature of G.A.</a:t>
            </a:r>
          </a:p>
        </p:txBody>
      </p:sp>
      <p:sp>
        <p:nvSpPr>
          <p:cNvPr id="49159" name="Title 1"/>
          <p:cNvSpPr>
            <a:spLocks noGrp="1"/>
          </p:cNvSpPr>
          <p:nvPr>
            <p:ph type="title"/>
          </p:nvPr>
        </p:nvSpPr>
        <p:spPr>
          <a:xfrm>
            <a:off x="815975" y="1393825"/>
            <a:ext cx="8578850" cy="663575"/>
          </a:xfrm>
        </p:spPr>
        <p:txBody>
          <a:bodyPr/>
          <a:lstStyle/>
          <a:p>
            <a:pPr algn="ctr" eaLnBrk="1" hangingPunct="1"/>
            <a:r>
              <a:rPr lang="en-GB" altLang="en-US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Partnership </a:t>
            </a:r>
            <a:r>
              <a:rPr lang="en-GB" altLang="en-US" sz="2400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Agrement</a:t>
            </a:r>
            <a:r>
              <a:rPr lang="en-GB" altLang="en-US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altLang="en-US" sz="2400" b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(Art. I.10.5)</a:t>
            </a:r>
            <a:endParaRPr lang="en-GB" altLang="en-US" sz="24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80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 bwMode="auto">
          <a:xfrm>
            <a:off x="158750" y="1827213"/>
            <a:ext cx="9396413" cy="427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>
              <a:cs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94600" y="6419850"/>
            <a:ext cx="23114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1pPr>
            <a:lvl2pPr marL="742950" indent="-285750"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2pPr>
            <a:lvl3pPr marL="1143000" indent="-228600"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3pPr>
            <a:lvl4pPr marL="1600200" indent="-228600"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4pPr>
            <a:lvl5pPr marL="2057400" indent="-228600"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3B56FE5F-4D25-4FD2-8FA5-41F7616C52D2}" type="slidenum">
              <a:rPr lang="en-GB" altLang="en-US" sz="1200" smtClean="0">
                <a:solidFill>
                  <a:srgbClr val="808080"/>
                </a:solidFill>
              </a:rPr>
              <a:pPr eaLnBrk="1" hangingPunct="1">
                <a:spcBef>
                  <a:spcPct val="0"/>
                </a:spcBef>
                <a:defRPr/>
              </a:pPr>
              <a:t>14</a:t>
            </a:fld>
            <a:endParaRPr lang="en-GB" altLang="en-US" sz="1200" dirty="0" smtClean="0">
              <a:solidFill>
                <a:srgbClr val="808080"/>
              </a:solidFill>
            </a:endParaRPr>
          </a:p>
        </p:txBody>
      </p:sp>
      <p:sp>
        <p:nvSpPr>
          <p:cNvPr id="50180" name="Title 1"/>
          <p:cNvSpPr>
            <a:spLocks noGrp="1"/>
          </p:cNvSpPr>
          <p:nvPr>
            <p:ph type="title"/>
          </p:nvPr>
        </p:nvSpPr>
        <p:spPr>
          <a:xfrm>
            <a:off x="0" y="1092200"/>
            <a:ext cx="9906000" cy="663575"/>
          </a:xfrm>
        </p:spPr>
        <p:txBody>
          <a:bodyPr/>
          <a:lstStyle/>
          <a:p>
            <a:pPr algn="ctr"/>
            <a:r>
              <a:rPr lang="en-GB" altLang="en-US" sz="24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Partnership </a:t>
            </a:r>
            <a:r>
              <a:rPr lang="en-GB" altLang="en-US" sz="2400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Agrement</a:t>
            </a:r>
            <a:r>
              <a:rPr lang="en-GB" altLang="en-US" sz="26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50181" name="Rectangle 1"/>
          <p:cNvSpPr>
            <a:spLocks noChangeArrowheads="1"/>
          </p:cNvSpPr>
          <p:nvPr/>
        </p:nvSpPr>
        <p:spPr bwMode="auto">
          <a:xfrm>
            <a:off x="685800" y="2692400"/>
            <a:ext cx="25908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6699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6699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6699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6699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grpSp>
        <p:nvGrpSpPr>
          <p:cNvPr id="50182" name="Group 24"/>
          <p:cNvGrpSpPr>
            <a:grpSpLocks/>
          </p:cNvGrpSpPr>
          <p:nvPr/>
        </p:nvGrpSpPr>
        <p:grpSpPr bwMode="auto">
          <a:xfrm>
            <a:off x="387350" y="2251075"/>
            <a:ext cx="8934450" cy="3422650"/>
            <a:chOff x="387350" y="2686050"/>
            <a:chExt cx="8934450" cy="3422650"/>
          </a:xfrm>
        </p:grpSpPr>
        <p:sp>
          <p:nvSpPr>
            <p:cNvPr id="3" name="Rectangle 2"/>
            <p:cNvSpPr/>
            <p:nvPr/>
          </p:nvSpPr>
          <p:spPr bwMode="auto">
            <a:xfrm>
              <a:off x="571500" y="2692400"/>
              <a:ext cx="2451100" cy="15367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GB">
                <a:cs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71500" y="4572000"/>
              <a:ext cx="2451100" cy="15367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GB"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632200" y="4572000"/>
              <a:ext cx="2451100" cy="15367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692900" y="4572000"/>
              <a:ext cx="2451100" cy="15367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632200" y="2686050"/>
              <a:ext cx="2451100" cy="15367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GB">
                <a:cs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692900" y="2692400"/>
              <a:ext cx="2451100" cy="15367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cs typeface="Arial" pitchFamily="34" charset="0"/>
              </a:endParaRPr>
            </a:p>
          </p:txBody>
        </p:sp>
        <p:sp>
          <p:nvSpPr>
            <p:cNvPr id="50195" name="TextBox 17"/>
            <p:cNvSpPr txBox="1">
              <a:spLocks noChangeArrowheads="1"/>
            </p:cNvSpPr>
            <p:nvPr/>
          </p:nvSpPr>
          <p:spPr bwMode="auto">
            <a:xfrm>
              <a:off x="6515100" y="2758040"/>
              <a:ext cx="28067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336699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336699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336699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336699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en-US" sz="2000"/>
            </a:p>
          </p:txBody>
        </p:sp>
        <p:sp>
          <p:nvSpPr>
            <p:cNvPr id="50196" name="TextBox 18"/>
            <p:cNvSpPr txBox="1">
              <a:spLocks noChangeArrowheads="1"/>
            </p:cNvSpPr>
            <p:nvPr/>
          </p:nvSpPr>
          <p:spPr bwMode="auto">
            <a:xfrm>
              <a:off x="3371850" y="3260694"/>
              <a:ext cx="29718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rgbClr val="336699"/>
                  </a:solidFill>
                  <a:latin typeface="Verdana" pitchFamily="34" charset="0"/>
                </a:defRPr>
              </a:lvl1pPr>
              <a:lvl2pPr eaLnBrk="0" hangingPunct="0">
                <a:spcBef>
                  <a:spcPct val="20000"/>
                </a:spcBef>
                <a:buChar char="–"/>
                <a:defRPr sz="2800">
                  <a:solidFill>
                    <a:srgbClr val="336699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336699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336699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9pPr>
            </a:lstStyle>
            <a:p>
              <a:pPr marL="0" lvl="1"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en-US" sz="2000" b="1" dirty="0" err="1">
                  <a:latin typeface="Tahoma" pitchFamily="34" charset="0"/>
                  <a:cs typeface="Tahoma" pitchFamily="34" charset="0"/>
                </a:rPr>
                <a:t>Quality</a:t>
              </a:r>
              <a:r>
                <a:rPr lang="fr-BE" altLang="en-US" sz="2000" b="1" dirty="0">
                  <a:latin typeface="Tahoma" pitchFamily="34" charset="0"/>
                  <a:cs typeface="Tahoma" pitchFamily="34" charset="0"/>
                </a:rPr>
                <a:t> Assurance</a:t>
              </a:r>
              <a:endParaRPr lang="en-GB" altLang="en-US" sz="20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0197" name="TextBox 19"/>
            <p:cNvSpPr txBox="1">
              <a:spLocks noChangeArrowheads="1"/>
            </p:cNvSpPr>
            <p:nvPr/>
          </p:nvSpPr>
          <p:spPr bwMode="auto">
            <a:xfrm>
              <a:off x="571500" y="2799030"/>
              <a:ext cx="246380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336699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336699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336699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336699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latin typeface="Tahoma" pitchFamily="34" charset="0"/>
                  <a:cs typeface="Tahoma" pitchFamily="34" charset="0"/>
                </a:rPr>
                <a:t>Project management and decision-making process</a:t>
              </a:r>
            </a:p>
          </p:txBody>
        </p:sp>
        <p:sp>
          <p:nvSpPr>
            <p:cNvPr id="50198" name="TextBox 20"/>
            <p:cNvSpPr txBox="1">
              <a:spLocks noChangeArrowheads="1"/>
            </p:cNvSpPr>
            <p:nvPr/>
          </p:nvSpPr>
          <p:spPr bwMode="auto">
            <a:xfrm>
              <a:off x="6680200" y="5140294"/>
              <a:ext cx="2387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336699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336699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336699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336699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latin typeface="Tahoma" pitchFamily="34" charset="0"/>
                  <a:cs typeface="Tahoma" pitchFamily="34" charset="0"/>
                </a:rPr>
                <a:t>Financial aspects</a:t>
              </a:r>
            </a:p>
          </p:txBody>
        </p:sp>
        <p:sp>
          <p:nvSpPr>
            <p:cNvPr id="50199" name="TextBox 21"/>
            <p:cNvSpPr txBox="1">
              <a:spLocks noChangeArrowheads="1"/>
            </p:cNvSpPr>
            <p:nvPr/>
          </p:nvSpPr>
          <p:spPr bwMode="auto">
            <a:xfrm>
              <a:off x="3632200" y="4986406"/>
              <a:ext cx="23622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336699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336699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336699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336699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latin typeface="Tahoma" pitchFamily="34" charset="0"/>
                  <a:cs typeface="Tahoma" pitchFamily="34" charset="0"/>
                </a:rPr>
                <a:t>Partners' roles and responsibilities</a:t>
              </a:r>
            </a:p>
          </p:txBody>
        </p:sp>
        <p:sp>
          <p:nvSpPr>
            <p:cNvPr id="50200" name="TextBox 22"/>
            <p:cNvSpPr txBox="1">
              <a:spLocks noChangeArrowheads="1"/>
            </p:cNvSpPr>
            <p:nvPr/>
          </p:nvSpPr>
          <p:spPr bwMode="auto">
            <a:xfrm>
              <a:off x="387350" y="5140295"/>
              <a:ext cx="28321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336699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336699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336699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336699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en-US" sz="2000" b="1" dirty="0" err="1">
                  <a:latin typeface="Tahoma" pitchFamily="34" charset="0"/>
                  <a:cs typeface="Tahoma" pitchFamily="34" charset="0"/>
                </a:rPr>
                <a:t>Conflict</a:t>
              </a:r>
              <a:r>
                <a:rPr lang="fr-BE" altLang="en-US" sz="2000" b="1" dirty="0">
                  <a:latin typeface="Tahoma" pitchFamily="34" charset="0"/>
                  <a:cs typeface="Tahoma" pitchFamily="34" charset="0"/>
                </a:rPr>
                <a:t> </a:t>
              </a:r>
              <a:r>
                <a:rPr lang="fr-BE" altLang="en-US" sz="2000" b="1" dirty="0" err="1">
                  <a:latin typeface="Tahoma" pitchFamily="34" charset="0"/>
                  <a:cs typeface="Tahoma" pitchFamily="34" charset="0"/>
                </a:rPr>
                <a:t>resolution</a:t>
              </a:r>
              <a:endParaRPr lang="en-GB" altLang="en-US" sz="2000" b="1" dirty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0183" name="TextBox 1"/>
          <p:cNvSpPr txBox="1">
            <a:spLocks noChangeArrowheads="1"/>
          </p:cNvSpPr>
          <p:nvPr/>
        </p:nvSpPr>
        <p:spPr bwMode="auto">
          <a:xfrm>
            <a:off x="6797675" y="2819400"/>
            <a:ext cx="2270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6699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6699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6699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6699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2000" b="1" dirty="0">
                <a:latin typeface="Tahoma" pitchFamily="34" charset="0"/>
                <a:cs typeface="Tahoma" pitchFamily="34" charset="0"/>
              </a:rPr>
              <a:t>Communication</a:t>
            </a:r>
            <a:endParaRPr lang="en-GB" altLang="en-US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4250" y="6196013"/>
            <a:ext cx="8582025" cy="4302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BE" sz="22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</a:t>
            </a:r>
            <a:r>
              <a:rPr lang="fr-BE" sz="2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national/</a:t>
            </a:r>
            <a:r>
              <a:rPr lang="fr-BE" sz="22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institutional</a:t>
            </a:r>
            <a:r>
              <a:rPr lang="fr-BE" sz="2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BE" sz="22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constraints</a:t>
            </a:r>
            <a:r>
              <a:rPr lang="fr-BE" sz="2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BE" sz="22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</a:t>
            </a:r>
            <a:r>
              <a:rPr lang="fr-BE" sz="2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BE" sz="22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account</a:t>
            </a:r>
            <a:r>
              <a:rPr lang="fr-BE" sz="2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!</a:t>
            </a:r>
            <a:endParaRPr lang="en-GB" sz="22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018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7588"/>
            <a:ext cx="7620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86" name="Group 25"/>
          <p:cNvGrpSpPr>
            <a:grpSpLocks/>
          </p:cNvGrpSpPr>
          <p:nvPr/>
        </p:nvGrpSpPr>
        <p:grpSpPr bwMode="auto">
          <a:xfrm>
            <a:off x="8391525" y="5024438"/>
            <a:ext cx="1352550" cy="1296987"/>
            <a:chOff x="8553450" y="5423907"/>
            <a:chExt cx="1352550" cy="1296591"/>
          </a:xfrm>
        </p:grpSpPr>
        <p:sp>
          <p:nvSpPr>
            <p:cNvPr id="12" name="Explosion 1 11"/>
            <p:cNvSpPr/>
            <p:nvPr/>
          </p:nvSpPr>
          <p:spPr bwMode="auto">
            <a:xfrm>
              <a:off x="8553450" y="5423907"/>
              <a:ext cx="1352550" cy="1296591"/>
            </a:xfrm>
            <a:prstGeom prst="irregularSeal1">
              <a:avLst/>
            </a:prstGeom>
            <a:solidFill>
              <a:schemeClr val="accent5">
                <a:lumMod val="7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GB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188" name="TextBox 23"/>
            <p:cNvSpPr txBox="1">
              <a:spLocks noChangeArrowheads="1"/>
            </p:cNvSpPr>
            <p:nvPr/>
          </p:nvSpPr>
          <p:spPr bwMode="auto">
            <a:xfrm>
              <a:off x="8844756" y="5842163"/>
              <a:ext cx="9223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336699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336699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336699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336699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BE" altLang="en-US" sz="240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Etc.</a:t>
              </a:r>
              <a:endParaRPr lang="en-GB" altLang="en-US" sz="240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222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fr-BE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233363" y="2143125"/>
            <a:ext cx="9253537" cy="327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1079500" indent="-536575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542925" lvl="1" indent="0" eaLnBrk="1" hangingPunct="1">
              <a:buNone/>
            </a:pPr>
            <a:endParaRPr lang="fr-BE" sz="2200" dirty="0">
              <a:solidFill>
                <a:srgbClr val="000099"/>
              </a:solidFill>
            </a:endParaRPr>
          </a:p>
          <a:p>
            <a:pPr marL="1000125" lvl="1" indent="-457200" eaLnBrk="1" hangingPunct="1">
              <a:buFontTx/>
              <a:buAutoNum type="arabicPeriod" startAt="6"/>
            </a:pPr>
            <a:endParaRPr lang="fr-BE" sz="2200" dirty="0">
              <a:solidFill>
                <a:srgbClr val="000099"/>
              </a:solidFill>
            </a:endParaRPr>
          </a:p>
          <a:p>
            <a:pPr marL="1000125" lvl="1" indent="-457200" eaLnBrk="1" hangingPunct="1">
              <a:buFontTx/>
              <a:buAutoNum type="arabicPeriod" startAt="6"/>
            </a:pPr>
            <a:endParaRPr lang="fr-BE" sz="2200" dirty="0">
              <a:solidFill>
                <a:srgbClr val="000099"/>
              </a:solidFill>
            </a:endParaRPr>
          </a:p>
          <a:p>
            <a:pPr marL="1000125" lvl="1" indent="-457200" algn="l" eaLnBrk="1" hangingPunct="1">
              <a:buAutoNum type="arabicPeriod" startAt="6"/>
            </a:pPr>
            <a:endParaRPr lang="fr-BE" sz="2200" dirty="0" smtClean="0">
              <a:solidFill>
                <a:srgbClr val="000099"/>
              </a:solidFill>
            </a:endParaRPr>
          </a:p>
          <a:p>
            <a:pPr marL="542925" lvl="1" indent="0" eaLnBrk="1" hangingPunct="1">
              <a:buNone/>
            </a:pPr>
            <a:endParaRPr lang="fr-BE" sz="2200" dirty="0">
              <a:solidFill>
                <a:srgbClr val="000099"/>
              </a:solidFill>
            </a:endParaRPr>
          </a:p>
          <a:p>
            <a:pPr marL="1000125" lvl="1" indent="-457200" eaLnBrk="1" hangingPunct="1">
              <a:buFontTx/>
              <a:buAutoNum type="arabicPeriod" startAt="5"/>
            </a:pPr>
            <a:endParaRPr lang="fr-BE" sz="2200" dirty="0">
              <a:solidFill>
                <a:srgbClr val="000099"/>
              </a:solidFill>
            </a:endParaRPr>
          </a:p>
          <a:p>
            <a:pPr marL="1000125" lvl="1" indent="-457200" eaLnBrk="1" hangingPunct="1">
              <a:buFontTx/>
              <a:buAutoNum type="arabicPeriod" startAt="5"/>
            </a:pPr>
            <a:endParaRPr lang="fr-BE" sz="2200" dirty="0">
              <a:solidFill>
                <a:srgbClr val="000099"/>
              </a:solidFill>
            </a:endParaRPr>
          </a:p>
          <a:p>
            <a:pPr marL="542925" lvl="1" indent="0" algn="l" eaLnBrk="1" hangingPunct="1">
              <a:buNone/>
            </a:pPr>
            <a:endParaRPr lang="fr-BE" sz="2200" dirty="0">
              <a:solidFill>
                <a:srgbClr val="00009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3809-15FD-45C1-8290-613EA6032538}" type="slidenum">
              <a:rPr lang="en-GB" smtClean="0"/>
              <a:pPr/>
              <a:t>15</a:t>
            </a:fld>
            <a:endParaRPr lang="en-GB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64646148"/>
              </p:ext>
            </p:extLst>
          </p:nvPr>
        </p:nvGraphicFramePr>
        <p:xfrm>
          <a:off x="425885" y="1365337"/>
          <a:ext cx="9169052" cy="5148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594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6863" y="1778000"/>
            <a:ext cx="9439275" cy="4508500"/>
          </a:xfrm>
        </p:spPr>
        <p:txBody>
          <a:bodyPr/>
          <a:lstStyle/>
          <a:p>
            <a:pPr lvl="1">
              <a:buClr>
                <a:srgbClr val="336699"/>
              </a:buClr>
              <a:buFont typeface="Wingdings" panose="05000000000000000000" pitchFamily="2" charset="2"/>
              <a:buChar char="Ø"/>
              <a:defRPr/>
            </a:pPr>
            <a:endParaRPr lang="en-GB" dirty="0">
              <a:ea typeface="MS PGothic" charset="0"/>
              <a:sym typeface="Wingdings"/>
            </a:endParaRPr>
          </a:p>
          <a:p>
            <a:pPr marL="57150" indent="0">
              <a:buClr>
                <a:srgbClr val="336699"/>
              </a:buClr>
              <a:buFontTx/>
              <a:buNone/>
              <a:defRPr/>
            </a:pPr>
            <a:endParaRPr lang="en-GB" b="1" dirty="0" smtClean="0">
              <a:ea typeface="MS PGothic" charset="0"/>
            </a:endParaRPr>
          </a:p>
          <a:p>
            <a:pPr marL="514350" lvl="1" indent="0">
              <a:buClr>
                <a:srgbClr val="336699"/>
              </a:buClr>
              <a:buFontTx/>
              <a:buNone/>
              <a:defRPr/>
            </a:pPr>
            <a:endParaRPr lang="fr-BE" altLang="en-US" dirty="0">
              <a:ea typeface="MS PGothic" charset="0"/>
            </a:endParaRPr>
          </a:p>
          <a:p>
            <a:pPr>
              <a:buFont typeface="Wingdings" charset="2"/>
              <a:buChar char="§"/>
              <a:defRPr/>
            </a:pPr>
            <a:endParaRPr lang="en-GB" b="1" dirty="0" smtClean="0">
              <a:ea typeface="MS PGothic" charset="0"/>
              <a:sym typeface="Wingdings"/>
            </a:endParaRPr>
          </a:p>
          <a:p>
            <a:pPr>
              <a:buFont typeface="Wingdings" charset="2"/>
              <a:buChar char="§"/>
              <a:defRPr/>
            </a:pPr>
            <a:endParaRPr lang="en-GB" b="1" dirty="0">
              <a:solidFill>
                <a:srgbClr val="333399"/>
              </a:solidFill>
              <a:ea typeface="MS PGothic" charset="0"/>
              <a:sym typeface="Wingdings"/>
            </a:endParaRPr>
          </a:p>
        </p:txBody>
      </p:sp>
      <p:sp>
        <p:nvSpPr>
          <p:cNvPr id="8" name="Title 4"/>
          <p:cNvSpPr txBox="1">
            <a:spLocks noGrp="1"/>
          </p:cNvSpPr>
          <p:nvPr>
            <p:ph type="title"/>
          </p:nvPr>
        </p:nvSpPr>
        <p:spPr>
          <a:xfrm>
            <a:off x="193675" y="1196975"/>
            <a:ext cx="9518650" cy="649288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fr-FR" dirty="0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Communication </a:t>
            </a:r>
            <a:endParaRPr lang="fr-BE" dirty="0">
              <a:solidFill>
                <a:srgbClr val="FF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946C2-ECA1-4E46-88C4-C54BBCBBAFA0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18229263"/>
              </p:ext>
            </p:extLst>
          </p:nvPr>
        </p:nvGraphicFramePr>
        <p:xfrm>
          <a:off x="313149" y="2004278"/>
          <a:ext cx="9381995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18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3809-15FD-45C1-8290-613EA6032538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973" y="1700407"/>
            <a:ext cx="7290148" cy="42839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9809" y="5593863"/>
            <a:ext cx="4953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No later than one month before the end of the project!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8582" y="1278553"/>
            <a:ext cx="2193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0099"/>
                </a:solidFill>
              </a:rPr>
              <a:t>Art.  </a:t>
            </a:r>
            <a:r>
              <a:rPr lang="en-GB" b="1" dirty="0">
                <a:solidFill>
                  <a:srgbClr val="000099"/>
                </a:solidFill>
              </a:rPr>
              <a:t>II.12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2381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>
                <a:solidFill>
                  <a:srgbClr val="FF0000"/>
                </a:solidFill>
              </a:rPr>
              <a:t>Don't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bend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it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53" y="2428560"/>
            <a:ext cx="3224930" cy="2481643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5505710" y="1202499"/>
            <a:ext cx="4400290" cy="1085111"/>
          </a:xfrm>
        </p:spPr>
        <p:txBody>
          <a:bodyPr/>
          <a:lstStyle/>
          <a:p>
            <a:r>
              <a:rPr lang="fr-BE" dirty="0" err="1" smtClean="0">
                <a:solidFill>
                  <a:srgbClr val="FF0000"/>
                </a:solidFill>
              </a:rPr>
              <a:t>Amend</a:t>
            </a:r>
            <a:r>
              <a:rPr lang="fr-BE" dirty="0" smtClean="0">
                <a:solidFill>
                  <a:srgbClr val="FF0000"/>
                </a:solidFill>
              </a:rPr>
              <a:t> </a:t>
            </a:r>
            <a:r>
              <a:rPr lang="fr-BE" dirty="0" err="1" smtClean="0">
                <a:solidFill>
                  <a:srgbClr val="FF0000"/>
                </a:solidFill>
              </a:rPr>
              <a:t>it</a:t>
            </a:r>
            <a:r>
              <a:rPr lang="fr-BE" dirty="0" smtClean="0">
                <a:solidFill>
                  <a:srgbClr val="FF0000"/>
                </a:solidFill>
              </a:rPr>
              <a:t> ! Art. II.12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2EE6-6945-4E77-9814-D5F27BE04E7B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25" y="1"/>
            <a:ext cx="3609975" cy="977030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52" y="2054269"/>
            <a:ext cx="6062597" cy="46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3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65100" y="1257300"/>
            <a:ext cx="9474200" cy="663575"/>
          </a:xfrm>
        </p:spPr>
        <p:txBody>
          <a:bodyPr/>
          <a:lstStyle/>
          <a:p>
            <a:pPr algn="ctr"/>
            <a:r>
              <a:rPr lang="fr-BE" altLang="en-US" dirty="0" err="1" smtClean="0">
                <a:solidFill>
                  <a:srgbClr val="FF0000"/>
                </a:solidFill>
              </a:rPr>
              <a:t>Before</a:t>
            </a:r>
            <a:r>
              <a:rPr lang="fr-BE" altLang="en-US" dirty="0" smtClean="0">
                <a:solidFill>
                  <a:srgbClr val="FF0000"/>
                </a:solidFill>
              </a:rPr>
              <a:t> </a:t>
            </a:r>
            <a:r>
              <a:rPr lang="fr-BE" altLang="en-US" dirty="0" err="1" smtClean="0">
                <a:solidFill>
                  <a:srgbClr val="FF0000"/>
                </a:solidFill>
              </a:rPr>
              <a:t>Asking</a:t>
            </a:r>
            <a:r>
              <a:rPr lang="fr-BE" altLang="en-US" dirty="0" smtClean="0">
                <a:solidFill>
                  <a:srgbClr val="FF0000"/>
                </a:solidFill>
              </a:rPr>
              <a:t> for an </a:t>
            </a:r>
            <a:r>
              <a:rPr lang="fr-BE" altLang="en-US" dirty="0" err="1" smtClean="0">
                <a:solidFill>
                  <a:srgbClr val="FF0000"/>
                </a:solidFill>
              </a:rPr>
              <a:t>Amendment</a:t>
            </a:r>
            <a:r>
              <a:rPr lang="fr-BE" altLang="en-US" dirty="0" smtClean="0">
                <a:solidFill>
                  <a:srgbClr val="FF0000"/>
                </a:solidFill>
              </a:rPr>
              <a:t> </a:t>
            </a:r>
            <a:endParaRPr lang="en-GB" altLang="en-US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2133600"/>
            <a:ext cx="9728200" cy="46228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GB" sz="2000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Principle</a:t>
            </a:r>
            <a:r>
              <a:rPr lang="en-GB" sz="2000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: the application is the baseline for project implementation</a:t>
            </a:r>
          </a:p>
          <a:p>
            <a:pPr marL="0" indent="0">
              <a:buFontTx/>
              <a:buNone/>
              <a:defRPr/>
            </a:pPr>
            <a:r>
              <a:rPr lang="en-GB" sz="2000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Estimate the </a:t>
            </a:r>
            <a:r>
              <a:rPr lang="en-GB" sz="2000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impact of the proposed </a:t>
            </a:r>
            <a:r>
              <a:rPr lang="en-GB" sz="2000" dirty="0">
                <a:solidFill>
                  <a:srgbClr val="000099"/>
                </a:solidFill>
                <a:latin typeface="Tahoma" pitchFamily="34" charset="0"/>
                <a:cs typeface="Arial" charset="0"/>
              </a:rPr>
              <a:t>change on the project: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Compare this change/deviation with the initial work plan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Make sure it stays within the scope of the project and complies with the programme's rules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Who does it affect – one partner/the whole partnership?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Does it have an effect on the project budget?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Does it have an effect on the project timeframe?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Any risk that the project will not deliver some of the planned outputs?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GB" altLang="en-US" sz="2000" dirty="0">
                <a:solidFill>
                  <a:srgbClr val="000099"/>
                </a:solidFill>
                <a:latin typeface="Tahoma" pitchFamily="34" charset="0"/>
                <a:ea typeface="+mn-ea"/>
                <a:cs typeface="Arial" charset="0"/>
              </a:rPr>
              <a:t>Reflect on alternative solutions (fall-back plan)</a:t>
            </a:r>
          </a:p>
          <a:p>
            <a:pPr>
              <a:defRPr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72375-64C4-42AD-86A9-6DDBA5A0886E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947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Bef>
                <a:spcPct val="50000"/>
              </a:spcBef>
              <a:defRPr/>
            </a:pPr>
            <a:r>
              <a:rPr lang="fr-BE" sz="260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n-ea"/>
                <a:cs typeface="Arial" charset="0"/>
              </a:rPr>
              <a:t/>
            </a:r>
            <a:br>
              <a:rPr lang="fr-BE" sz="260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+mn-ea"/>
                <a:cs typeface="Arial" charset="0"/>
              </a:rPr>
            </a:br>
            <a:r>
              <a:rPr lang="fr-BE" sz="2600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W</a:t>
            </a:r>
            <a:r>
              <a:rPr lang="fr-BE" sz="2600" kern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hy</a:t>
            </a:r>
            <a:r>
              <a:rPr lang="fr-BE" sz="26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 </a:t>
            </a:r>
            <a:r>
              <a:rPr lang="fr-BE" sz="2600" kern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you</a:t>
            </a:r>
            <a:r>
              <a:rPr lang="fr-BE" sz="26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 are </a:t>
            </a:r>
            <a:r>
              <a:rPr lang="fr-BE" sz="2600" kern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here</a:t>
            </a:r>
            <a:r>
              <a:rPr lang="fr-BE" sz="260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 </a:t>
            </a:r>
            <a:r>
              <a:rPr lang="fr-BE" sz="26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????</a:t>
            </a:r>
            <a:r>
              <a:rPr lang="en-GB" sz="260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/>
            </a:r>
            <a:br>
              <a:rPr lang="en-GB" sz="260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968500"/>
            <a:ext cx="7262812" cy="879475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en-GB" sz="2400" b="1" kern="1200" dirty="0">
                <a:solidFill>
                  <a:srgbClr val="333399"/>
                </a:solidFill>
                <a:latin typeface="+mj-lt"/>
                <a:cs typeface="Arial" charset="0"/>
              </a:rPr>
              <a:t>Approach and rules for sound </a:t>
            </a:r>
            <a:r>
              <a:rPr lang="en-GB" sz="2400" b="1" kern="1200" dirty="0" smtClean="0">
                <a:solidFill>
                  <a:srgbClr val="333399"/>
                </a:solidFill>
                <a:latin typeface="+mj-lt"/>
                <a:cs typeface="Arial" charset="0"/>
              </a:rPr>
              <a:t>contractual management:</a:t>
            </a:r>
          </a:p>
          <a:p>
            <a:pPr marL="0" lvl="0" indent="0">
              <a:spcBef>
                <a:spcPct val="0"/>
              </a:spcBef>
              <a:buNone/>
            </a:pPr>
            <a:endParaRPr lang="en-GB" sz="2400" b="1" kern="1200" dirty="0">
              <a:solidFill>
                <a:srgbClr val="333399"/>
              </a:solidFill>
              <a:latin typeface="Tahoma" pitchFamily="34" charset="0"/>
              <a:cs typeface="Arial" charset="0"/>
            </a:endParaRP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658466"/>
            <a:ext cx="2638425" cy="304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6224" y="2935756"/>
            <a:ext cx="5181601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1">
              <a:spcBef>
                <a:spcPct val="0"/>
              </a:spcBef>
            </a:pPr>
            <a:r>
              <a:rPr lang="en-GB" dirty="0" smtClean="0">
                <a:solidFill>
                  <a:srgbClr val="000099"/>
                </a:solidFill>
                <a:latin typeface="+mj-lt"/>
                <a:cs typeface="Arial" charset="0"/>
                <a:sym typeface="Wingdings" pitchFamily="2" charset="2"/>
              </a:rPr>
              <a:t>E</a:t>
            </a:r>
            <a:r>
              <a:rPr lang="en-GB" dirty="0" smtClean="0">
                <a:solidFill>
                  <a:srgbClr val="000099"/>
                </a:solidFill>
                <a:latin typeface="+mj-lt"/>
                <a:cs typeface="Arial" charset="0"/>
              </a:rPr>
              <a:t>ssential </a:t>
            </a:r>
            <a:r>
              <a:rPr lang="en-GB" dirty="0">
                <a:solidFill>
                  <a:srgbClr val="000099"/>
                </a:solidFill>
                <a:latin typeface="+mj-lt"/>
                <a:cs typeface="Arial" charset="0"/>
              </a:rPr>
              <a:t>information on the </a:t>
            </a:r>
            <a:r>
              <a:rPr lang="en-GB" dirty="0" smtClean="0">
                <a:solidFill>
                  <a:srgbClr val="000099"/>
                </a:solidFill>
                <a:latin typeface="+mj-lt"/>
                <a:cs typeface="Arial" charset="0"/>
              </a:rPr>
              <a:t>    E+ Capacity Building in Higher Education </a:t>
            </a:r>
            <a:r>
              <a:rPr lang="en-GB" dirty="0">
                <a:solidFill>
                  <a:srgbClr val="000099"/>
                </a:solidFill>
                <a:latin typeface="+mj-lt"/>
                <a:cs typeface="Arial" charset="0"/>
              </a:rPr>
              <a:t>Grant Agreement and </a:t>
            </a:r>
            <a:r>
              <a:rPr lang="en-GB" dirty="0" smtClean="0">
                <a:solidFill>
                  <a:srgbClr val="000099"/>
                </a:solidFill>
                <a:latin typeface="+mj-lt"/>
                <a:cs typeface="Arial" charset="0"/>
              </a:rPr>
              <a:t>   other </a:t>
            </a:r>
            <a:r>
              <a:rPr lang="en-GB" dirty="0">
                <a:solidFill>
                  <a:srgbClr val="000099"/>
                </a:solidFill>
                <a:latin typeface="+mj-lt"/>
                <a:cs typeface="Arial" charset="0"/>
              </a:rPr>
              <a:t>important documents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3809-15FD-45C1-8290-613EA603253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39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3809-15FD-45C1-8290-613EA6032538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23" y="1683833"/>
            <a:ext cx="6951944" cy="499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3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3086100"/>
            <a:ext cx="9448800" cy="42211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rgbClr val="000099"/>
                </a:solidFill>
                <a:latin typeface="+mj-lt"/>
                <a:cs typeface="Arial" charset="0"/>
              </a:rPr>
              <a:t>Cover both the activities implemented and the grant </a:t>
            </a:r>
            <a:r>
              <a:rPr lang="en-US" altLang="en-US" sz="2000" dirty="0" smtClean="0">
                <a:solidFill>
                  <a:srgbClr val="000099"/>
                </a:solidFill>
                <a:latin typeface="+mj-lt"/>
                <a:cs typeface="Arial" charset="0"/>
              </a:rPr>
              <a:t>used</a:t>
            </a:r>
            <a:endParaRPr lang="en-US" altLang="en-US" sz="2000" dirty="0">
              <a:solidFill>
                <a:srgbClr val="000099"/>
              </a:solidFill>
              <a:latin typeface="+mj-lt"/>
              <a:cs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000" kern="1200" dirty="0" smtClean="0">
                <a:solidFill>
                  <a:srgbClr val="FF0000"/>
                </a:solidFill>
                <a:latin typeface="+mj-lt"/>
                <a:cs typeface="Arial" charset="0"/>
              </a:rPr>
              <a:t>Joint </a:t>
            </a:r>
            <a:r>
              <a:rPr lang="en-US" altLang="en-US" sz="2000" kern="1200" dirty="0">
                <a:solidFill>
                  <a:srgbClr val="FF0000"/>
                </a:solidFill>
                <a:latin typeface="+mj-lt"/>
                <a:cs typeface="Arial" charset="0"/>
              </a:rPr>
              <a:t>exercise </a:t>
            </a:r>
            <a:r>
              <a:rPr lang="en-US" altLang="en-US" sz="2000" kern="1200" dirty="0">
                <a:solidFill>
                  <a:srgbClr val="000099"/>
                </a:solidFill>
                <a:latin typeface="+mj-lt"/>
                <a:cs typeface="Arial" charset="0"/>
              </a:rPr>
              <a:t>: to be completed by and shared with all </a:t>
            </a:r>
            <a:r>
              <a:rPr lang="en-US" altLang="en-US" sz="2000" kern="1200" dirty="0" smtClean="0">
                <a:solidFill>
                  <a:srgbClr val="000099"/>
                </a:solidFill>
                <a:latin typeface="+mj-lt"/>
                <a:cs typeface="Arial" charset="0"/>
              </a:rPr>
              <a:t>partners</a:t>
            </a:r>
            <a:endParaRPr lang="en-US" altLang="en-US" sz="2000" kern="1200" dirty="0">
              <a:solidFill>
                <a:srgbClr val="000099"/>
              </a:solidFill>
              <a:latin typeface="+mj-lt"/>
              <a:cs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000" kern="1200" dirty="0">
                <a:solidFill>
                  <a:srgbClr val="000099"/>
                </a:solidFill>
                <a:latin typeface="+mj-lt"/>
                <a:cs typeface="Arial" charset="0"/>
              </a:rPr>
              <a:t>Do not underestimate the amount of time necessary to write a </a:t>
            </a:r>
            <a:r>
              <a:rPr lang="en-US" altLang="en-US" sz="2000" kern="1200" dirty="0" smtClean="0">
                <a:solidFill>
                  <a:srgbClr val="000099"/>
                </a:solidFill>
                <a:latin typeface="+mj-lt"/>
                <a:cs typeface="Arial" charset="0"/>
              </a:rPr>
              <a:t>report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kern="1200" dirty="0" smtClean="0">
                <a:solidFill>
                  <a:srgbClr val="000099"/>
                </a:solidFill>
                <a:latin typeface="+mj-lt"/>
                <a:cs typeface="Arial" charset="0"/>
              </a:rPr>
              <a:t>Do </a:t>
            </a:r>
            <a:r>
              <a:rPr lang="en-US" altLang="en-US" sz="2000" kern="1200" dirty="0" smtClean="0">
                <a:solidFill>
                  <a:srgbClr val="000099"/>
                </a:solidFill>
                <a:latin typeface="+mj-lt"/>
                <a:cs typeface="Arial" charset="0"/>
                <a:sym typeface="Webdings" pitchFamily="18" charset="2"/>
              </a:rPr>
              <a:t>not </a:t>
            </a:r>
            <a:r>
              <a:rPr lang="en-US" altLang="en-US" sz="2000" kern="1200" dirty="0" smtClean="0">
                <a:solidFill>
                  <a:srgbClr val="FF0000"/>
                </a:solidFill>
                <a:latin typeface="+mj-lt"/>
                <a:cs typeface="Arial" charset="0"/>
                <a:sym typeface="Webdings" pitchFamily="18" charset="2"/>
              </a:rPr>
              <a:t>copy and paste </a:t>
            </a:r>
            <a:r>
              <a:rPr lang="en-US" altLang="en-US" sz="2000" kern="1200" dirty="0" smtClean="0">
                <a:solidFill>
                  <a:srgbClr val="000099"/>
                </a:solidFill>
                <a:latin typeface="+mj-lt"/>
                <a:cs typeface="Arial" charset="0"/>
                <a:sym typeface="Webdings" pitchFamily="18" charset="2"/>
              </a:rPr>
              <a:t>information from other reports (/the application/other projects)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kern="1200" dirty="0" smtClean="0">
                <a:solidFill>
                  <a:srgbClr val="FF0000"/>
                </a:solidFill>
                <a:latin typeface="+mj-lt"/>
                <a:cs typeface="Arial" charset="0"/>
                <a:sym typeface="Webdings" pitchFamily="18" charset="2"/>
              </a:rPr>
              <a:t>Answer </a:t>
            </a:r>
            <a:r>
              <a:rPr lang="en-US" altLang="en-US" sz="2000" kern="1200" dirty="0">
                <a:solidFill>
                  <a:srgbClr val="FF0000"/>
                </a:solidFill>
                <a:latin typeface="+mj-lt"/>
                <a:cs typeface="Arial" charset="0"/>
                <a:sym typeface="Webdings" pitchFamily="18" charset="2"/>
              </a:rPr>
              <a:t>the questions </a:t>
            </a:r>
            <a:r>
              <a:rPr lang="en-US" altLang="en-US" sz="2000" kern="1200" dirty="0">
                <a:solidFill>
                  <a:srgbClr val="000099"/>
                </a:solidFill>
                <a:latin typeface="+mj-lt"/>
                <a:cs typeface="Arial" charset="0"/>
                <a:sym typeface="Webdings" pitchFamily="18" charset="2"/>
              </a:rPr>
              <a:t>asked on the reporting template – no more no less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kern="1200" dirty="0">
                <a:solidFill>
                  <a:srgbClr val="FF0000"/>
                </a:solidFill>
                <a:latin typeface="+mj-lt"/>
                <a:cs typeface="Arial" charset="0"/>
                <a:sym typeface="Webdings" pitchFamily="18" charset="2"/>
              </a:rPr>
              <a:t>Be honest </a:t>
            </a:r>
            <a:r>
              <a:rPr lang="en-US" altLang="en-US" sz="2000" kern="1200" dirty="0">
                <a:solidFill>
                  <a:srgbClr val="000099"/>
                </a:solidFill>
                <a:latin typeface="+mj-lt"/>
                <a:cs typeface="Arial" charset="0"/>
                <a:sym typeface="Webdings" pitchFamily="18" charset="2"/>
              </a:rPr>
              <a:t>: present problems (and the remedial actions launched) as well as achievements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1pPr>
            <a:lvl2pPr marL="742950" indent="-285750"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2pPr>
            <a:lvl3pPr marL="1143000" indent="-228600"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3pPr>
            <a:lvl4pPr marL="1600200" indent="-228600"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4pPr>
            <a:lvl5pPr marL="2057400" indent="-228600" eaLnBrk="0" hangingPunct="0">
              <a:spcBef>
                <a:spcPct val="50000"/>
              </a:spcBef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Verdana" pitchFamily="34" charset="0"/>
                <a:sym typeface="Webdings" pitchFamily="18" charset="2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47255198-4E5D-4EEB-961B-116E6B93D871}" type="slidenum">
              <a:rPr lang="en-GB" altLang="en-US" sz="1200" smtClean="0">
                <a:solidFill>
                  <a:srgbClr val="808080"/>
                </a:solidFill>
              </a:rPr>
              <a:pPr eaLnBrk="1" hangingPunct="1">
                <a:spcBef>
                  <a:spcPct val="0"/>
                </a:spcBef>
                <a:defRPr/>
              </a:pPr>
              <a:t>21</a:t>
            </a:fld>
            <a:endParaRPr lang="en-GB" altLang="en-US" sz="1200" smtClean="0">
              <a:solidFill>
                <a:srgbClr val="808080"/>
              </a:solidFill>
            </a:endParaRPr>
          </a:p>
        </p:txBody>
      </p:sp>
      <p:sp>
        <p:nvSpPr>
          <p:cNvPr id="27652" name="Title 1"/>
          <p:cNvSpPr>
            <a:spLocks noGrp="1"/>
          </p:cNvSpPr>
          <p:nvPr>
            <p:ph type="title"/>
          </p:nvPr>
        </p:nvSpPr>
        <p:spPr>
          <a:xfrm>
            <a:off x="0" y="1190625"/>
            <a:ext cx="9906000" cy="663575"/>
          </a:xfrm>
        </p:spPr>
        <p:txBody>
          <a:bodyPr/>
          <a:lstStyle/>
          <a:p>
            <a:pPr algn="ctr" eaLnBrk="1" hangingPunct="1"/>
            <a:r>
              <a:rPr lang="en-GB" altLang="en-US" dirty="0" smtClean="0">
                <a:solidFill>
                  <a:srgbClr val="FF0000"/>
                </a:solidFill>
              </a:rPr>
              <a:t>REPORTING TO EACEA </a:t>
            </a:r>
            <a:r>
              <a:rPr lang="en-GB" altLang="en-US" b="0" dirty="0" smtClean="0">
                <a:solidFill>
                  <a:srgbClr val="FF0000"/>
                </a:solidFill>
              </a:rPr>
              <a:t>(Art. I.4)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84200" y="1938338"/>
            <a:ext cx="8801100" cy="11477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200" y="1938338"/>
            <a:ext cx="8801100" cy="86177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 u="sng" dirty="0">
                <a:solidFill>
                  <a:srgbClr val="336699"/>
                </a:solidFill>
                <a:latin typeface="+mn-lt"/>
                <a:cs typeface="+mn-cs"/>
              </a:rPr>
              <a:t>Progress report</a:t>
            </a:r>
            <a:r>
              <a:rPr lang="en-US" altLang="en-US" sz="2000" b="1" dirty="0">
                <a:solidFill>
                  <a:srgbClr val="336699"/>
                </a:solidFill>
                <a:latin typeface="+mn-lt"/>
                <a:cs typeface="+mn-cs"/>
              </a:rPr>
              <a:t> 	</a:t>
            </a:r>
            <a:r>
              <a:rPr lang="en-US" altLang="en-US" sz="2000" dirty="0">
                <a:solidFill>
                  <a:srgbClr val="336699"/>
                </a:solidFill>
                <a:latin typeface="+mn-lt"/>
                <a:cs typeface="+mn-cs"/>
              </a:rPr>
              <a:t>(halfway through the project lifetime)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b="1" u="sng" dirty="0">
                <a:solidFill>
                  <a:srgbClr val="336699"/>
                </a:solidFill>
                <a:latin typeface="+mn-lt"/>
                <a:cs typeface="+mn-cs"/>
              </a:rPr>
              <a:t>Final report</a:t>
            </a:r>
            <a:r>
              <a:rPr lang="en-US" altLang="en-US" sz="2000" b="1" dirty="0">
                <a:solidFill>
                  <a:srgbClr val="336699"/>
                </a:solidFill>
                <a:latin typeface="+mn-lt"/>
                <a:cs typeface="+mn-cs"/>
              </a:rPr>
              <a:t> </a:t>
            </a:r>
            <a:r>
              <a:rPr lang="en-US" altLang="en-US" sz="2000" dirty="0">
                <a:solidFill>
                  <a:srgbClr val="336699"/>
                </a:solidFill>
                <a:latin typeface="+mn-lt"/>
                <a:cs typeface="+mn-cs"/>
              </a:rPr>
              <a:t>(2 months after the end of the eligibility </a:t>
            </a:r>
            <a:r>
              <a:rPr lang="en-US" altLang="en-US" sz="2000" dirty="0" smtClean="0">
                <a:solidFill>
                  <a:srgbClr val="336699"/>
                </a:solidFill>
                <a:latin typeface="+mn-lt"/>
                <a:cs typeface="+mn-cs"/>
              </a:rPr>
              <a:t>period)</a:t>
            </a:r>
          </a:p>
        </p:txBody>
      </p:sp>
      <p:grpSp>
        <p:nvGrpSpPr>
          <p:cNvPr id="27655" name="Group 6"/>
          <p:cNvGrpSpPr>
            <a:grpSpLocks/>
          </p:cNvGrpSpPr>
          <p:nvPr/>
        </p:nvGrpSpPr>
        <p:grpSpPr bwMode="auto">
          <a:xfrm>
            <a:off x="88900" y="311150"/>
            <a:ext cx="1676400" cy="869950"/>
            <a:chOff x="7861300" y="111095"/>
            <a:chExt cx="1676400" cy="1003300"/>
          </a:xfrm>
        </p:grpSpPr>
        <p:sp>
          <p:nvSpPr>
            <p:cNvPr id="27656" name="Rectangular Callout 3"/>
            <p:cNvSpPr>
              <a:spLocks noChangeArrowheads="1"/>
            </p:cNvSpPr>
            <p:nvPr/>
          </p:nvSpPr>
          <p:spPr bwMode="auto">
            <a:xfrm>
              <a:off x="7861300" y="111095"/>
              <a:ext cx="1676400" cy="1003300"/>
            </a:xfrm>
            <a:prstGeom prst="wedgeRectCallout">
              <a:avLst>
                <a:gd name="adj1" fmla="val 51134"/>
                <a:gd name="adj2" fmla="val 84019"/>
              </a:avLst>
            </a:prstGeom>
            <a:solidFill>
              <a:srgbClr val="FFFF99"/>
            </a:solidFill>
            <a:ln w="28575" algn="ctr">
              <a:solidFill>
                <a:srgbClr val="336699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336699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336699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336699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336699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rgbClr val="FF0000"/>
                </a:solidFill>
              </a:endParaRPr>
            </a:p>
          </p:txBody>
        </p:sp>
        <p:sp>
          <p:nvSpPr>
            <p:cNvPr id="27657" name="TextBox 5"/>
            <p:cNvSpPr txBox="1">
              <a:spLocks noChangeArrowheads="1"/>
            </p:cNvSpPr>
            <p:nvPr/>
          </p:nvSpPr>
          <p:spPr bwMode="auto">
            <a:xfrm>
              <a:off x="7861300" y="412689"/>
              <a:ext cx="1676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336699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336699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336699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336699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BE" altLang="en-US" sz="2000" b="1">
                  <a:latin typeface="Tahoma" pitchFamily="34" charset="0"/>
                  <a:cs typeface="Tahoma" pitchFamily="34" charset="0"/>
                </a:rPr>
                <a:t>E-reporting</a:t>
              </a:r>
              <a:endParaRPr lang="en-GB" altLang="en-US" sz="2000" b="1">
                <a:latin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935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fr-B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PENALTIES</a:t>
            </a:r>
            <a:r>
              <a:rPr lang="fr-BE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fr-BE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1918493"/>
            <a:ext cx="9448800" cy="3954463"/>
          </a:xfrm>
        </p:spPr>
        <p:txBody>
          <a:bodyPr/>
          <a:lstStyle/>
          <a:p>
            <a:pPr marL="0" indent="0">
              <a:buNone/>
            </a:pPr>
            <a:r>
              <a:rPr lang="fr-BE" sz="2500" b="1" dirty="0" err="1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Publicity</a:t>
            </a:r>
            <a:r>
              <a:rPr lang="en-GB" sz="2500" b="1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Art.I.10.9 -</a:t>
            </a:r>
            <a:r>
              <a:rPr lang="en-GB" sz="2500" b="1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10</a:t>
            </a:r>
          </a:p>
          <a:p>
            <a:pPr marL="0" indent="0">
              <a:buNone/>
            </a:pPr>
            <a:r>
              <a:rPr lang="fr-BE" sz="2500" b="1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20% </a:t>
            </a:r>
            <a:r>
              <a:rPr lang="fr-BE" sz="2500" b="1" dirty="0" err="1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Reduction</a:t>
            </a:r>
            <a:endParaRPr lang="fr-BE" sz="2500" b="1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3809-15FD-45C1-8290-613EA6032538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27" name="Picture 26" descr="VW Golf II, Schwachstellen, Igelbil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966" y="2843407"/>
            <a:ext cx="4792980" cy="27630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Arrow Connector 6"/>
          <p:cNvCxnSpPr/>
          <p:nvPr/>
        </p:nvCxnSpPr>
        <p:spPr bwMode="auto">
          <a:xfrm>
            <a:off x="1255330" y="2686704"/>
            <a:ext cx="768897" cy="165735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 flipV="1">
            <a:off x="3181351" y="4438650"/>
            <a:ext cx="2447924" cy="81915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5715000" y="4856515"/>
            <a:ext cx="3438525" cy="181588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R="0" defTabSz="914400" latinLnBrk="0">
              <a:lnSpc>
                <a:spcPct val="100000"/>
              </a:lnSpc>
              <a:spcBef>
                <a:spcPct val="20000"/>
              </a:spcBef>
              <a:buClrTx/>
              <a:buSzTx/>
              <a:tabLst/>
            </a:pPr>
            <a:r>
              <a:rPr lang="fr-BE" sz="2800" b="1" dirty="0" err="1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Weak</a:t>
            </a:r>
            <a:r>
              <a:rPr lang="fr-BE" sz="2800" b="1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r-BE" sz="2800" b="1" dirty="0" err="1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Implementation</a:t>
            </a:r>
            <a:r>
              <a:rPr lang="fr-BE" sz="2800" b="1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Art.10.6 up to 75%</a:t>
            </a:r>
            <a:endParaRPr lang="en-GB" sz="2800" b="1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6353175" y="3162300"/>
            <a:ext cx="1314450" cy="5334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6526060" y="1377929"/>
            <a:ext cx="3444005" cy="178510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spcBef>
                <a:spcPct val="20000"/>
              </a:spcBef>
              <a:buFontTx/>
              <a:buNone/>
            </a:pPr>
            <a:r>
              <a:rPr lang="fr-BE" sz="2200" b="1" dirty="0" err="1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Breach</a:t>
            </a:r>
            <a:r>
              <a:rPr lang="fr-BE" sz="2200" b="1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of </a:t>
            </a:r>
            <a:r>
              <a:rPr lang="fr-BE" sz="2200" b="1" dirty="0" err="1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contractual</a:t>
            </a:r>
            <a:r>
              <a:rPr lang="fr-BE" sz="2200" b="1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r-BE" sz="2200" b="1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obligations Art.II.17.2 up to 10%  </a:t>
            </a:r>
            <a:endParaRPr lang="en-GB" sz="2200" b="1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85751" y="1955697"/>
            <a:ext cx="4724660" cy="94297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R="0" defTabSz="914400" latinLnBrk="0">
              <a:lnSpc>
                <a:spcPct val="100000"/>
              </a:lnSpc>
              <a:spcBef>
                <a:spcPct val="20000"/>
              </a:spcBef>
              <a:buClrTx/>
              <a:buSzTx/>
              <a:tabLst/>
            </a:pPr>
            <a:endParaRPr lang="en-GB" sz="2800" b="1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8488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4775" y="1238251"/>
            <a:ext cx="9801225" cy="5381626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Penalties for weak implementation </a:t>
            </a:r>
            <a:r>
              <a:rPr lang="en-US" altLang="en-US" sz="28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sym typeface="Webdings" pitchFamily="18" charset="2"/>
              </a:rPr>
              <a:t>(</a:t>
            </a:r>
            <a:r>
              <a:rPr lang="en-US" altLang="en-US" sz="28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sym typeface="Webdings" pitchFamily="18" charset="2"/>
              </a:rPr>
              <a:t>Art. </a:t>
            </a:r>
            <a:r>
              <a:rPr lang="en-US" altLang="en-US" sz="28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sym typeface="Webdings" pitchFamily="18" charset="2"/>
              </a:rPr>
              <a:t>I.10.6)</a:t>
            </a:r>
            <a:endParaRPr lang="en-GB" sz="2800" b="1" dirty="0" smtClean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endParaRPr lang="en-GB" sz="800" dirty="0"/>
          </a:p>
          <a:p>
            <a:pPr marL="0" lvl="0" indent="0">
              <a:buNone/>
            </a:pPr>
            <a:r>
              <a:rPr lang="en-GB" sz="2000" b="1" i="1" dirty="0" smtClean="0">
                <a:solidFill>
                  <a:srgbClr val="333399"/>
                </a:solidFill>
              </a:rPr>
              <a:t>Reduction </a:t>
            </a:r>
            <a:r>
              <a:rPr lang="en-GB" sz="2000" b="1" i="1" dirty="0">
                <a:solidFill>
                  <a:srgbClr val="333399"/>
                </a:solidFill>
              </a:rPr>
              <a:t>of the final grant in the event of weak implementation</a:t>
            </a:r>
            <a:endParaRPr lang="en-GB" sz="2000" b="1" dirty="0">
              <a:solidFill>
                <a:srgbClr val="333399"/>
              </a:solidFill>
            </a:endParaRPr>
          </a:p>
          <a:p>
            <a:pPr marL="0" indent="0">
              <a:buNone/>
            </a:pPr>
            <a:endParaRPr lang="en-GB" sz="2000" b="1" dirty="0" smtClean="0">
              <a:solidFill>
                <a:srgbClr val="333399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GB" sz="2400" b="1" dirty="0" smtClean="0">
                <a:solidFill>
                  <a:srgbClr val="333399"/>
                </a:solidFill>
              </a:rPr>
              <a:t>When does the performance evaluation take place?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400" b="1" dirty="0">
                <a:solidFill>
                  <a:srgbClr val="333399"/>
                </a:solidFill>
              </a:rPr>
              <a:t> </a:t>
            </a:r>
            <a:endParaRPr lang="en-GB" sz="2400" b="1" dirty="0" smtClean="0">
              <a:solidFill>
                <a:srgbClr val="333399"/>
              </a:solidFill>
            </a:endParaRPr>
          </a:p>
          <a:p>
            <a:pPr marL="628650" lvl="0"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rgbClr val="333399"/>
                </a:solidFill>
              </a:rPr>
              <a:t>During </a:t>
            </a:r>
            <a:r>
              <a:rPr lang="en-GB" sz="2000" b="1" dirty="0">
                <a:solidFill>
                  <a:srgbClr val="333399"/>
                </a:solidFill>
              </a:rPr>
              <a:t>the implementation of the project</a:t>
            </a:r>
            <a:r>
              <a:rPr lang="en-GB" sz="2000" dirty="0">
                <a:solidFill>
                  <a:srgbClr val="333399"/>
                </a:solidFill>
              </a:rPr>
              <a:t> </a:t>
            </a:r>
            <a:endParaRPr lang="en-GB" sz="2000" dirty="0" smtClean="0">
              <a:solidFill>
                <a:srgbClr val="333399"/>
              </a:solidFill>
            </a:endParaRPr>
          </a:p>
          <a:p>
            <a:pPr marL="1319213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i="1" dirty="0" smtClean="0">
                <a:solidFill>
                  <a:srgbClr val="333399"/>
                </a:solidFill>
              </a:rPr>
              <a:t>At Progress Report stage</a:t>
            </a:r>
          </a:p>
          <a:p>
            <a:pPr marL="1319213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i="1" dirty="0" smtClean="0">
                <a:solidFill>
                  <a:srgbClr val="333399"/>
                </a:solidFill>
              </a:rPr>
              <a:t>As a result of a Monitoring visit</a:t>
            </a:r>
          </a:p>
          <a:p>
            <a:pPr marL="1319213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BE" sz="2000" i="1" dirty="0">
              <a:solidFill>
                <a:srgbClr val="333399"/>
              </a:solidFill>
            </a:endParaRPr>
          </a:p>
          <a:p>
            <a:pPr marL="628650" lvl="0"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rgbClr val="333399"/>
                </a:solidFill>
              </a:rPr>
              <a:t>After </a:t>
            </a:r>
            <a:r>
              <a:rPr lang="en-GB" sz="2000" b="1" dirty="0">
                <a:solidFill>
                  <a:srgbClr val="333399"/>
                </a:solidFill>
              </a:rPr>
              <a:t>the completion of the project</a:t>
            </a:r>
            <a:r>
              <a:rPr lang="en-GB" sz="2000" dirty="0">
                <a:solidFill>
                  <a:srgbClr val="333399"/>
                </a:solidFill>
              </a:rPr>
              <a:t> </a:t>
            </a:r>
            <a:endParaRPr lang="en-GB" sz="2000" dirty="0" smtClean="0">
              <a:solidFill>
                <a:srgbClr val="333399"/>
              </a:solidFill>
            </a:endParaRPr>
          </a:p>
          <a:p>
            <a:pPr marL="1325563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i="1" dirty="0" smtClean="0">
                <a:solidFill>
                  <a:srgbClr val="333399"/>
                </a:solidFill>
              </a:rPr>
              <a:t>At Final Report stage</a:t>
            </a:r>
          </a:p>
        </p:txBody>
      </p:sp>
    </p:spTree>
    <p:extLst>
      <p:ext uri="{BB962C8B-B14F-4D97-AF65-F5344CB8AC3E}">
        <p14:creationId xmlns:p14="http://schemas.microsoft.com/office/powerpoint/2010/main" val="193220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87682" y="1346548"/>
            <a:ext cx="9818318" cy="5067300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GB" sz="28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How will the project performance be </a:t>
            </a:r>
            <a:r>
              <a:rPr lang="en-GB" sz="28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assessed ?</a:t>
            </a:r>
            <a:endParaRPr lang="en-GB" sz="2000" b="1" dirty="0">
              <a:solidFill>
                <a:srgbClr val="333399"/>
              </a:solidFill>
            </a:endParaRPr>
          </a:p>
          <a:p>
            <a:pPr marL="266700" lvl="1" indent="0">
              <a:spcBef>
                <a:spcPts val="1200"/>
              </a:spcBef>
              <a:buNone/>
            </a:pPr>
            <a:endParaRPr lang="en-GB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66700" lvl="1" indent="0">
              <a:spcBef>
                <a:spcPts val="1200"/>
              </a:spcBef>
              <a:buNone/>
            </a:pP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en-GB" sz="1800" i="1" dirty="0">
                <a:solidFill>
                  <a:srgbClr val="333399"/>
                </a:solidFill>
              </a:rPr>
              <a:t>Relevance </a:t>
            </a:r>
            <a:r>
              <a:rPr lang="en-GB" sz="1800" i="1" dirty="0" smtClean="0">
                <a:solidFill>
                  <a:srgbClr val="333399"/>
                </a:solidFill>
              </a:rPr>
              <a:t>(max. 30 </a:t>
            </a:r>
            <a:r>
              <a:rPr lang="en-GB" sz="1800" i="1" dirty="0" err="1" smtClean="0">
                <a:solidFill>
                  <a:srgbClr val="333399"/>
                </a:solidFill>
              </a:rPr>
              <a:t>pts</a:t>
            </a:r>
            <a:r>
              <a:rPr lang="en-GB" sz="1800" i="1" dirty="0" smtClean="0">
                <a:solidFill>
                  <a:srgbClr val="333399"/>
                </a:solidFill>
              </a:rPr>
              <a:t>)</a:t>
            </a:r>
            <a:endParaRPr lang="en-GB" sz="1800" i="1" dirty="0">
              <a:solidFill>
                <a:srgbClr val="333399"/>
              </a:solidFill>
            </a:endParaRPr>
          </a:p>
          <a:p>
            <a:pPr marL="266700" lvl="1" indent="0">
              <a:buNone/>
            </a:pPr>
            <a:r>
              <a:rPr lang="en-GB" sz="1800" i="1" dirty="0">
                <a:solidFill>
                  <a:srgbClr val="333399"/>
                </a:solidFill>
              </a:rPr>
              <a:t>• Quality of the project </a:t>
            </a:r>
            <a:r>
              <a:rPr lang="en-GB" sz="1800" i="1" dirty="0" smtClean="0">
                <a:solidFill>
                  <a:srgbClr val="333399"/>
                </a:solidFill>
              </a:rPr>
              <a:t>(design and) </a:t>
            </a:r>
            <a:r>
              <a:rPr lang="en-GB" sz="1800" i="1" dirty="0">
                <a:solidFill>
                  <a:srgbClr val="333399"/>
                </a:solidFill>
              </a:rPr>
              <a:t>implementation (max. 30 </a:t>
            </a:r>
            <a:r>
              <a:rPr lang="en-GB" sz="1800" i="1" dirty="0" err="1" smtClean="0">
                <a:solidFill>
                  <a:srgbClr val="333399"/>
                </a:solidFill>
              </a:rPr>
              <a:t>pts</a:t>
            </a:r>
            <a:r>
              <a:rPr lang="en-GB" sz="1800" i="1" dirty="0" smtClean="0">
                <a:solidFill>
                  <a:srgbClr val="333399"/>
                </a:solidFill>
              </a:rPr>
              <a:t>)</a:t>
            </a:r>
            <a:endParaRPr lang="en-GB" sz="1800" i="1" dirty="0">
              <a:solidFill>
                <a:srgbClr val="333399"/>
              </a:solidFill>
            </a:endParaRPr>
          </a:p>
          <a:p>
            <a:pPr marL="266700" lvl="1" indent="0">
              <a:buNone/>
            </a:pPr>
            <a:r>
              <a:rPr lang="en-GB" sz="1800" i="1" dirty="0">
                <a:solidFill>
                  <a:srgbClr val="333399"/>
                </a:solidFill>
              </a:rPr>
              <a:t>• Quality of the project team and cooperation arrangements (max. </a:t>
            </a:r>
            <a:r>
              <a:rPr lang="en-GB" sz="1800" i="1" dirty="0" smtClean="0">
                <a:solidFill>
                  <a:srgbClr val="333399"/>
                </a:solidFill>
              </a:rPr>
              <a:t>20 </a:t>
            </a:r>
            <a:r>
              <a:rPr lang="en-GB" sz="1800" i="1" dirty="0" err="1" smtClean="0">
                <a:solidFill>
                  <a:srgbClr val="333399"/>
                </a:solidFill>
              </a:rPr>
              <a:t>pts</a:t>
            </a:r>
            <a:r>
              <a:rPr lang="en-GB" sz="1800" i="1" dirty="0" smtClean="0">
                <a:solidFill>
                  <a:srgbClr val="333399"/>
                </a:solidFill>
              </a:rPr>
              <a:t>)</a:t>
            </a:r>
            <a:endParaRPr lang="en-GB" sz="1800" i="1" dirty="0">
              <a:solidFill>
                <a:srgbClr val="333399"/>
              </a:solidFill>
            </a:endParaRPr>
          </a:p>
          <a:p>
            <a:pPr marL="266700" lvl="1" indent="0">
              <a:buNone/>
            </a:pPr>
            <a:r>
              <a:rPr lang="en-GB" sz="1800" i="1" dirty="0">
                <a:solidFill>
                  <a:srgbClr val="333399"/>
                </a:solidFill>
              </a:rPr>
              <a:t>• Impact and sustainability (max. 20 </a:t>
            </a:r>
            <a:r>
              <a:rPr lang="en-GB" sz="1800" i="1" dirty="0" err="1" smtClean="0">
                <a:solidFill>
                  <a:srgbClr val="333399"/>
                </a:solidFill>
              </a:rPr>
              <a:t>pts</a:t>
            </a:r>
            <a:r>
              <a:rPr lang="en-GB" sz="1800" i="1" dirty="0">
                <a:solidFill>
                  <a:srgbClr val="333399"/>
                </a:solidFill>
              </a:rPr>
              <a:t>)</a:t>
            </a:r>
            <a:endParaRPr lang="en-GB" sz="1800" i="1" dirty="0" smtClean="0">
              <a:solidFill>
                <a:srgbClr val="333399"/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fr-BE" sz="2000" b="1" dirty="0" smtClean="0">
                <a:solidFill>
                  <a:srgbClr val="333399"/>
                </a:solidFill>
              </a:rPr>
              <a:t>           </a:t>
            </a:r>
            <a:r>
              <a:rPr lang="fr-BE" sz="2000" b="1" dirty="0" err="1" smtClean="0">
                <a:solidFill>
                  <a:srgbClr val="FF0000"/>
                </a:solidFill>
              </a:rPr>
              <a:t>What</a:t>
            </a:r>
            <a:r>
              <a:rPr lang="fr-BE" sz="2000" b="1" dirty="0" smtClean="0">
                <a:solidFill>
                  <a:srgbClr val="FF0000"/>
                </a:solidFill>
              </a:rPr>
              <a:t> </a:t>
            </a:r>
            <a:r>
              <a:rPr lang="fr-BE" sz="2000" b="1" dirty="0" err="1" smtClean="0">
                <a:solidFill>
                  <a:srgbClr val="FF0000"/>
                </a:solidFill>
              </a:rPr>
              <a:t>could</a:t>
            </a:r>
            <a:r>
              <a:rPr lang="fr-BE" sz="2000" b="1" dirty="0" smtClean="0">
                <a:solidFill>
                  <a:srgbClr val="FF0000"/>
                </a:solidFill>
              </a:rPr>
              <a:t> </a:t>
            </a:r>
            <a:r>
              <a:rPr lang="fr-BE" sz="2000" b="1" dirty="0" err="1" smtClean="0">
                <a:solidFill>
                  <a:srgbClr val="FF0000"/>
                </a:solidFill>
              </a:rPr>
              <a:t>be</a:t>
            </a:r>
            <a:r>
              <a:rPr lang="fr-BE" sz="2000" b="1" dirty="0" smtClean="0">
                <a:solidFill>
                  <a:srgbClr val="FF0000"/>
                </a:solidFill>
              </a:rPr>
              <a:t> the impact of a </a:t>
            </a:r>
            <a:r>
              <a:rPr lang="fr-BE" sz="2000" b="1" dirty="0" err="1" smtClean="0">
                <a:solidFill>
                  <a:srgbClr val="FF0000"/>
                </a:solidFill>
              </a:rPr>
              <a:t>weak</a:t>
            </a:r>
            <a:r>
              <a:rPr lang="fr-BE" sz="2000" b="1" dirty="0" smtClean="0">
                <a:solidFill>
                  <a:srgbClr val="FF0000"/>
                </a:solidFill>
              </a:rPr>
              <a:t> performance?</a:t>
            </a:r>
            <a:endParaRPr lang="fr-BE" sz="2000" b="1" dirty="0">
              <a:solidFill>
                <a:srgbClr val="FF0000"/>
              </a:solidFill>
            </a:endParaRPr>
          </a:p>
          <a:p>
            <a:pPr marL="352425" lvl="1" indent="0">
              <a:spcBef>
                <a:spcPts val="1200"/>
              </a:spcBef>
              <a:buNone/>
            </a:pPr>
            <a:endParaRPr lang="en-GB" sz="1600" i="1" dirty="0" smtClean="0">
              <a:solidFill>
                <a:srgbClr val="FF0000"/>
              </a:solidFill>
            </a:endParaRPr>
          </a:p>
          <a:p>
            <a:pPr marL="352425" lvl="1" indent="0">
              <a:spcBef>
                <a:spcPts val="1200"/>
              </a:spcBef>
              <a:buNone/>
            </a:pPr>
            <a:r>
              <a:rPr lang="en-GB" sz="1800" b="1" i="1" dirty="0">
                <a:solidFill>
                  <a:srgbClr val="333399"/>
                </a:solidFill>
              </a:rPr>
              <a:t>25% : performance score between 40 points and below 50 points</a:t>
            </a:r>
          </a:p>
          <a:p>
            <a:pPr marL="352425" lvl="1" indent="0">
              <a:buNone/>
            </a:pPr>
            <a:r>
              <a:rPr lang="en-GB" sz="1800" b="1" i="1" dirty="0">
                <a:solidFill>
                  <a:srgbClr val="333399"/>
                </a:solidFill>
              </a:rPr>
              <a:t>35% : performance score between 30 points and below 40 points</a:t>
            </a:r>
          </a:p>
          <a:p>
            <a:pPr marL="352425" lvl="1" indent="0">
              <a:buNone/>
            </a:pPr>
            <a:r>
              <a:rPr lang="en-GB" sz="1800" b="1" i="1" dirty="0">
                <a:solidFill>
                  <a:srgbClr val="333399"/>
                </a:solidFill>
              </a:rPr>
              <a:t>55% : performance score between 20 points and below 30 points</a:t>
            </a:r>
          </a:p>
          <a:p>
            <a:pPr marL="352425" lvl="1" indent="0">
              <a:buNone/>
            </a:pPr>
            <a:r>
              <a:rPr lang="en-GB" sz="1800" b="1" i="1" dirty="0">
                <a:solidFill>
                  <a:srgbClr val="333399"/>
                </a:solidFill>
              </a:rPr>
              <a:t>75% : performance score below 20 points</a:t>
            </a:r>
          </a:p>
          <a:p>
            <a:pPr marL="0" indent="0">
              <a:buNone/>
            </a:pPr>
            <a:endParaRPr lang="en-GB" sz="1900" b="1" dirty="0"/>
          </a:p>
        </p:txBody>
      </p:sp>
    </p:spTree>
    <p:extLst>
      <p:ext uri="{BB962C8B-B14F-4D97-AF65-F5344CB8AC3E}">
        <p14:creationId xmlns:p14="http://schemas.microsoft.com/office/powerpoint/2010/main" val="2575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" y="1081065"/>
            <a:ext cx="9474199" cy="663575"/>
          </a:xfrm>
        </p:spPr>
        <p:txBody>
          <a:bodyPr/>
          <a:lstStyle/>
          <a:p>
            <a:r>
              <a:rPr lang="fr-BE" sz="2500" dirty="0" smtClean="0"/>
              <a:t/>
            </a:r>
            <a:br>
              <a:rPr lang="fr-BE" sz="2500" dirty="0" smtClean="0"/>
            </a:br>
            <a:endParaRPr lang="en-GB" sz="2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2EE6-6945-4E77-9814-D5F27BE04E7B}" type="slidenum">
              <a:rPr lang="en-GB" smtClean="0"/>
              <a:pPr/>
              <a:t>25</a:t>
            </a:fld>
            <a:endParaRPr lang="en-GB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85165415"/>
              </p:ext>
            </p:extLst>
          </p:nvPr>
        </p:nvGraphicFramePr>
        <p:xfrm>
          <a:off x="375782" y="1215140"/>
          <a:ext cx="9217068" cy="5210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807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" y="1081065"/>
            <a:ext cx="9474199" cy="663575"/>
          </a:xfrm>
        </p:spPr>
        <p:txBody>
          <a:bodyPr/>
          <a:lstStyle/>
          <a:p>
            <a:r>
              <a:rPr lang="fr-BE" sz="2500" dirty="0" smtClean="0"/>
              <a:t/>
            </a:r>
            <a:br>
              <a:rPr lang="fr-BE" sz="2500" dirty="0" smtClean="0"/>
            </a:br>
            <a:endParaRPr lang="en-GB" sz="2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2EE6-6945-4E77-9814-D5F27BE04E7B}" type="slidenum">
              <a:rPr lang="en-GB" smtClean="0"/>
              <a:pPr/>
              <a:t>26</a:t>
            </a:fld>
            <a:endParaRPr lang="en-GB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57809313"/>
              </p:ext>
            </p:extLst>
          </p:nvPr>
        </p:nvGraphicFramePr>
        <p:xfrm>
          <a:off x="375782" y="1215140"/>
          <a:ext cx="9217068" cy="5210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204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40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+mn-cs"/>
              </a:rPr>
              <a:t>Publicity obligations (</a:t>
            </a:r>
            <a:r>
              <a:rPr lang="en-US" altLang="en-US" sz="2400" kern="12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Art. I.10.9)</a:t>
            </a:r>
            <a:endParaRPr lang="en-GB" sz="2400" kern="1200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3809-15FD-45C1-8290-613EA6032538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190499" y="1968500"/>
            <a:ext cx="9534525" cy="4489450"/>
          </a:xfrm>
        </p:spPr>
        <p:txBody>
          <a:bodyPr/>
          <a:lstStyle/>
          <a:p>
            <a:pPr marL="514350" lvl="1" indent="0">
              <a:buClr>
                <a:srgbClr val="336699"/>
              </a:buClr>
              <a:buFontTx/>
              <a:buNone/>
              <a:defRPr/>
            </a:pPr>
            <a:r>
              <a:rPr lang="fr-BE" altLang="en-US" sz="2400" b="0" dirty="0" smtClean="0">
                <a:solidFill>
                  <a:srgbClr val="333399"/>
                </a:solidFill>
                <a:ea typeface="MS PGothic" charset="0"/>
              </a:rPr>
              <a:t>Project publications and </a:t>
            </a:r>
            <a:r>
              <a:rPr lang="fr-BE" altLang="en-US" sz="2400" b="0" dirty="0" err="1" smtClean="0">
                <a:solidFill>
                  <a:srgbClr val="333399"/>
                </a:solidFill>
                <a:ea typeface="MS PGothic" charset="0"/>
              </a:rPr>
              <a:t>results</a:t>
            </a:r>
            <a:r>
              <a:rPr lang="fr-BE" altLang="en-US" sz="2400" b="0" dirty="0" smtClean="0">
                <a:solidFill>
                  <a:srgbClr val="333399"/>
                </a:solidFill>
                <a:ea typeface="MS PGothic" charset="0"/>
              </a:rPr>
              <a:t>:  </a:t>
            </a:r>
          </a:p>
          <a:p>
            <a:pPr marL="514350" lvl="1" indent="0">
              <a:buClr>
                <a:srgbClr val="336699"/>
              </a:buClr>
              <a:buFontTx/>
              <a:buNone/>
              <a:defRPr/>
            </a:pPr>
            <a:endParaRPr lang="fr-BE" altLang="en-US" sz="2000" b="0" dirty="0" smtClean="0">
              <a:solidFill>
                <a:srgbClr val="333399"/>
              </a:solidFill>
              <a:ea typeface="MS PGothic" charset="0"/>
            </a:endParaRPr>
          </a:p>
          <a:p>
            <a:pPr marL="857250" lvl="1" indent="-342900">
              <a:buClr>
                <a:srgbClr val="336699"/>
              </a:buClr>
              <a:buFont typeface="Arial" panose="020B0604020202020204" pitchFamily="34" charset="0"/>
              <a:buChar char="•"/>
              <a:defRPr/>
            </a:pPr>
            <a:r>
              <a:rPr lang="fr-BE" altLang="en-US" sz="2000" b="0" dirty="0" smtClean="0">
                <a:solidFill>
                  <a:srgbClr val="333399"/>
                </a:solidFill>
                <a:ea typeface="MS PGothic" charset="0"/>
              </a:rPr>
              <a:t>Must display </a:t>
            </a:r>
            <a:r>
              <a:rPr lang="fr-BE" altLang="en-US" sz="2000" b="0" dirty="0" err="1" smtClean="0">
                <a:solidFill>
                  <a:srgbClr val="333399"/>
                </a:solidFill>
                <a:ea typeface="MS PGothic" charset="0"/>
              </a:rPr>
              <a:t>this</a:t>
            </a:r>
            <a:r>
              <a:rPr lang="fr-BE" altLang="en-US" sz="2000" b="0" dirty="0" smtClean="0">
                <a:solidFill>
                  <a:srgbClr val="333399"/>
                </a:solidFill>
                <a:ea typeface="MS PGothic" charset="0"/>
              </a:rPr>
              <a:t> </a:t>
            </a:r>
            <a:r>
              <a:rPr lang="fr-BE" altLang="en-US" sz="2000" b="1" dirty="0" smtClean="0">
                <a:solidFill>
                  <a:srgbClr val="333399"/>
                </a:solidFill>
                <a:ea typeface="MS PGothic" charset="0"/>
              </a:rPr>
              <a:t>Logo</a:t>
            </a:r>
            <a:r>
              <a:rPr lang="fr-BE" altLang="en-US" sz="2000" b="0" dirty="0" smtClean="0">
                <a:solidFill>
                  <a:srgbClr val="333399"/>
                </a:solidFill>
                <a:ea typeface="MS PGothic" charset="0"/>
              </a:rPr>
              <a:t>:</a:t>
            </a:r>
          </a:p>
          <a:p>
            <a:pPr marL="857250" lvl="1" indent="-342900">
              <a:spcBef>
                <a:spcPts val="1200"/>
              </a:spcBef>
              <a:buClr>
                <a:srgbClr val="336699"/>
              </a:buClr>
              <a:buFont typeface="Arial" panose="020B0604020202020204" pitchFamily="34" charset="0"/>
              <a:buChar char="•"/>
              <a:defRPr/>
            </a:pPr>
            <a:r>
              <a:rPr lang="fr-BE" altLang="en-US" sz="2000" b="0" dirty="0" smtClean="0">
                <a:solidFill>
                  <a:srgbClr val="333399"/>
                </a:solidFill>
                <a:ea typeface="MS PGothic" charset="0"/>
              </a:rPr>
              <a:t>Must </a:t>
            </a:r>
            <a:r>
              <a:rPr lang="fr-BE" altLang="en-US" sz="2000" b="1" dirty="0" smtClean="0">
                <a:solidFill>
                  <a:srgbClr val="333399"/>
                </a:solidFill>
                <a:ea typeface="MS PGothic" charset="0"/>
              </a:rPr>
              <a:t>mention</a:t>
            </a:r>
            <a:r>
              <a:rPr lang="fr-BE" altLang="en-US" sz="2000" b="0" dirty="0" smtClean="0">
                <a:solidFill>
                  <a:srgbClr val="333399"/>
                </a:solidFill>
                <a:ea typeface="MS PGothic" charset="0"/>
              </a:rPr>
              <a:t> " </a:t>
            </a:r>
            <a:r>
              <a:rPr lang="fr-BE" altLang="en-US" sz="2000" b="0" i="1" dirty="0">
                <a:solidFill>
                  <a:srgbClr val="333399"/>
                </a:solidFill>
                <a:ea typeface="MS PGothic" charset="0"/>
              </a:rPr>
              <a:t>C</a:t>
            </a:r>
            <a:r>
              <a:rPr lang="fr-BE" altLang="en-US" sz="2000" b="0" i="1" dirty="0" smtClean="0">
                <a:solidFill>
                  <a:srgbClr val="333399"/>
                </a:solidFill>
                <a:ea typeface="MS PGothic" charset="0"/>
              </a:rPr>
              <a:t>o-</a:t>
            </a:r>
            <a:r>
              <a:rPr lang="fr-BE" altLang="en-US" sz="2000" b="0" i="1" dirty="0" err="1" smtClean="0">
                <a:solidFill>
                  <a:srgbClr val="333399"/>
                </a:solidFill>
                <a:ea typeface="MS PGothic" charset="0"/>
              </a:rPr>
              <a:t>funded</a:t>
            </a:r>
            <a:r>
              <a:rPr lang="fr-BE" altLang="en-US" sz="2000" b="0" i="1" dirty="0" smtClean="0">
                <a:solidFill>
                  <a:srgbClr val="333399"/>
                </a:solidFill>
                <a:ea typeface="MS PGothic" charset="0"/>
              </a:rPr>
              <a:t> by the Erasmus+ Programme of the 		                        </a:t>
            </a:r>
            <a:r>
              <a:rPr lang="fr-BE" altLang="en-US" sz="2000" b="0" i="1" dirty="0" err="1" smtClean="0">
                <a:solidFill>
                  <a:srgbClr val="333399"/>
                </a:solidFill>
                <a:ea typeface="MS PGothic" charset="0"/>
              </a:rPr>
              <a:t>European</a:t>
            </a:r>
            <a:r>
              <a:rPr lang="fr-BE" altLang="en-US" sz="2000" b="0" i="1" dirty="0" smtClean="0">
                <a:solidFill>
                  <a:srgbClr val="333399"/>
                </a:solidFill>
                <a:ea typeface="MS PGothic" charset="0"/>
              </a:rPr>
              <a:t> Union</a:t>
            </a:r>
            <a:r>
              <a:rPr lang="fr-BE" altLang="en-US" sz="2000" b="0" dirty="0" smtClean="0">
                <a:solidFill>
                  <a:srgbClr val="333399"/>
                </a:solidFill>
                <a:ea typeface="MS PGothic" charset="0"/>
              </a:rPr>
              <a:t>"</a:t>
            </a:r>
          </a:p>
          <a:p>
            <a:pPr marL="514350" lvl="1" indent="0" algn="ctr">
              <a:spcBef>
                <a:spcPts val="1200"/>
              </a:spcBef>
              <a:buClr>
                <a:srgbClr val="336699"/>
              </a:buClr>
              <a:buNone/>
              <a:defRPr/>
            </a:pPr>
            <a:r>
              <a:rPr lang="en-GB" sz="1500" b="1" dirty="0">
                <a:solidFill>
                  <a:srgbClr val="0000CC"/>
                </a:solidFill>
                <a:hlinkClick r:id="rId3"/>
              </a:rPr>
              <a:t>https://eacea.ec.europa.eu/about-eacea/visual-identity_en</a:t>
            </a:r>
            <a:endParaRPr lang="en-GB" sz="1500" b="1" dirty="0">
              <a:solidFill>
                <a:srgbClr val="0000CC"/>
              </a:solidFill>
            </a:endParaRPr>
          </a:p>
          <a:p>
            <a:pPr marL="857250" lvl="1" indent="-342900">
              <a:spcBef>
                <a:spcPts val="1200"/>
              </a:spcBef>
              <a:buClr>
                <a:srgbClr val="336699"/>
              </a:buClr>
              <a:buFont typeface="Arial" panose="020B0604020202020204" pitchFamily="34" charset="0"/>
              <a:buChar char="•"/>
              <a:defRPr/>
            </a:pPr>
            <a:r>
              <a:rPr lang="fr-BE" altLang="en-US" sz="2000" dirty="0" err="1" smtClean="0">
                <a:solidFill>
                  <a:srgbClr val="333399"/>
                </a:solidFill>
                <a:ea typeface="MS PGothic" charset="0"/>
              </a:rPr>
              <a:t>Include</a:t>
            </a:r>
            <a:r>
              <a:rPr lang="fr-BE" altLang="en-US" sz="2000" dirty="0" smtClean="0">
                <a:solidFill>
                  <a:srgbClr val="333399"/>
                </a:solidFill>
                <a:ea typeface="MS PGothic" charset="0"/>
              </a:rPr>
              <a:t> </a:t>
            </a:r>
            <a:r>
              <a:rPr lang="fr-BE" altLang="en-US" sz="2000" b="1" dirty="0" err="1">
                <a:solidFill>
                  <a:srgbClr val="333399"/>
                </a:solidFill>
                <a:ea typeface="MS PGothic" charset="0"/>
              </a:rPr>
              <a:t>disclaimer</a:t>
            </a:r>
            <a:r>
              <a:rPr lang="fr-BE" altLang="en-US" sz="2000" dirty="0">
                <a:solidFill>
                  <a:srgbClr val="333399"/>
                </a:solidFill>
                <a:ea typeface="MS PGothic" charset="0"/>
              </a:rPr>
              <a:t>: </a:t>
            </a:r>
          </a:p>
          <a:p>
            <a:pPr marL="342900" lvl="1" indent="-342900">
              <a:buClr>
                <a:schemeClr val="bg1"/>
              </a:buClr>
              <a:defRPr/>
            </a:pPr>
            <a:endParaRPr lang="fr-BE" altLang="en-US" sz="1100" b="0" dirty="0" smtClean="0">
              <a:solidFill>
                <a:srgbClr val="333399"/>
              </a:solidFill>
              <a:ea typeface="MS PGothic" charset="0"/>
            </a:endParaRPr>
          </a:p>
          <a:p>
            <a:pPr marL="857250" lvl="2" indent="0">
              <a:spcBef>
                <a:spcPts val="600"/>
              </a:spcBef>
              <a:buNone/>
              <a:defRPr/>
            </a:pPr>
            <a:r>
              <a:rPr lang="en-GB" sz="1200" i="1" dirty="0" smtClean="0">
                <a:solidFill>
                  <a:srgbClr val="333399"/>
                </a:solidFill>
              </a:rPr>
              <a:t>"</a:t>
            </a:r>
            <a:r>
              <a:rPr lang="en-GB" sz="1400" i="1" dirty="0" smtClean="0">
                <a:solidFill>
                  <a:srgbClr val="333399"/>
                </a:solidFill>
              </a:rPr>
              <a:t>This project has been funded with support from the European Commission. This publication [communication] reflects the views only of the author, and the Commission cannot be held responsible for any use which may be made of the information contained therein".</a:t>
            </a:r>
          </a:p>
          <a:p>
            <a:pPr marL="400050" lvl="1" indent="0" algn="ctr">
              <a:lnSpc>
                <a:spcPct val="150000"/>
              </a:lnSpc>
              <a:spcBef>
                <a:spcPts val="1200"/>
              </a:spcBef>
              <a:buNone/>
              <a:defRPr/>
            </a:pPr>
            <a:r>
              <a:rPr lang="en-GB" sz="1500" b="1" dirty="0" smtClean="0">
                <a:solidFill>
                  <a:srgbClr val="0000CC"/>
                </a:solidFill>
                <a:ea typeface="MS PGothic" charset="0"/>
                <a:sym typeface="Wingdings"/>
                <a:hlinkClick r:id="rId4"/>
              </a:rPr>
              <a:t>http</a:t>
            </a:r>
            <a:r>
              <a:rPr lang="en-GB" sz="1500" b="1" dirty="0">
                <a:solidFill>
                  <a:srgbClr val="0000CC"/>
                </a:solidFill>
                <a:ea typeface="MS PGothic" charset="0"/>
                <a:sym typeface="Wingdings"/>
                <a:hlinkClick r:id="rId4"/>
              </a:rPr>
              <a:t>://</a:t>
            </a:r>
            <a:r>
              <a:rPr lang="en-GB" sz="1500" b="1" dirty="0" smtClean="0">
                <a:solidFill>
                  <a:srgbClr val="0000CC"/>
                </a:solidFill>
                <a:ea typeface="MS PGothic" charset="0"/>
                <a:sym typeface="Wingdings"/>
                <a:hlinkClick r:id="rId4"/>
              </a:rPr>
              <a:t>ec.europa.eu/dgs/education_culture/publ/graphics/beneficiaries_all.pdf</a:t>
            </a:r>
            <a:endParaRPr lang="en-GB" sz="1500" b="1" i="0" dirty="0">
              <a:solidFill>
                <a:srgbClr val="0000CC"/>
              </a:solidFill>
              <a:ea typeface="MS PGothic" charset="0"/>
              <a:sym typeface="Wingding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802" y="2447924"/>
            <a:ext cx="3501496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77024" y="1924050"/>
            <a:ext cx="259080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Sticker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605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1935" y="1065789"/>
            <a:ext cx="938212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800" b="1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Penalties </a:t>
            </a:r>
            <a:r>
              <a:rPr lang="en-GB" sz="2800" b="1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</a:t>
            </a:r>
            <a:r>
              <a:rPr lang="en-GB" sz="2800" b="1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non-compliance with publicity </a:t>
            </a:r>
            <a:r>
              <a:rPr lang="en-GB" sz="2800" b="1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obligations (Art</a:t>
            </a:r>
            <a:r>
              <a:rPr lang="en-GB" sz="2800" b="1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I.10.10)</a:t>
            </a:r>
          </a:p>
          <a:p>
            <a:pPr algn="ctr">
              <a:spcBef>
                <a:spcPct val="20000"/>
              </a:spcBef>
            </a:pPr>
            <a:endParaRPr lang="en-GB" sz="2500" b="1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020104"/>
            <a:ext cx="9905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i="1" dirty="0" smtClean="0">
                <a:solidFill>
                  <a:srgbClr val="336699"/>
                </a:solidFill>
                <a:latin typeface="+mn-lt"/>
              </a:rPr>
              <a:t> </a:t>
            </a:r>
            <a:r>
              <a:rPr lang="en-GB" sz="2000" i="1" dirty="0" smtClean="0">
                <a:solidFill>
                  <a:srgbClr val="336699"/>
                </a:solidFill>
                <a:latin typeface="+mn-lt"/>
              </a:rPr>
              <a:t> </a:t>
            </a:r>
          </a:p>
          <a:p>
            <a:pPr lvl="0"/>
            <a:r>
              <a:rPr lang="en-GB" sz="2000" i="1" dirty="0">
                <a:solidFill>
                  <a:srgbClr val="336699"/>
                </a:solidFill>
                <a:latin typeface="+mn-lt"/>
              </a:rPr>
              <a:t>	</a:t>
            </a:r>
            <a:r>
              <a:rPr lang="en-GB" sz="2000" i="1" dirty="0" smtClean="0">
                <a:solidFill>
                  <a:srgbClr val="336699"/>
                </a:solidFill>
                <a:latin typeface="+mn-lt"/>
              </a:rPr>
              <a:t>	</a:t>
            </a:r>
            <a:endParaRPr lang="en-GB" sz="2000" dirty="0"/>
          </a:p>
          <a:p>
            <a:endParaRPr lang="en-GB" sz="2000" i="1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8486" y="2281506"/>
            <a:ext cx="274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GB" sz="2000" i="1" dirty="0">
                <a:solidFill>
                  <a:srgbClr val="336699"/>
                </a:solidFill>
                <a:latin typeface="+mn-lt"/>
              </a:rPr>
              <a:t> </a:t>
            </a:r>
          </a:p>
        </p:txBody>
      </p:sp>
      <p:sp>
        <p:nvSpPr>
          <p:cNvPr id="9" name="Rectangle 8"/>
          <p:cNvSpPr/>
          <p:nvPr/>
        </p:nvSpPr>
        <p:spPr>
          <a:xfrm>
            <a:off x="209547" y="2033218"/>
            <a:ext cx="9486900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333399"/>
                </a:solidFill>
              </a:rPr>
              <a:t>When does the performance evaluation take place? </a:t>
            </a:r>
            <a:endParaRPr lang="en-GB" b="1" dirty="0" smtClean="0">
              <a:solidFill>
                <a:srgbClr val="333399"/>
              </a:solidFill>
            </a:endParaRPr>
          </a:p>
          <a:p>
            <a:r>
              <a:rPr lang="en-GB" sz="1800" i="1" dirty="0" smtClean="0">
                <a:solidFill>
                  <a:srgbClr val="333399"/>
                </a:solidFill>
                <a:latin typeface="+mn-lt"/>
              </a:rPr>
              <a:t>At </a:t>
            </a:r>
            <a:r>
              <a:rPr lang="en-GB" sz="1800" i="1" dirty="0">
                <a:solidFill>
                  <a:srgbClr val="333399"/>
                </a:solidFill>
                <a:latin typeface="+mn-lt"/>
              </a:rPr>
              <a:t>the same time as the performance </a:t>
            </a:r>
            <a:r>
              <a:rPr lang="en-GB" sz="1800" i="1" dirty="0" smtClean="0">
                <a:solidFill>
                  <a:srgbClr val="333399"/>
                </a:solidFill>
                <a:latin typeface="+mn-lt"/>
              </a:rPr>
              <a:t>assessment: i.e. at reporting stages </a:t>
            </a:r>
            <a:r>
              <a:rPr lang="en-GB" sz="1800" i="1" dirty="0">
                <a:solidFill>
                  <a:srgbClr val="333399"/>
                </a:solidFill>
                <a:latin typeface="+mn-lt"/>
              </a:rPr>
              <a:t>as well as during field monitoring visits</a:t>
            </a:r>
            <a:r>
              <a:rPr lang="en-GB" sz="1800" i="1" dirty="0" smtClean="0">
                <a:solidFill>
                  <a:srgbClr val="333399"/>
                </a:solidFill>
                <a:latin typeface="+mn-lt"/>
              </a:rPr>
              <a:t>.</a:t>
            </a:r>
          </a:p>
          <a:p>
            <a:pPr algn="just"/>
            <a:r>
              <a:rPr lang="fr-BE" b="1" dirty="0" smtClean="0">
                <a:solidFill>
                  <a:srgbClr val="333399"/>
                </a:solidFill>
                <a:latin typeface="+mn-lt"/>
              </a:rPr>
              <a:t>How are the </a:t>
            </a:r>
            <a:r>
              <a:rPr lang="fr-BE" b="1" dirty="0" err="1" smtClean="0">
                <a:solidFill>
                  <a:srgbClr val="333399"/>
                </a:solidFill>
                <a:latin typeface="+mn-lt"/>
              </a:rPr>
              <a:t>publicity</a:t>
            </a:r>
            <a:r>
              <a:rPr lang="fr-BE" b="1" dirty="0" smtClean="0">
                <a:solidFill>
                  <a:srgbClr val="333399"/>
                </a:solidFill>
                <a:latin typeface="+mn-lt"/>
              </a:rPr>
              <a:t> obligations </a:t>
            </a:r>
            <a:r>
              <a:rPr lang="fr-BE" b="1" dirty="0" err="1" smtClean="0">
                <a:solidFill>
                  <a:srgbClr val="333399"/>
                </a:solidFill>
                <a:latin typeface="+mn-lt"/>
              </a:rPr>
              <a:t>verified</a:t>
            </a:r>
            <a:r>
              <a:rPr lang="fr-BE" b="1" dirty="0" smtClean="0">
                <a:solidFill>
                  <a:srgbClr val="333399"/>
                </a:solidFill>
                <a:latin typeface="+mn-lt"/>
              </a:rPr>
              <a:t>?</a:t>
            </a:r>
            <a:endParaRPr lang="fr-BE" b="1" dirty="0">
              <a:solidFill>
                <a:srgbClr val="333399"/>
              </a:solidFill>
              <a:latin typeface="+mn-lt"/>
            </a:endParaRPr>
          </a:p>
          <a:p>
            <a:pPr algn="just"/>
            <a:r>
              <a:rPr lang="en-GB" sz="1800" i="1" dirty="0">
                <a:solidFill>
                  <a:srgbClr val="333399"/>
                </a:solidFill>
                <a:latin typeface="+mn-lt"/>
              </a:rPr>
              <a:t>Verification on project website and on the project documents (studies, reports, </a:t>
            </a:r>
            <a:r>
              <a:rPr lang="en-GB" sz="1800" i="1" dirty="0" smtClean="0">
                <a:solidFill>
                  <a:srgbClr val="333399"/>
                </a:solidFill>
                <a:latin typeface="+mn-lt"/>
              </a:rPr>
              <a:t>promotional </a:t>
            </a:r>
            <a:r>
              <a:rPr lang="en-GB" sz="1800" i="1" dirty="0">
                <a:solidFill>
                  <a:srgbClr val="333399"/>
                </a:solidFill>
                <a:latin typeface="+mn-lt"/>
              </a:rPr>
              <a:t>material, etc</a:t>
            </a:r>
            <a:r>
              <a:rPr lang="en-GB" sz="1800" i="1" dirty="0" smtClean="0">
                <a:solidFill>
                  <a:srgbClr val="333399"/>
                </a:solidFill>
                <a:latin typeface="+mn-lt"/>
              </a:rPr>
              <a:t>.)</a:t>
            </a:r>
          </a:p>
          <a:p>
            <a:pPr algn="just"/>
            <a:r>
              <a:rPr lang="fr-BE" b="1" dirty="0" err="1" smtClean="0">
                <a:solidFill>
                  <a:srgbClr val="333399"/>
                </a:solidFill>
                <a:latin typeface="+mn-lt"/>
              </a:rPr>
              <a:t>What</a:t>
            </a:r>
            <a:r>
              <a:rPr lang="fr-BE" b="1" dirty="0" smtClean="0">
                <a:solidFill>
                  <a:srgbClr val="333399"/>
                </a:solidFill>
                <a:latin typeface="+mn-lt"/>
              </a:rPr>
              <a:t> </a:t>
            </a:r>
            <a:r>
              <a:rPr lang="fr-BE" b="1" dirty="0" err="1" smtClean="0">
                <a:solidFill>
                  <a:srgbClr val="333399"/>
                </a:solidFill>
                <a:latin typeface="+mn-lt"/>
              </a:rPr>
              <a:t>is</a:t>
            </a:r>
            <a:r>
              <a:rPr lang="fr-BE" b="1" dirty="0" smtClean="0">
                <a:solidFill>
                  <a:srgbClr val="333399"/>
                </a:solidFill>
                <a:latin typeface="+mn-lt"/>
              </a:rPr>
              <a:t> </a:t>
            </a:r>
            <a:r>
              <a:rPr lang="fr-BE" b="1" dirty="0" err="1" smtClean="0">
                <a:solidFill>
                  <a:srgbClr val="333399"/>
                </a:solidFill>
                <a:latin typeface="+mn-lt"/>
              </a:rPr>
              <a:t>verified</a:t>
            </a:r>
            <a:r>
              <a:rPr lang="fr-BE" b="1" dirty="0" smtClean="0">
                <a:solidFill>
                  <a:srgbClr val="333399"/>
                </a:solidFill>
                <a:latin typeface="+mn-lt"/>
              </a:rPr>
              <a:t>?</a:t>
            </a:r>
            <a:endParaRPr lang="fr-BE" sz="1800" b="1" dirty="0">
              <a:solidFill>
                <a:srgbClr val="333399"/>
              </a:solidFill>
              <a:latin typeface="+mn-lt"/>
            </a:endParaRPr>
          </a:p>
          <a:p>
            <a:pPr marL="444500" indent="-3492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BE" sz="1800" i="1" dirty="0" smtClean="0">
                <a:solidFill>
                  <a:srgbClr val="333399"/>
                </a:solidFill>
                <a:latin typeface="+mn-lt"/>
              </a:rPr>
              <a:t>Respect of the Visual </a:t>
            </a:r>
            <a:r>
              <a:rPr lang="fr-BE" sz="1800" i="1" dirty="0" err="1" smtClean="0">
                <a:solidFill>
                  <a:srgbClr val="333399"/>
                </a:solidFill>
                <a:latin typeface="+mn-lt"/>
              </a:rPr>
              <a:t>Identity</a:t>
            </a:r>
            <a:r>
              <a:rPr lang="fr-BE" sz="1800" i="1" dirty="0" smtClean="0">
                <a:solidFill>
                  <a:srgbClr val="333399"/>
                </a:solidFill>
                <a:latin typeface="+mn-lt"/>
              </a:rPr>
              <a:t> </a:t>
            </a:r>
          </a:p>
          <a:p>
            <a:pPr marL="444500" indent="-3492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BE" sz="1800" i="1" dirty="0" err="1" smtClean="0">
                <a:solidFill>
                  <a:srgbClr val="333399"/>
                </a:solidFill>
                <a:latin typeface="+mn-lt"/>
              </a:rPr>
              <a:t>Presence</a:t>
            </a:r>
            <a:r>
              <a:rPr lang="fr-BE" sz="1800" i="1" dirty="0" smtClean="0">
                <a:solidFill>
                  <a:srgbClr val="333399"/>
                </a:solidFill>
                <a:latin typeface="+mn-lt"/>
              </a:rPr>
              <a:t> of the </a:t>
            </a:r>
            <a:r>
              <a:rPr lang="fr-BE" sz="1800" i="1" dirty="0" err="1" smtClean="0">
                <a:solidFill>
                  <a:srgbClr val="333399"/>
                </a:solidFill>
                <a:latin typeface="+mn-lt"/>
              </a:rPr>
              <a:t>acknowledgement</a:t>
            </a:r>
            <a:r>
              <a:rPr lang="fr-BE" sz="1800" i="1" dirty="0" smtClean="0">
                <a:solidFill>
                  <a:srgbClr val="333399"/>
                </a:solidFill>
                <a:latin typeface="+mn-lt"/>
              </a:rPr>
              <a:t> on the </a:t>
            </a:r>
            <a:r>
              <a:rPr lang="fr-BE" sz="1800" i="1" dirty="0" err="1" smtClean="0">
                <a:solidFill>
                  <a:srgbClr val="333399"/>
                </a:solidFill>
                <a:latin typeface="+mn-lt"/>
              </a:rPr>
              <a:t>co-funding</a:t>
            </a:r>
            <a:r>
              <a:rPr lang="fr-BE" sz="1800" i="1" dirty="0" smtClean="0">
                <a:solidFill>
                  <a:srgbClr val="333399"/>
                </a:solidFill>
                <a:latin typeface="+mn-lt"/>
              </a:rPr>
              <a:t> of the Erasmus+ Programme</a:t>
            </a:r>
          </a:p>
          <a:p>
            <a:pPr marL="444500" indent="-3492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BE" sz="1800" i="1" dirty="0" err="1" smtClean="0">
                <a:solidFill>
                  <a:srgbClr val="333399"/>
                </a:solidFill>
              </a:rPr>
              <a:t>Presence</a:t>
            </a:r>
            <a:r>
              <a:rPr lang="fr-BE" sz="1800" i="1" dirty="0" smtClean="0">
                <a:solidFill>
                  <a:srgbClr val="333399"/>
                </a:solidFill>
              </a:rPr>
              <a:t> of the </a:t>
            </a:r>
            <a:r>
              <a:rPr lang="fr-BE" sz="1800" i="1" dirty="0" err="1" smtClean="0">
                <a:solidFill>
                  <a:srgbClr val="333399"/>
                </a:solidFill>
              </a:rPr>
              <a:t>Disclaimer</a:t>
            </a:r>
            <a:r>
              <a:rPr lang="fr-BE" sz="1800" i="1" dirty="0" smtClean="0">
                <a:solidFill>
                  <a:srgbClr val="333399"/>
                </a:solidFill>
              </a:rPr>
              <a:t> </a:t>
            </a:r>
            <a:r>
              <a:rPr lang="fr-BE" sz="1800" i="1" dirty="0" err="1" smtClean="0">
                <a:solidFill>
                  <a:srgbClr val="333399"/>
                </a:solidFill>
              </a:rPr>
              <a:t>concerning</a:t>
            </a:r>
            <a:r>
              <a:rPr lang="fr-BE" sz="1800" i="1" dirty="0" smtClean="0">
                <a:solidFill>
                  <a:srgbClr val="333399"/>
                </a:solidFill>
              </a:rPr>
              <a:t> the content of the </a:t>
            </a:r>
            <a:r>
              <a:rPr lang="fr-BE" sz="1800" i="1" dirty="0" err="1" smtClean="0">
                <a:solidFill>
                  <a:srgbClr val="333399"/>
                </a:solidFill>
              </a:rPr>
              <a:t>product</a:t>
            </a:r>
            <a:endParaRPr lang="fr-BE" sz="1800" i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5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433" y="1122831"/>
            <a:ext cx="9255013" cy="15019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800" b="1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Administrative and financial Penalties</a:t>
            </a:r>
          </a:p>
          <a:p>
            <a:pPr lvl="0">
              <a:spcBef>
                <a:spcPct val="20000"/>
              </a:spcBef>
            </a:pPr>
            <a:r>
              <a:rPr lang="en-GB" sz="2800" b="1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GB" sz="2800" b="1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Art</a:t>
            </a:r>
            <a:r>
              <a:rPr lang="en-GB" sz="2800" b="1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GB" sz="2800" b="1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II.17 – General Conditions)</a:t>
            </a:r>
            <a:endParaRPr lang="en-GB" sz="2800" b="1" dirty="0">
              <a:solidFill>
                <a:srgbClr val="9A001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20000"/>
              </a:spcBef>
            </a:pPr>
            <a:endParaRPr lang="en-GB" sz="2500" b="1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020104"/>
            <a:ext cx="9905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i="1" dirty="0" smtClean="0">
                <a:solidFill>
                  <a:srgbClr val="336699"/>
                </a:solidFill>
                <a:latin typeface="+mn-lt"/>
              </a:rPr>
              <a:t> </a:t>
            </a:r>
            <a:r>
              <a:rPr lang="en-GB" sz="2000" i="1" dirty="0" smtClean="0">
                <a:solidFill>
                  <a:srgbClr val="336699"/>
                </a:solidFill>
                <a:latin typeface="+mn-lt"/>
              </a:rPr>
              <a:t> </a:t>
            </a:r>
          </a:p>
          <a:p>
            <a:pPr lvl="0"/>
            <a:r>
              <a:rPr lang="en-GB" sz="2000" i="1" dirty="0">
                <a:solidFill>
                  <a:srgbClr val="336699"/>
                </a:solidFill>
                <a:latin typeface="+mn-lt"/>
              </a:rPr>
              <a:t>	</a:t>
            </a:r>
            <a:r>
              <a:rPr lang="en-GB" sz="2000" i="1" dirty="0" smtClean="0">
                <a:solidFill>
                  <a:srgbClr val="336699"/>
                </a:solidFill>
                <a:latin typeface="+mn-lt"/>
              </a:rPr>
              <a:t>	</a:t>
            </a:r>
            <a:endParaRPr lang="en-GB" sz="2000" dirty="0"/>
          </a:p>
          <a:p>
            <a:endParaRPr lang="en-GB" sz="2000" i="1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8486" y="2281506"/>
            <a:ext cx="274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GB" sz="2000" i="1" dirty="0">
                <a:solidFill>
                  <a:srgbClr val="336699"/>
                </a:solidFill>
                <a:latin typeface="+mn-lt"/>
              </a:rPr>
              <a:t> </a:t>
            </a:r>
          </a:p>
        </p:txBody>
      </p:sp>
      <p:sp>
        <p:nvSpPr>
          <p:cNvPr id="9" name="Rectangle 8"/>
          <p:cNvSpPr/>
          <p:nvPr/>
        </p:nvSpPr>
        <p:spPr>
          <a:xfrm>
            <a:off x="209547" y="2281506"/>
            <a:ext cx="94869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333399"/>
                </a:solidFill>
              </a:rPr>
              <a:t>When? </a:t>
            </a:r>
          </a:p>
          <a:p>
            <a:r>
              <a:rPr lang="en-GB" sz="1800" i="1" dirty="0" smtClean="0">
                <a:solidFill>
                  <a:srgbClr val="333399"/>
                </a:solidFill>
                <a:latin typeface="+mn-lt"/>
              </a:rPr>
              <a:t>When the beneficiary has</a:t>
            </a:r>
          </a:p>
          <a:p>
            <a:pPr marL="625475" indent="-285750">
              <a:buFont typeface="Arial" panose="020B0604020202020204" pitchFamily="34" charset="0"/>
              <a:buChar char="•"/>
            </a:pPr>
            <a:r>
              <a:rPr lang="en-GB" sz="1800" i="1" dirty="0" smtClean="0">
                <a:solidFill>
                  <a:srgbClr val="333399"/>
                </a:solidFill>
                <a:latin typeface="+mn-lt"/>
              </a:rPr>
              <a:t>committed substantial errors, irregularities or fraud; or</a:t>
            </a:r>
          </a:p>
          <a:p>
            <a:pPr marL="625475" indent="-285750">
              <a:buFont typeface="Arial" panose="020B0604020202020204" pitchFamily="34" charset="0"/>
              <a:buChar char="•"/>
            </a:pPr>
            <a:r>
              <a:rPr lang="en-GB" sz="1800" i="1" dirty="0" smtClean="0">
                <a:solidFill>
                  <a:srgbClr val="333399"/>
                </a:solidFill>
                <a:latin typeface="+mn-lt"/>
              </a:rPr>
              <a:t>made false declarations or failed to submit information; or</a:t>
            </a:r>
          </a:p>
          <a:p>
            <a:pPr marL="625475" indent="-285750">
              <a:buFont typeface="Arial" panose="020B0604020202020204" pitchFamily="34" charset="0"/>
              <a:buChar char="•"/>
            </a:pPr>
            <a:r>
              <a:rPr lang="en-GB" sz="1800" i="1" dirty="0" smtClean="0">
                <a:solidFill>
                  <a:srgbClr val="333399"/>
                </a:solidFill>
                <a:latin typeface="+mn-lt"/>
              </a:rPr>
              <a:t>been in serious breach of contractual obligations.</a:t>
            </a:r>
          </a:p>
          <a:p>
            <a:pPr algn="just"/>
            <a:r>
              <a:rPr lang="fr-BE" b="1" dirty="0" err="1" smtClean="0">
                <a:solidFill>
                  <a:srgbClr val="333399"/>
                </a:solidFill>
                <a:latin typeface="+mn-lt"/>
              </a:rPr>
              <a:t>What</a:t>
            </a:r>
            <a:r>
              <a:rPr lang="fr-BE" b="1" dirty="0" smtClean="0">
                <a:solidFill>
                  <a:srgbClr val="333399"/>
                </a:solidFill>
                <a:latin typeface="+mn-lt"/>
              </a:rPr>
              <a:t> type of penalties </a:t>
            </a:r>
            <a:r>
              <a:rPr lang="fr-BE" b="1" dirty="0" err="1" smtClean="0">
                <a:solidFill>
                  <a:srgbClr val="333399"/>
                </a:solidFill>
                <a:latin typeface="+mn-lt"/>
              </a:rPr>
              <a:t>could</a:t>
            </a:r>
            <a:r>
              <a:rPr lang="fr-BE" b="1" dirty="0" smtClean="0">
                <a:solidFill>
                  <a:srgbClr val="333399"/>
                </a:solidFill>
                <a:latin typeface="+mn-lt"/>
              </a:rPr>
              <a:t> </a:t>
            </a:r>
            <a:r>
              <a:rPr lang="fr-BE" b="1" dirty="0" err="1" smtClean="0">
                <a:solidFill>
                  <a:srgbClr val="333399"/>
                </a:solidFill>
                <a:latin typeface="+mn-lt"/>
              </a:rPr>
              <a:t>be</a:t>
            </a:r>
            <a:r>
              <a:rPr lang="fr-BE" b="1" dirty="0" smtClean="0">
                <a:solidFill>
                  <a:srgbClr val="333399"/>
                </a:solidFill>
                <a:latin typeface="+mn-lt"/>
              </a:rPr>
              <a:t> </a:t>
            </a:r>
            <a:r>
              <a:rPr lang="fr-BE" b="1" dirty="0" err="1" smtClean="0">
                <a:solidFill>
                  <a:srgbClr val="333399"/>
                </a:solidFill>
                <a:latin typeface="+mn-lt"/>
              </a:rPr>
              <a:t>applied</a:t>
            </a:r>
            <a:r>
              <a:rPr lang="fr-BE" b="1" dirty="0" smtClean="0">
                <a:solidFill>
                  <a:srgbClr val="333399"/>
                </a:solidFill>
                <a:latin typeface="+mn-lt"/>
              </a:rPr>
              <a:t>?</a:t>
            </a:r>
            <a:endParaRPr lang="fr-BE" b="1" dirty="0">
              <a:solidFill>
                <a:srgbClr val="333399"/>
              </a:solidFill>
              <a:latin typeface="+mn-lt"/>
            </a:endParaRPr>
          </a:p>
          <a:p>
            <a:pPr marL="625475" indent="-285750" algn="just">
              <a:buFont typeface="Arial" panose="020B0604020202020204" pitchFamily="34" charset="0"/>
              <a:buChar char="•"/>
            </a:pPr>
            <a:r>
              <a:rPr lang="en-GB" sz="1800" i="1" dirty="0" smtClean="0">
                <a:solidFill>
                  <a:srgbClr val="333399"/>
                </a:solidFill>
                <a:latin typeface="+mn-lt"/>
              </a:rPr>
              <a:t>Administrative penalties: exclusion of all contracts or grants for a max. duration of 5 years</a:t>
            </a:r>
          </a:p>
          <a:p>
            <a:pPr marL="625475" indent="-285750" algn="just">
              <a:buFont typeface="Arial" panose="020B0604020202020204" pitchFamily="34" charset="0"/>
              <a:buChar char="•"/>
            </a:pPr>
            <a:r>
              <a:rPr lang="en-GB" sz="1800" i="1" dirty="0" smtClean="0">
                <a:solidFill>
                  <a:srgbClr val="333399"/>
                </a:solidFill>
                <a:latin typeface="+mn-lt"/>
              </a:rPr>
              <a:t>Financial penalties: 2 to 10% of the beneficiary's grant contribution</a:t>
            </a:r>
            <a:endParaRPr lang="en-GB" sz="2000" i="1" dirty="0">
              <a:solidFill>
                <a:srgbClr val="3366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8190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fr-BE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BE" sz="2600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Presentation</a:t>
            </a:r>
            <a:r>
              <a:rPr lang="fr-BE" sz="260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 Content</a:t>
            </a:r>
            <a:r>
              <a:rPr lang="en-GB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325" y="2617940"/>
            <a:ext cx="8865920" cy="386235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solidFill>
                  <a:srgbClr val="333399"/>
                </a:solidFill>
                <a:sym typeface="Wingdings" pitchFamily="2" charset="2"/>
              </a:rPr>
              <a:t>Structure of the Grant </a:t>
            </a:r>
            <a:r>
              <a:rPr lang="en-GB" sz="2400" b="1" dirty="0" smtClean="0">
                <a:solidFill>
                  <a:srgbClr val="333399"/>
                </a:solidFill>
                <a:sym typeface="Wingdings" pitchFamily="2" charset="2"/>
              </a:rPr>
              <a:t>Agreement (GA)</a:t>
            </a:r>
            <a:endParaRPr lang="en-GB" sz="2400" b="1" dirty="0">
              <a:solidFill>
                <a:srgbClr val="333399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fr-BE" sz="2400" b="1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endParaRPr lang="fr-BE" sz="2400" b="1" dirty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fr-BE" sz="2400" b="1" dirty="0" smtClean="0">
                <a:solidFill>
                  <a:srgbClr val="333399"/>
                </a:solidFill>
              </a:rPr>
              <a:t>2. </a:t>
            </a:r>
            <a:r>
              <a:rPr lang="fr-BE" sz="2400" b="1" dirty="0" err="1" smtClean="0">
                <a:solidFill>
                  <a:srgbClr val="333399"/>
                </a:solidFill>
              </a:rPr>
              <a:t>Implement</a:t>
            </a:r>
            <a:r>
              <a:rPr lang="fr-BE" sz="2400" b="1" dirty="0" smtClean="0">
                <a:solidFill>
                  <a:srgbClr val="333399"/>
                </a:solidFill>
              </a:rPr>
              <a:t> </a:t>
            </a:r>
            <a:r>
              <a:rPr lang="fr-BE" sz="2400" b="1" dirty="0" err="1" smtClean="0">
                <a:solidFill>
                  <a:srgbClr val="333399"/>
                </a:solidFill>
              </a:rPr>
              <a:t>your</a:t>
            </a:r>
            <a:r>
              <a:rPr lang="fr-BE" sz="2400" b="1" dirty="0" smtClean="0">
                <a:solidFill>
                  <a:srgbClr val="333399"/>
                </a:solidFill>
              </a:rPr>
              <a:t> </a:t>
            </a:r>
            <a:r>
              <a:rPr lang="fr-BE" sz="2400" b="1" dirty="0" err="1" smtClean="0">
                <a:solidFill>
                  <a:srgbClr val="333399"/>
                </a:solidFill>
              </a:rPr>
              <a:t>project</a:t>
            </a:r>
            <a:r>
              <a:rPr lang="fr-BE" sz="2400" b="1" dirty="0" smtClean="0">
                <a:solidFill>
                  <a:srgbClr val="333399"/>
                </a:solidFill>
              </a:rPr>
              <a:t> in line </a:t>
            </a:r>
            <a:r>
              <a:rPr lang="fr-BE" sz="2400" b="1" dirty="0" err="1" smtClean="0">
                <a:solidFill>
                  <a:srgbClr val="333399"/>
                </a:solidFill>
              </a:rPr>
              <a:t>with</a:t>
            </a:r>
            <a:r>
              <a:rPr lang="fr-BE" sz="2400" b="1" dirty="0" smtClean="0">
                <a:solidFill>
                  <a:srgbClr val="333399"/>
                </a:solidFill>
              </a:rPr>
              <a:t> GA 	</a:t>
            </a:r>
          </a:p>
          <a:p>
            <a:pPr marL="2171700" lvl="4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BE" b="1" dirty="0" err="1" smtClean="0">
                <a:solidFill>
                  <a:srgbClr val="333399"/>
                </a:solidFill>
              </a:rPr>
              <a:t>Amendments</a:t>
            </a:r>
            <a:endParaRPr lang="en-GB" b="1" dirty="0">
              <a:solidFill>
                <a:srgbClr val="333399"/>
              </a:solidFill>
            </a:endParaRPr>
          </a:p>
          <a:p>
            <a:pPr marL="2171700" lvl="4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BE" b="1" dirty="0" smtClean="0">
                <a:solidFill>
                  <a:srgbClr val="333399"/>
                </a:solidFill>
              </a:rPr>
              <a:t>Monitoring and </a:t>
            </a:r>
            <a:r>
              <a:rPr lang="fr-BE" b="1" dirty="0" err="1" smtClean="0">
                <a:solidFill>
                  <a:srgbClr val="333399"/>
                </a:solidFill>
              </a:rPr>
              <a:t>reporting</a:t>
            </a:r>
            <a:r>
              <a:rPr lang="fr-BE" b="1" dirty="0" smtClean="0">
                <a:solidFill>
                  <a:srgbClr val="333399"/>
                </a:solidFill>
              </a:rPr>
              <a:t> </a:t>
            </a:r>
            <a:endParaRPr lang="en-GB" b="1" dirty="0">
              <a:solidFill>
                <a:srgbClr val="333399"/>
              </a:solidFill>
            </a:endParaRPr>
          </a:p>
          <a:p>
            <a:pPr marL="0" indent="0">
              <a:buNone/>
            </a:pPr>
            <a:endParaRPr lang="en-GB" sz="2400" b="1" dirty="0">
              <a:solidFill>
                <a:srgbClr val="333399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074858" y="1047751"/>
            <a:ext cx="1762124" cy="2028824"/>
            <a:chOff x="1824" y="633"/>
            <a:chExt cx="2834" cy="2849"/>
          </a:xfrm>
        </p:grpSpPr>
        <p:sp>
          <p:nvSpPr>
            <p:cNvPr id="5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3809-15FD-45C1-8290-613EA603253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9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184275"/>
            <a:ext cx="9474199" cy="663575"/>
          </a:xfrm>
        </p:spPr>
        <p:txBody>
          <a:bodyPr/>
          <a:lstStyle/>
          <a:p>
            <a:pPr algn="ctr"/>
            <a:r>
              <a:rPr lang="fr-BE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fr-BE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fr-BE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QUESTION </a:t>
            </a:r>
            <a:r>
              <a:rPr lang="fr-BE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 ANSWERED?</a:t>
            </a:r>
            <a:r>
              <a:rPr lang="en-GB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49" y="2933700"/>
            <a:ext cx="5162551" cy="2579688"/>
          </a:xfrm>
        </p:spPr>
        <p:txBody>
          <a:bodyPr/>
          <a:lstStyle/>
          <a:p>
            <a:pPr marL="0" indent="0">
              <a:buNone/>
            </a:pPr>
            <a:r>
              <a:rPr lang="en-GB" sz="2400" b="1" u="sng" dirty="0">
                <a:hlinkClick r:id="rId3"/>
              </a:rPr>
              <a:t>EACEA-EPLUS-CBHE-PROJECTS@ec.europa.eu</a:t>
            </a:r>
            <a:endParaRPr lang="en-GB" sz="24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71550" y="1911400"/>
            <a:ext cx="7777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indent="0" algn="l" eaLnBrk="1" hangingPunct="1"/>
            <a:r>
              <a:rPr lang="en-GB" b="1" dirty="0" smtClean="0">
                <a:solidFill>
                  <a:srgbClr val="000099"/>
                </a:solidFill>
              </a:rPr>
              <a:t>Please </a:t>
            </a:r>
            <a:r>
              <a:rPr lang="en-GB" b="1" dirty="0">
                <a:solidFill>
                  <a:srgbClr val="000099"/>
                </a:solidFill>
              </a:rPr>
              <a:t>contact the </a:t>
            </a:r>
            <a:r>
              <a:rPr lang="en-GB" b="1" dirty="0" smtClean="0">
                <a:solidFill>
                  <a:srgbClr val="000099"/>
                </a:solidFill>
              </a:rPr>
              <a:t>E+CBHE team</a:t>
            </a:r>
            <a:endParaRPr lang="en-GB" sz="2000" dirty="0">
              <a:solidFill>
                <a:srgbClr val="000099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42963" y="4281184"/>
            <a:ext cx="45577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tabLst>
                <a:tab pos="363538" algn="l"/>
                <a:tab pos="711200" algn="l"/>
              </a:tabLst>
            </a:pPr>
            <a:r>
              <a:rPr lang="fr-BE" b="1" dirty="0" err="1" smtClean="0">
                <a:solidFill>
                  <a:srgbClr val="000099"/>
                </a:solidFill>
              </a:rPr>
              <a:t>Don't</a:t>
            </a:r>
            <a:r>
              <a:rPr lang="fr-BE" b="1" dirty="0" smtClean="0">
                <a:solidFill>
                  <a:srgbClr val="000099"/>
                </a:solidFill>
              </a:rPr>
              <a:t> </a:t>
            </a:r>
            <a:r>
              <a:rPr lang="fr-BE" b="1" dirty="0" err="1" smtClean="0">
                <a:solidFill>
                  <a:srgbClr val="000099"/>
                </a:solidFill>
              </a:rPr>
              <a:t>forget</a:t>
            </a:r>
            <a:r>
              <a:rPr lang="fr-BE" b="1" dirty="0" smtClean="0">
                <a:solidFill>
                  <a:srgbClr val="000099"/>
                </a:solidFill>
              </a:rPr>
              <a:t> to mention </a:t>
            </a:r>
            <a:r>
              <a:rPr lang="fr-BE" b="1" dirty="0" err="1" smtClean="0">
                <a:solidFill>
                  <a:srgbClr val="000099"/>
                </a:solidFill>
              </a:rPr>
              <a:t>your</a:t>
            </a:r>
            <a:r>
              <a:rPr lang="fr-BE" b="1" dirty="0" smtClean="0">
                <a:solidFill>
                  <a:srgbClr val="000099"/>
                </a:solidFill>
              </a:rPr>
              <a:t> </a:t>
            </a:r>
            <a:r>
              <a:rPr lang="fr-BE" b="1" dirty="0" err="1" smtClean="0">
                <a:solidFill>
                  <a:srgbClr val="000099"/>
                </a:solidFill>
              </a:rPr>
              <a:t>project</a:t>
            </a:r>
            <a:r>
              <a:rPr lang="fr-BE" b="1" dirty="0" smtClean="0">
                <a:solidFill>
                  <a:srgbClr val="000099"/>
                </a:solidFill>
              </a:rPr>
              <a:t> </a:t>
            </a:r>
            <a:r>
              <a:rPr lang="fr-BE" b="1" dirty="0" err="1" smtClean="0">
                <a:solidFill>
                  <a:srgbClr val="000099"/>
                </a:solidFill>
              </a:rPr>
              <a:t>number</a:t>
            </a:r>
            <a:r>
              <a:rPr lang="fr-BE" b="1" dirty="0" smtClean="0">
                <a:solidFill>
                  <a:srgbClr val="000099"/>
                </a:solidFill>
              </a:rPr>
              <a:t>!</a:t>
            </a:r>
            <a:endParaRPr lang="en-GB" b="1" dirty="0">
              <a:solidFill>
                <a:srgbClr val="000099"/>
              </a:solidFill>
            </a:endParaRPr>
          </a:p>
        </p:txBody>
      </p:sp>
      <p:pic>
        <p:nvPicPr>
          <p:cNvPr id="7" name="Picture 5" descr="mail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2852613"/>
            <a:ext cx="25812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3809-15FD-45C1-8290-613EA6032538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89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A5963-317A-4819-9B84-991DEC1782ED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pic>
        <p:nvPicPr>
          <p:cNvPr id="78851" name="Picture 3" descr="thankyou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981075"/>
            <a:ext cx="8850313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19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4005263"/>
            <a:ext cx="2211387" cy="1317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7BA837-E1DA-4C40-AA69-83559E20F80D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grpSp>
        <p:nvGrpSpPr>
          <p:cNvPr id="21508" name="Group 8"/>
          <p:cNvGrpSpPr>
            <a:grpSpLocks/>
          </p:cNvGrpSpPr>
          <p:nvPr/>
        </p:nvGrpSpPr>
        <p:grpSpPr bwMode="auto">
          <a:xfrm>
            <a:off x="549275" y="3365500"/>
            <a:ext cx="2270125" cy="3213100"/>
            <a:chOff x="713781" y="1415691"/>
            <a:chExt cx="4239217" cy="5048609"/>
          </a:xfrm>
        </p:grpSpPr>
        <p:pic>
          <p:nvPicPr>
            <p:cNvPr id="21517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59"/>
            <a:stretch>
              <a:fillRect/>
            </a:stretch>
          </p:blipFill>
          <p:spPr bwMode="auto">
            <a:xfrm>
              <a:off x="713781" y="1415691"/>
              <a:ext cx="4239217" cy="50486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518" name="Group 7"/>
            <p:cNvGrpSpPr>
              <a:grpSpLocks/>
            </p:cNvGrpSpPr>
            <p:nvPr/>
          </p:nvGrpSpPr>
          <p:grpSpPr bwMode="auto">
            <a:xfrm>
              <a:off x="2548118" y="3800295"/>
              <a:ext cx="2121873" cy="2513409"/>
              <a:chOff x="3995919" y="4105095"/>
              <a:chExt cx="2121873" cy="2513409"/>
            </a:xfrm>
          </p:grpSpPr>
          <p:pic>
            <p:nvPicPr>
              <p:cNvPr id="21519" name="Picture 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919" y="4105095"/>
                <a:ext cx="2121873" cy="251340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520" name="Rectangle 6"/>
              <p:cNvSpPr>
                <a:spLocks noChangeArrowheads="1"/>
              </p:cNvSpPr>
              <p:nvPr/>
            </p:nvSpPr>
            <p:spPr bwMode="auto">
              <a:xfrm>
                <a:off x="5168900" y="4105095"/>
                <a:ext cx="482600" cy="3018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336699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336699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336699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336699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336699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336699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336699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336699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336699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1509" name="Title 1"/>
          <p:cNvSpPr>
            <a:spLocks noGrp="1"/>
          </p:cNvSpPr>
          <p:nvPr>
            <p:ph type="title"/>
          </p:nvPr>
        </p:nvSpPr>
        <p:spPr>
          <a:xfrm>
            <a:off x="203200" y="1219200"/>
            <a:ext cx="9474200" cy="663575"/>
          </a:xfrm>
        </p:spPr>
        <p:txBody>
          <a:bodyPr/>
          <a:lstStyle/>
          <a:p>
            <a:pPr algn="ctr" eaLnBrk="1" hangingPunct="1"/>
            <a:r>
              <a:rPr lang="en-GB" altLang="en-US" sz="26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Contractual  Documents </a:t>
            </a:r>
            <a:endParaRPr lang="en-GB" altLang="en-US" sz="2600" kern="1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" y="1971675"/>
            <a:ext cx="9639300" cy="39472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b="1" dirty="0">
                <a:solidFill>
                  <a:srgbClr val="333399"/>
                </a:solidFill>
                <a:latin typeface="+mn-lt"/>
              </a:rPr>
              <a:t>Multi-Beneficiary Grant Agreement signed by </a:t>
            </a:r>
            <a:r>
              <a:rPr lang="en-GB" b="1" u="sng" dirty="0">
                <a:solidFill>
                  <a:srgbClr val="333399"/>
                </a:solidFill>
                <a:latin typeface="+mn-lt"/>
              </a:rPr>
              <a:t>the coordinating HEI on behalf of the partnership </a:t>
            </a:r>
          </a:p>
          <a:p>
            <a:pPr marL="3136900">
              <a:defRPr/>
            </a:pPr>
            <a:endParaRPr lang="en-GB" sz="1100" dirty="0">
              <a:solidFill>
                <a:srgbClr val="3366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59100">
              <a:defRPr/>
            </a:pPr>
            <a:r>
              <a:rPr lang="en-GB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Shared obligation of the partnership!</a:t>
            </a:r>
          </a:p>
          <a:p>
            <a:pPr marL="3136900">
              <a:defRPr/>
            </a:pPr>
            <a:r>
              <a:rPr lang="en-GB" dirty="0">
                <a:solidFill>
                  <a:srgbClr val="336699"/>
                </a:solidFill>
                <a:cs typeface="Arial" pitchFamily="34" charset="0"/>
              </a:rPr>
              <a:t/>
            </a:r>
            <a:br>
              <a:rPr lang="en-GB" dirty="0">
                <a:solidFill>
                  <a:srgbClr val="336699"/>
                </a:solidFill>
                <a:cs typeface="Arial" pitchFamily="34" charset="0"/>
              </a:rPr>
            </a:br>
            <a:r>
              <a:rPr lang="en-GB" dirty="0">
                <a:solidFill>
                  <a:srgbClr val="336699"/>
                </a:solidFill>
                <a:cs typeface="Arial" pitchFamily="34" charset="0"/>
              </a:rPr>
              <a:t/>
            </a:r>
            <a:br>
              <a:rPr lang="en-GB" dirty="0">
                <a:solidFill>
                  <a:srgbClr val="336699"/>
                </a:solidFill>
                <a:cs typeface="Arial" pitchFamily="34" charset="0"/>
              </a:rPr>
            </a:br>
            <a:r>
              <a:rPr lang="en-GB" dirty="0">
                <a:solidFill>
                  <a:srgbClr val="336699"/>
                </a:solidFill>
                <a:cs typeface="Arial" pitchFamily="34" charset="0"/>
              </a:rPr>
              <a:t/>
            </a:r>
            <a:br>
              <a:rPr lang="en-GB" dirty="0">
                <a:solidFill>
                  <a:srgbClr val="336699"/>
                </a:solidFill>
                <a:cs typeface="Arial" pitchFamily="34" charset="0"/>
              </a:rPr>
            </a:br>
            <a:endParaRPr lang="en-GB" sz="2000" dirty="0">
              <a:solidFill>
                <a:srgbClr val="336699"/>
              </a:solidFill>
              <a:cs typeface="Arial" pitchFamily="34" charset="0"/>
            </a:endParaRPr>
          </a:p>
          <a:p>
            <a:pPr marL="3225800">
              <a:defRPr/>
            </a:pPr>
            <a:endParaRPr lang="en-GB" dirty="0">
              <a:solidFill>
                <a:srgbClr val="336699"/>
              </a:solidFill>
              <a:cs typeface="Arial" pitchFamily="34" charset="0"/>
            </a:endParaRPr>
          </a:p>
        </p:txBody>
      </p:sp>
      <p:pic>
        <p:nvPicPr>
          <p:cNvPr id="21511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4584700"/>
            <a:ext cx="1244600" cy="1812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813300"/>
            <a:ext cx="1346200" cy="1957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513" name="Group 18"/>
          <p:cNvGrpSpPr>
            <a:grpSpLocks/>
          </p:cNvGrpSpPr>
          <p:nvPr/>
        </p:nvGrpSpPr>
        <p:grpSpPr bwMode="auto">
          <a:xfrm>
            <a:off x="3403600" y="4748213"/>
            <a:ext cx="4572000" cy="1485900"/>
            <a:chOff x="3403600" y="4748618"/>
            <a:chExt cx="4572000" cy="1485022"/>
          </a:xfrm>
        </p:grpSpPr>
        <p:sp>
          <p:nvSpPr>
            <p:cNvPr id="21515" name="Pentagon 15"/>
            <p:cNvSpPr>
              <a:spLocks noChangeArrowheads="1"/>
            </p:cNvSpPr>
            <p:nvPr/>
          </p:nvSpPr>
          <p:spPr bwMode="auto">
            <a:xfrm>
              <a:off x="3454400" y="4748618"/>
              <a:ext cx="4521200" cy="1485022"/>
            </a:xfrm>
            <a:prstGeom prst="homePlate">
              <a:avLst>
                <a:gd name="adj" fmla="val 55901"/>
              </a:avLst>
            </a:prstGeom>
            <a:solidFill>
              <a:schemeClr val="bg1"/>
            </a:solidFill>
            <a:ln w="28575" algn="ctr">
              <a:solidFill>
                <a:srgbClr val="333399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336699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336699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336699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336699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>
                <a:solidFill>
                  <a:srgbClr val="FF0000"/>
                </a:solidFill>
              </a:endParaRPr>
            </a:p>
          </p:txBody>
        </p:sp>
        <p:sp>
          <p:nvSpPr>
            <p:cNvPr id="21516" name="TextBox 14"/>
            <p:cNvSpPr txBox="1">
              <a:spLocks noChangeArrowheads="1"/>
            </p:cNvSpPr>
            <p:nvPr/>
          </p:nvSpPr>
          <p:spPr bwMode="auto">
            <a:xfrm>
              <a:off x="3403600" y="4774018"/>
              <a:ext cx="4216400" cy="1322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336699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336699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336699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336699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336699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99"/>
                  </a:solidFill>
                  <a:latin typeface="+mj-lt"/>
                  <a:cs typeface="Arial" charset="0"/>
                </a:rPr>
                <a:t>Support documents and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99"/>
                  </a:solidFill>
                  <a:latin typeface="+mj-lt"/>
                  <a:cs typeface="Arial" charset="0"/>
                </a:rPr>
                <a:t>guidelines for projects implementation available in the CBHE "Beneficiaries' Space"</a:t>
              </a:r>
            </a:p>
          </p:txBody>
        </p:sp>
      </p:grpSp>
      <p:pic>
        <p:nvPicPr>
          <p:cNvPr id="2151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254000"/>
            <a:ext cx="17526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21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ost-it-no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08" y="738898"/>
            <a:ext cx="3086100" cy="257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28651" y="1742901"/>
            <a:ext cx="182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fr-BE" sz="1600" b="1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Guidelines for the Use of the Grant</a:t>
            </a:r>
          </a:p>
        </p:txBody>
      </p:sp>
      <p:sp>
        <p:nvSpPr>
          <p:cNvPr id="6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1019174" y="2929625"/>
            <a:ext cx="8601075" cy="344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1079500" indent="-536575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>
              <a:lnSpc>
                <a:spcPct val="150000"/>
              </a:lnSpc>
              <a:buFontTx/>
              <a:buChar char="•"/>
            </a:pPr>
            <a:r>
              <a:rPr lang="en-GB" b="1" dirty="0">
                <a:solidFill>
                  <a:srgbClr val="000099"/>
                </a:solidFill>
              </a:rPr>
              <a:t>Valuable reference </a:t>
            </a:r>
            <a:r>
              <a:rPr lang="en-GB" b="1" dirty="0" smtClean="0">
                <a:solidFill>
                  <a:srgbClr val="000099"/>
                </a:solidFill>
              </a:rPr>
              <a:t>document</a:t>
            </a:r>
          </a:p>
          <a:p>
            <a:pPr lvl="0" algn="l" eaLnBrk="1" hangingPunct="1">
              <a:lnSpc>
                <a:spcPct val="150000"/>
              </a:lnSpc>
              <a:buFontTx/>
              <a:buChar char="•"/>
            </a:pPr>
            <a:r>
              <a:rPr lang="en-GB" b="1" dirty="0" smtClean="0">
                <a:solidFill>
                  <a:srgbClr val="000099"/>
                </a:solidFill>
              </a:rPr>
              <a:t>Cover </a:t>
            </a:r>
            <a:r>
              <a:rPr lang="en-GB" b="1" dirty="0">
                <a:solidFill>
                  <a:srgbClr val="000099"/>
                </a:solidFill>
              </a:rPr>
              <a:t>a multitude of questions and different situations </a:t>
            </a:r>
            <a:endParaRPr lang="en-GB" b="1" dirty="0" smtClean="0">
              <a:solidFill>
                <a:srgbClr val="000099"/>
              </a:solidFill>
            </a:endParaRPr>
          </a:p>
          <a:p>
            <a:pPr lvl="0" algn="l" eaLnBrk="1" hangingPunct="1">
              <a:lnSpc>
                <a:spcPct val="150000"/>
              </a:lnSpc>
              <a:buFontTx/>
              <a:buChar char="•"/>
            </a:pPr>
            <a:r>
              <a:rPr lang="en-GB" b="1" dirty="0" smtClean="0">
                <a:solidFill>
                  <a:srgbClr val="000099"/>
                </a:solidFill>
              </a:rPr>
              <a:t>Available </a:t>
            </a:r>
            <a:r>
              <a:rPr lang="en-GB" b="1" dirty="0">
                <a:solidFill>
                  <a:srgbClr val="000099"/>
                </a:solidFill>
              </a:rPr>
              <a:t>on the </a:t>
            </a:r>
            <a:r>
              <a:rPr lang="en-GB" b="1" dirty="0" smtClean="0">
                <a:solidFill>
                  <a:srgbClr val="000099"/>
                </a:solidFill>
              </a:rPr>
              <a:t>E+ CBHE Website </a:t>
            </a:r>
          </a:p>
          <a:p>
            <a:pPr marL="715962" lvl="1" indent="0" eaLnBrk="1" hangingPunct="1">
              <a:buNone/>
            </a:pPr>
            <a:r>
              <a:rPr lang="en-GB" sz="1600" b="1" dirty="0">
                <a:solidFill>
                  <a:srgbClr val="0000CC"/>
                </a:solidFill>
              </a:rPr>
              <a:t>https://eacea.ec.europa.eu/erasmus-plus/beneficiaries-space/capacity-building-in-higher-education_en</a:t>
            </a:r>
          </a:p>
          <a:p>
            <a:pPr algn="l" eaLnBrk="1" hangingPunct="1">
              <a:buFontTx/>
              <a:buChar char="•"/>
            </a:pPr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071989" y="6016624"/>
            <a:ext cx="33291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 b="1" i="1" dirty="0">
                <a:solidFill>
                  <a:srgbClr val="000099"/>
                </a:solidFill>
              </a:rPr>
              <a:t>Check </a:t>
            </a:r>
            <a:r>
              <a:rPr lang="en-GB" sz="2000" b="1" i="1">
                <a:solidFill>
                  <a:srgbClr val="000099"/>
                </a:solidFill>
              </a:rPr>
              <a:t>regularly </a:t>
            </a:r>
            <a:r>
              <a:rPr lang="en-GB" sz="2000" b="1" i="1" smtClean="0">
                <a:solidFill>
                  <a:srgbClr val="000099"/>
                </a:solidFill>
              </a:rPr>
              <a:t>updated </a:t>
            </a:r>
            <a:r>
              <a:rPr lang="en-GB" sz="2000" b="1" i="1" dirty="0" smtClean="0">
                <a:solidFill>
                  <a:srgbClr val="000099"/>
                </a:solidFill>
              </a:rPr>
              <a:t>versions!</a:t>
            </a:r>
            <a:endParaRPr lang="en-GB" sz="2000" b="1" i="1" dirty="0"/>
          </a:p>
        </p:txBody>
      </p:sp>
      <p:pic>
        <p:nvPicPr>
          <p:cNvPr id="10242" name="Picture 2" descr="C:\Program Files (x86)\Microsoft Office\MEDIA\CAGCAT10\j019581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373" y="1047403"/>
            <a:ext cx="1351952" cy="139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3809-15FD-45C1-8290-613EA603253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66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0626" y="1778000"/>
            <a:ext cx="9244208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r-BE" b="1" dirty="0">
                <a:solidFill>
                  <a:srgbClr val="333399"/>
                </a:solidFill>
                <a:latin typeface="+mn-lt"/>
                <a:cs typeface="+mn-cs"/>
              </a:rPr>
              <a:t>I.   	</a:t>
            </a:r>
            <a:r>
              <a:rPr lang="fr-BE" b="1" dirty="0" err="1">
                <a:solidFill>
                  <a:srgbClr val="333399"/>
                </a:solidFill>
                <a:latin typeface="+mn-lt"/>
                <a:cs typeface="+mn-cs"/>
              </a:rPr>
              <a:t>Special</a:t>
            </a:r>
            <a:r>
              <a:rPr lang="fr-BE" b="1" dirty="0">
                <a:solidFill>
                  <a:srgbClr val="333399"/>
                </a:solidFill>
                <a:latin typeface="+mn-lt"/>
                <a:cs typeface="+mn-cs"/>
              </a:rPr>
              <a:t> Conditions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BE" b="1" dirty="0">
                <a:solidFill>
                  <a:srgbClr val="333399"/>
                </a:solidFill>
                <a:latin typeface="+mn-lt"/>
                <a:cs typeface="+mn-cs"/>
              </a:rPr>
              <a:t>II. 	Annexes</a:t>
            </a: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fr-BE" sz="2000" dirty="0" err="1">
                <a:solidFill>
                  <a:srgbClr val="333399"/>
                </a:solidFill>
                <a:latin typeface="+mn-lt"/>
                <a:cs typeface="+mn-cs"/>
              </a:rPr>
              <a:t>Annex</a:t>
            </a:r>
            <a:r>
              <a:rPr lang="fr-BE" sz="2000" dirty="0">
                <a:solidFill>
                  <a:srgbClr val="333399"/>
                </a:solidFill>
                <a:latin typeface="+mn-lt"/>
                <a:cs typeface="+mn-cs"/>
              </a:rPr>
              <a:t> </a:t>
            </a:r>
            <a:r>
              <a:rPr lang="fr-BE" sz="2000" dirty="0" smtClean="0">
                <a:solidFill>
                  <a:srgbClr val="333399"/>
                </a:solidFill>
                <a:latin typeface="+mn-lt"/>
                <a:cs typeface="+mn-cs"/>
              </a:rPr>
              <a:t>I</a:t>
            </a:r>
            <a:r>
              <a:rPr lang="fr-BE" sz="2000" dirty="0">
                <a:solidFill>
                  <a:srgbClr val="333399"/>
                </a:solidFill>
                <a:latin typeface="+mn-lt"/>
                <a:cs typeface="+mn-cs"/>
              </a:rPr>
              <a:t>	</a:t>
            </a:r>
            <a:r>
              <a:rPr lang="en-GB" sz="2000" dirty="0">
                <a:solidFill>
                  <a:srgbClr val="333399"/>
                </a:solidFill>
                <a:latin typeface="+mn-lt"/>
                <a:cs typeface="+mn-cs"/>
              </a:rPr>
              <a:t>Description of the action  &gt;&gt;&gt;&gt; YOUR APPLICATION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fr-BE" sz="2000" dirty="0" err="1">
                <a:solidFill>
                  <a:srgbClr val="333399"/>
                </a:solidFill>
                <a:latin typeface="+mn-lt"/>
                <a:cs typeface="+mn-cs"/>
              </a:rPr>
              <a:t>Annex</a:t>
            </a:r>
            <a:r>
              <a:rPr lang="fr-BE" sz="2000" dirty="0">
                <a:solidFill>
                  <a:srgbClr val="333399"/>
                </a:solidFill>
                <a:latin typeface="+mn-lt"/>
                <a:cs typeface="+mn-cs"/>
              </a:rPr>
              <a:t> </a:t>
            </a:r>
            <a:r>
              <a:rPr lang="fr-BE" sz="2000" dirty="0" smtClean="0">
                <a:solidFill>
                  <a:srgbClr val="333399"/>
                </a:solidFill>
                <a:latin typeface="+mn-lt"/>
                <a:cs typeface="+mn-cs"/>
              </a:rPr>
              <a:t>II </a:t>
            </a:r>
            <a:r>
              <a:rPr lang="fr-BE" sz="2000" dirty="0">
                <a:solidFill>
                  <a:srgbClr val="333399"/>
                </a:solidFill>
                <a:latin typeface="+mn-lt"/>
                <a:cs typeface="+mn-cs"/>
              </a:rPr>
              <a:t>	General Conditions</a:t>
            </a:r>
          </a:p>
          <a:p>
            <a:pPr lvl="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000" dirty="0">
                <a:solidFill>
                  <a:srgbClr val="333399"/>
                </a:solidFill>
                <a:latin typeface="+mn-lt"/>
                <a:cs typeface="+mn-cs"/>
              </a:rPr>
              <a:t>		Part A: </a:t>
            </a:r>
            <a:r>
              <a:rPr lang="fr-BE" sz="2000" dirty="0" err="1">
                <a:solidFill>
                  <a:srgbClr val="333399"/>
                </a:solidFill>
                <a:latin typeface="+mn-lt"/>
                <a:cs typeface="+mn-cs"/>
              </a:rPr>
              <a:t>Legal</a:t>
            </a:r>
            <a:r>
              <a:rPr lang="fr-BE" sz="2000" dirty="0">
                <a:solidFill>
                  <a:srgbClr val="333399"/>
                </a:solidFill>
                <a:latin typeface="+mn-lt"/>
                <a:cs typeface="+mn-cs"/>
              </a:rPr>
              <a:t> and Administrative Provisions</a:t>
            </a:r>
          </a:p>
          <a:p>
            <a:pPr lvl="3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fr-BE" sz="2000" dirty="0">
                <a:solidFill>
                  <a:srgbClr val="333399"/>
                </a:solidFill>
                <a:latin typeface="+mn-lt"/>
                <a:cs typeface="+mn-cs"/>
              </a:rPr>
              <a:t>		Part B: Financial Provisions</a:t>
            </a: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fr-BE" sz="2000" dirty="0" err="1">
                <a:solidFill>
                  <a:srgbClr val="333399"/>
                </a:solidFill>
                <a:latin typeface="+mn-lt"/>
                <a:cs typeface="+mn-cs"/>
              </a:rPr>
              <a:t>Annex</a:t>
            </a:r>
            <a:r>
              <a:rPr lang="fr-BE" sz="2000" dirty="0">
                <a:solidFill>
                  <a:srgbClr val="333399"/>
                </a:solidFill>
                <a:latin typeface="+mn-lt"/>
                <a:cs typeface="+mn-cs"/>
              </a:rPr>
              <a:t> </a:t>
            </a:r>
            <a:r>
              <a:rPr lang="fr-BE" sz="2000" dirty="0" smtClean="0">
                <a:solidFill>
                  <a:srgbClr val="333399"/>
                </a:solidFill>
                <a:latin typeface="+mn-lt"/>
                <a:cs typeface="+mn-cs"/>
              </a:rPr>
              <a:t>III</a:t>
            </a:r>
            <a:r>
              <a:rPr lang="fr-BE" sz="2000" dirty="0">
                <a:solidFill>
                  <a:srgbClr val="333399"/>
                </a:solidFill>
                <a:latin typeface="+mn-lt"/>
                <a:cs typeface="+mn-cs"/>
              </a:rPr>
              <a:t>	</a:t>
            </a:r>
            <a:r>
              <a:rPr lang="en-GB" sz="2000" dirty="0">
                <a:solidFill>
                  <a:srgbClr val="333399"/>
                </a:solidFill>
                <a:latin typeface="+mn-lt"/>
                <a:cs typeface="+mn-cs"/>
              </a:rPr>
              <a:t>Estimated budget of the action</a:t>
            </a:r>
            <a:endParaRPr lang="fr-BE" sz="2000" dirty="0">
              <a:solidFill>
                <a:srgbClr val="333399"/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fr-BE" sz="2000" dirty="0" err="1">
                <a:solidFill>
                  <a:srgbClr val="333399"/>
                </a:solidFill>
                <a:latin typeface="+mn-lt"/>
                <a:cs typeface="+mn-cs"/>
              </a:rPr>
              <a:t>Annex</a:t>
            </a:r>
            <a:r>
              <a:rPr lang="fr-BE" sz="2000" dirty="0">
                <a:solidFill>
                  <a:srgbClr val="333399"/>
                </a:solidFill>
                <a:latin typeface="+mn-lt"/>
                <a:cs typeface="+mn-cs"/>
              </a:rPr>
              <a:t> </a:t>
            </a:r>
            <a:r>
              <a:rPr lang="fr-BE" sz="2000" dirty="0" smtClean="0">
                <a:solidFill>
                  <a:srgbClr val="333399"/>
                </a:solidFill>
                <a:latin typeface="+mn-lt"/>
                <a:cs typeface="+mn-cs"/>
              </a:rPr>
              <a:t>IV</a:t>
            </a:r>
            <a:r>
              <a:rPr lang="fr-BE" sz="2000" dirty="0">
                <a:solidFill>
                  <a:srgbClr val="333399"/>
                </a:solidFill>
                <a:latin typeface="+mn-lt"/>
                <a:cs typeface="+mn-cs"/>
              </a:rPr>
              <a:t>	</a:t>
            </a:r>
            <a:r>
              <a:rPr lang="en-GB" sz="2000" dirty="0">
                <a:solidFill>
                  <a:srgbClr val="333399"/>
                </a:solidFill>
                <a:latin typeface="+mn-lt"/>
                <a:cs typeface="+mn-cs"/>
              </a:rPr>
              <a:t>List of beneficiaries and Mandates</a:t>
            </a:r>
            <a:endParaRPr lang="fr-BE" sz="2000" dirty="0">
              <a:solidFill>
                <a:srgbClr val="333399"/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fr-BE" sz="2000" dirty="0" err="1">
                <a:solidFill>
                  <a:srgbClr val="333399"/>
                </a:solidFill>
                <a:latin typeface="+mn-lt"/>
                <a:cs typeface="+mn-cs"/>
              </a:rPr>
              <a:t>Annex</a:t>
            </a:r>
            <a:r>
              <a:rPr lang="fr-BE" sz="2000" dirty="0">
                <a:solidFill>
                  <a:srgbClr val="333399"/>
                </a:solidFill>
                <a:latin typeface="+mn-lt"/>
                <a:cs typeface="+mn-cs"/>
              </a:rPr>
              <a:t> </a:t>
            </a:r>
            <a:r>
              <a:rPr lang="fr-BE" sz="2000" dirty="0" smtClean="0">
                <a:solidFill>
                  <a:srgbClr val="333399"/>
                </a:solidFill>
                <a:latin typeface="+mn-lt"/>
                <a:cs typeface="+mn-cs"/>
              </a:rPr>
              <a:t>V   </a:t>
            </a:r>
            <a:r>
              <a:rPr lang="fr-BE" sz="2000" dirty="0">
                <a:solidFill>
                  <a:srgbClr val="333399"/>
                </a:solidFill>
                <a:latin typeface="+mn-lt"/>
                <a:cs typeface="+mn-cs"/>
              </a:rPr>
              <a:t>	Model </a:t>
            </a:r>
            <a:r>
              <a:rPr lang="fr-BE" sz="2000" dirty="0" err="1">
                <a:solidFill>
                  <a:srgbClr val="333399"/>
                </a:solidFill>
                <a:latin typeface="+mn-lt"/>
                <a:cs typeface="+mn-cs"/>
              </a:rPr>
              <a:t>Technical</a:t>
            </a:r>
            <a:r>
              <a:rPr lang="fr-BE" sz="2000" dirty="0">
                <a:solidFill>
                  <a:srgbClr val="333399"/>
                </a:solidFill>
                <a:latin typeface="+mn-lt"/>
                <a:cs typeface="+mn-cs"/>
              </a:rPr>
              <a:t> </a:t>
            </a:r>
            <a:r>
              <a:rPr lang="fr-BE" sz="2000" dirty="0" err="1">
                <a:solidFill>
                  <a:srgbClr val="333399"/>
                </a:solidFill>
                <a:latin typeface="+mn-lt"/>
                <a:cs typeface="+mn-cs"/>
              </a:rPr>
              <a:t>Implementation</a:t>
            </a:r>
            <a:r>
              <a:rPr lang="fr-BE" sz="2000" dirty="0">
                <a:solidFill>
                  <a:srgbClr val="333399"/>
                </a:solidFill>
                <a:latin typeface="+mn-lt"/>
                <a:cs typeface="+mn-cs"/>
              </a:rPr>
              <a:t> report(s)</a:t>
            </a:r>
            <a:endParaRPr lang="en-GB" sz="2000" dirty="0">
              <a:solidFill>
                <a:srgbClr val="333399"/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fr-BE" sz="2000" dirty="0" err="1">
                <a:solidFill>
                  <a:srgbClr val="333399"/>
                </a:solidFill>
                <a:latin typeface="+mn-lt"/>
                <a:cs typeface="+mn-cs"/>
              </a:rPr>
              <a:t>Annex</a:t>
            </a:r>
            <a:r>
              <a:rPr lang="fr-BE" sz="2000" dirty="0">
                <a:solidFill>
                  <a:srgbClr val="333399"/>
                </a:solidFill>
                <a:latin typeface="+mn-lt"/>
                <a:cs typeface="+mn-cs"/>
              </a:rPr>
              <a:t> </a:t>
            </a:r>
            <a:r>
              <a:rPr lang="fr-BE" sz="2000" dirty="0" smtClean="0">
                <a:solidFill>
                  <a:srgbClr val="333399"/>
                </a:solidFill>
                <a:latin typeface="+mn-lt"/>
                <a:cs typeface="+mn-cs"/>
              </a:rPr>
              <a:t>VI </a:t>
            </a:r>
            <a:r>
              <a:rPr lang="fr-BE" sz="2000" dirty="0">
                <a:solidFill>
                  <a:srgbClr val="333399"/>
                </a:solidFill>
                <a:latin typeface="+mn-lt"/>
                <a:cs typeface="+mn-cs"/>
              </a:rPr>
              <a:t>	Model </a:t>
            </a:r>
            <a:r>
              <a:rPr lang="en-GB" sz="2000" dirty="0">
                <a:solidFill>
                  <a:srgbClr val="333399"/>
                </a:solidFill>
                <a:latin typeface="+mn-lt"/>
                <a:cs typeface="+mn-cs"/>
              </a:rPr>
              <a:t>financial statement(s)</a:t>
            </a: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fr-BE" sz="2000" dirty="0" err="1">
                <a:solidFill>
                  <a:srgbClr val="333399"/>
                </a:solidFill>
                <a:latin typeface="+mn-lt"/>
                <a:cs typeface="+mn-cs"/>
              </a:rPr>
              <a:t>Annex</a:t>
            </a:r>
            <a:r>
              <a:rPr lang="fr-BE" sz="2000" dirty="0">
                <a:solidFill>
                  <a:srgbClr val="333399"/>
                </a:solidFill>
                <a:latin typeface="+mn-lt"/>
                <a:cs typeface="+mn-cs"/>
              </a:rPr>
              <a:t> </a:t>
            </a:r>
            <a:r>
              <a:rPr lang="fr-BE" sz="2000" dirty="0" smtClean="0">
                <a:solidFill>
                  <a:srgbClr val="333399"/>
                </a:solidFill>
                <a:latin typeface="+mn-lt"/>
                <a:cs typeface="+mn-cs"/>
              </a:rPr>
              <a:t>VII</a:t>
            </a:r>
            <a:r>
              <a:rPr lang="fr-BE" sz="2000" dirty="0">
                <a:solidFill>
                  <a:srgbClr val="333399"/>
                </a:solidFill>
                <a:latin typeface="+mn-lt"/>
                <a:cs typeface="+mn-cs"/>
              </a:rPr>
              <a:t>	Report of </a:t>
            </a:r>
            <a:r>
              <a:rPr lang="fr-BE" sz="2000" dirty="0" err="1">
                <a:solidFill>
                  <a:srgbClr val="333399"/>
                </a:solidFill>
                <a:latin typeface="+mn-lt"/>
                <a:cs typeface="+mn-cs"/>
              </a:rPr>
              <a:t>Factual</a:t>
            </a:r>
            <a:r>
              <a:rPr lang="fr-BE" sz="2000" dirty="0">
                <a:solidFill>
                  <a:srgbClr val="333399"/>
                </a:solidFill>
                <a:latin typeface="+mn-lt"/>
                <a:cs typeface="+mn-cs"/>
              </a:rPr>
              <a:t> </a:t>
            </a:r>
            <a:r>
              <a:rPr lang="fr-BE" sz="2000" dirty="0" err="1">
                <a:solidFill>
                  <a:srgbClr val="333399"/>
                </a:solidFill>
                <a:latin typeface="+mn-lt"/>
                <a:cs typeface="+mn-cs"/>
              </a:rPr>
              <a:t>Findings</a:t>
            </a:r>
            <a:r>
              <a:rPr lang="fr-BE" sz="2000" dirty="0">
                <a:solidFill>
                  <a:srgbClr val="333399"/>
                </a:solidFill>
                <a:latin typeface="+mn-lt"/>
                <a:cs typeface="+mn-cs"/>
              </a:rPr>
              <a:t> on the</a:t>
            </a:r>
            <a:br>
              <a:rPr lang="fr-BE" sz="2000" dirty="0">
                <a:solidFill>
                  <a:srgbClr val="333399"/>
                </a:solidFill>
                <a:latin typeface="+mn-lt"/>
                <a:cs typeface="+mn-cs"/>
              </a:rPr>
            </a:br>
            <a:r>
              <a:rPr lang="fr-BE" sz="2000" dirty="0">
                <a:solidFill>
                  <a:srgbClr val="333399"/>
                </a:solidFill>
                <a:latin typeface="+mn-lt"/>
                <a:cs typeface="+mn-cs"/>
              </a:rPr>
              <a:t>			Final Financial Report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3946B-C9D0-4C44-B9FD-FBA54A903387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1114425"/>
            <a:ext cx="9474200" cy="663575"/>
          </a:xfrm>
        </p:spPr>
        <p:txBody>
          <a:bodyPr/>
          <a:lstStyle/>
          <a:p>
            <a:pPr algn="ctr">
              <a:defRPr/>
            </a:pPr>
            <a:r>
              <a:rPr lang="fr-BE" altLang="en-US" sz="2600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fr-BE" altLang="en-US" sz="2600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Structure of Grant Agreement </a:t>
            </a:r>
            <a:r>
              <a:rPr lang="fr-BE" altLang="en-US" sz="260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(GA)</a:t>
            </a:r>
            <a:endParaRPr lang="en-GB" sz="2600" kern="1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Arial" charset="0"/>
            </a:endParaRPr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2061486" y="3577225"/>
            <a:ext cx="5723613" cy="67092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6699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6699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6699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6699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054268" y="5194300"/>
            <a:ext cx="5546682" cy="74295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6699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6699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6699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6699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22537" name="TextBox 6"/>
          <p:cNvSpPr txBox="1">
            <a:spLocks noChangeArrowheads="1"/>
          </p:cNvSpPr>
          <p:nvPr/>
        </p:nvSpPr>
        <p:spPr bwMode="auto">
          <a:xfrm>
            <a:off x="7835900" y="5381625"/>
            <a:ext cx="1905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6699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6699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6699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6699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1800" b="1" dirty="0" smtClean="0">
                <a:solidFill>
                  <a:srgbClr val="FF0000"/>
                </a:solidFill>
              </a:rPr>
              <a:t>   E-</a:t>
            </a:r>
            <a:r>
              <a:rPr lang="fr-BE" altLang="en-US" sz="1800" b="1" dirty="0" err="1" smtClean="0">
                <a:solidFill>
                  <a:srgbClr val="FF0000"/>
                </a:solidFill>
              </a:rPr>
              <a:t>reporting</a:t>
            </a:r>
            <a:endParaRPr lang="en-GB" altLang="en-US" sz="1800" b="1" dirty="0">
              <a:solidFill>
                <a:srgbClr val="FF0000"/>
              </a:solidFill>
            </a:endParaRPr>
          </a:p>
        </p:txBody>
      </p:sp>
      <p:sp>
        <p:nvSpPr>
          <p:cNvPr id="22538" name="Right Arrow 7"/>
          <p:cNvSpPr>
            <a:spLocks noChangeArrowheads="1"/>
          </p:cNvSpPr>
          <p:nvPr/>
        </p:nvSpPr>
        <p:spPr bwMode="auto">
          <a:xfrm>
            <a:off x="7767180" y="5381625"/>
            <a:ext cx="368300" cy="368300"/>
          </a:xfrm>
          <a:prstGeom prst="rightArrow">
            <a:avLst>
              <a:gd name="adj1" fmla="val 50000"/>
              <a:gd name="adj2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336699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336699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336699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336699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6699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12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174" y="1408206"/>
            <a:ext cx="9477375" cy="47588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AutoShape 24"/>
          <p:cNvSpPr>
            <a:spLocks noChangeArrowheads="1"/>
          </p:cNvSpPr>
          <p:nvPr/>
        </p:nvSpPr>
        <p:spPr bwMode="auto">
          <a:xfrm>
            <a:off x="2985393" y="2149475"/>
            <a:ext cx="3321050" cy="1328023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tabLst>
                <a:tab pos="363538" algn="l"/>
                <a:tab pos="711200" algn="l"/>
              </a:tabLst>
            </a:pPr>
            <a:r>
              <a:rPr lang="en-GB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 Agreement: SPECIAL CONDITIONS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541" y="2149475"/>
            <a:ext cx="145097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73" y="2149475"/>
            <a:ext cx="646113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4" y="2108200"/>
            <a:ext cx="6651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AutoShape 24"/>
          <p:cNvSpPr>
            <a:spLocks noChangeArrowheads="1"/>
          </p:cNvSpPr>
          <p:nvPr/>
        </p:nvSpPr>
        <p:spPr bwMode="auto">
          <a:xfrm>
            <a:off x="3120627" y="3787611"/>
            <a:ext cx="3221433" cy="1464231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tabLst>
                <a:tab pos="363538" algn="l"/>
                <a:tab pos="711200" algn="l"/>
              </a:tabLst>
            </a:pPr>
            <a:r>
              <a:rPr lang="en-GB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Annexes </a:t>
            </a:r>
          </a:p>
          <a:p>
            <a:pPr algn="ctr">
              <a:spcBef>
                <a:spcPts val="0"/>
              </a:spcBef>
              <a:tabLst>
                <a:tab pos="363538" algn="l"/>
                <a:tab pos="711200" algn="l"/>
              </a:tabLst>
            </a:pPr>
            <a:r>
              <a:rPr lang="en-GB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Conditions, Budget </a:t>
            </a:r>
          </a:p>
          <a:p>
            <a:pPr algn="ctr">
              <a:spcBef>
                <a:spcPts val="0"/>
              </a:spcBef>
              <a:tabLst>
                <a:tab pos="363538" algn="l"/>
                <a:tab pos="711200" algn="l"/>
              </a:tabLst>
            </a:pPr>
            <a:r>
              <a:rPr lang="en-GB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Reports</a:t>
            </a:r>
            <a:endParaRPr lang="en-GB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8" name="AutoShape 29"/>
          <p:cNvCxnSpPr>
            <a:cxnSpLocks noChangeShapeType="1"/>
            <a:stCxn id="21" idx="2"/>
          </p:cNvCxnSpPr>
          <p:nvPr/>
        </p:nvCxnSpPr>
        <p:spPr bwMode="auto">
          <a:xfrm flipH="1">
            <a:off x="4560490" y="5251842"/>
            <a:ext cx="170854" cy="2427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28"/>
          <p:cNvCxnSpPr>
            <a:cxnSpLocks noChangeShapeType="1"/>
          </p:cNvCxnSpPr>
          <p:nvPr/>
        </p:nvCxnSpPr>
        <p:spPr bwMode="auto">
          <a:xfrm>
            <a:off x="4475064" y="3590750"/>
            <a:ext cx="170854" cy="14873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AutoShape 27"/>
          <p:cNvSpPr>
            <a:spLocks noChangeArrowheads="1"/>
          </p:cNvSpPr>
          <p:nvPr/>
        </p:nvSpPr>
        <p:spPr bwMode="auto">
          <a:xfrm>
            <a:off x="3183571" y="5524872"/>
            <a:ext cx="3122872" cy="408623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tabLst>
                <a:tab pos="363538" algn="l"/>
                <a:tab pos="711200" algn="l"/>
              </a:tabLst>
            </a:pPr>
            <a:r>
              <a:rPr lang="en-GB" sz="1800" b="1" dirty="0"/>
              <a:t>Project </a:t>
            </a:r>
            <a:r>
              <a:rPr lang="en-GB" sz="1800" b="1" dirty="0" smtClean="0"/>
              <a:t>Proposal</a:t>
            </a:r>
            <a:endParaRPr lang="en-GB" sz="1800" b="1" dirty="0"/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8370090" y="4926092"/>
            <a:ext cx="4079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BE" b="1" dirty="0"/>
              <a:t>_</a:t>
            </a:r>
            <a:endParaRPr lang="en-GB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752584" y="1551690"/>
            <a:ext cx="4056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336699"/>
                </a:solidFill>
              </a:rPr>
              <a:t>CALL FOR PROPOSALS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sz="700" dirty="0" smtClean="0"/>
          </a:p>
          <a:p>
            <a:fld id="{E02D3809-15FD-45C1-8290-613EA6032538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18" name="Picture 2" descr="http://gulfofmexicooilspillblog.files.wordpress.com/2010/11/gulf-of-mexico-oil-spill-food-chain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1" t="7804" r="3"/>
          <a:stretch/>
        </p:blipFill>
        <p:spPr bwMode="auto">
          <a:xfrm>
            <a:off x="6000353" y="2729801"/>
            <a:ext cx="4897292" cy="1966881"/>
          </a:xfrm>
          <a:prstGeom prst="rect">
            <a:avLst/>
          </a:prstGeom>
          <a:noFill/>
          <a:scene3d>
            <a:camera prst="orthographicFront">
              <a:rot lat="21301142" lon="301140" rev="16173784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9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3809-15FD-45C1-8290-613EA6032538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296" y="1665962"/>
            <a:ext cx="8317282" cy="40333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268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922" y="1159712"/>
            <a:ext cx="9474199" cy="663575"/>
          </a:xfrm>
        </p:spPr>
        <p:txBody>
          <a:bodyPr/>
          <a:lstStyle/>
          <a:p>
            <a:pPr algn="ctr"/>
            <a:r>
              <a:rPr lang="fr-BE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fr-BE" dirty="0" smtClean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dirty="0">
                <a:solidFill>
                  <a:srgbClr val="9A001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dirty="0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224555" y="894363"/>
            <a:ext cx="9448800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1079500" indent="-536575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71120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542925" lvl="1" indent="0" eaLnBrk="1" hangingPunct="1">
              <a:lnSpc>
                <a:spcPct val="150000"/>
              </a:lnSpc>
              <a:buNone/>
            </a:pPr>
            <a:endParaRPr lang="en-GB" b="1" dirty="0" smtClean="0">
              <a:solidFill>
                <a:srgbClr val="000099"/>
              </a:solidFill>
            </a:endParaRPr>
          </a:p>
          <a:p>
            <a:pPr marL="542925" lvl="1" indent="0">
              <a:lnSpc>
                <a:spcPct val="90000"/>
              </a:lnSpc>
              <a:buNone/>
              <a:defRPr/>
            </a:pPr>
            <a:r>
              <a:rPr lang="fr-BE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+mn-cs"/>
                <a:sym typeface="Webdings" pitchFamily="18" charset="2"/>
              </a:rPr>
              <a:t>Main </a:t>
            </a:r>
            <a:r>
              <a:rPr lang="fr-BE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+mn-cs"/>
                <a:sym typeface="Webdings" pitchFamily="18" charset="2"/>
              </a:rPr>
              <a:t>characteristic</a:t>
            </a:r>
            <a:r>
              <a:rPr lang="fr-BE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+mn-cs"/>
                <a:sym typeface="Webdings" pitchFamily="18" charset="2"/>
              </a:rPr>
              <a:t> of </a:t>
            </a:r>
            <a:r>
              <a:rPr lang="fr-BE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+mn-cs"/>
                <a:sym typeface="Webdings" pitchFamily="18" charset="2"/>
              </a:rPr>
              <a:t>my</a:t>
            </a:r>
            <a:r>
              <a:rPr lang="fr-BE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+mn-cs"/>
                <a:sym typeface="Webdings" pitchFamily="18" charset="2"/>
              </a:rPr>
              <a:t> </a:t>
            </a:r>
            <a:r>
              <a:rPr lang="fr-BE" b="1" kern="1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+mn-cs"/>
                <a:sym typeface="Webdings" pitchFamily="18" charset="2"/>
              </a:rPr>
              <a:t>project</a:t>
            </a:r>
            <a:r>
              <a:rPr lang="fr-BE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+mn-cs"/>
                <a:sym typeface="Webdings" pitchFamily="18" charset="2"/>
              </a:rPr>
              <a:t>  </a:t>
            </a:r>
            <a:endParaRPr lang="en-GB" b="1" kern="1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  <a:cs typeface="+mn-cs"/>
              <a:sym typeface="Webdings" pitchFamily="18" charset="2"/>
            </a:endParaRPr>
          </a:p>
          <a:p>
            <a:pPr algn="l" eaLnBrk="1" hangingPunct="1">
              <a:buFontTx/>
              <a:buChar char="•"/>
            </a:pPr>
            <a:endParaRPr lang="en-GB" b="1" dirty="0" smtClean="0">
              <a:solidFill>
                <a:srgbClr val="000099"/>
              </a:solidFill>
            </a:endParaRPr>
          </a:p>
        </p:txBody>
      </p:sp>
      <p:pic>
        <p:nvPicPr>
          <p:cNvPr id="12290" name="Picture 2" descr="C:\Program Files (x86)\Microsoft Office\MEDIA\CAGCAT10\j0215086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0"/>
            <a:ext cx="1143000" cy="178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3809-15FD-45C1-8290-613EA6032538}" type="slidenum">
              <a:rPr lang="en-GB" smtClean="0"/>
              <a:pPr/>
              <a:t>9</a:t>
            </a:fld>
            <a:endParaRPr lang="en-GB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7783150"/>
              </p:ext>
            </p:extLst>
          </p:nvPr>
        </p:nvGraphicFramePr>
        <p:xfrm>
          <a:off x="641437" y="2091962"/>
          <a:ext cx="8693063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2426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asmus+_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  <a:sym typeface="Webdings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  <a:sym typeface="Webdings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rasmus+_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  <a:sym typeface="Webdings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Verdana" pitchFamily="34" charset="0"/>
            <a:sym typeface="Webdings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CA58AFA150E14186F82329272FF7A8" ma:contentTypeVersion="3" ma:contentTypeDescription="Create a new document." ma:contentTypeScope="" ma:versionID="ae82fe2decaedfe0477810f6be5888a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e5db682b37e7972ee8b6ef4a5d8441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018084-0CEE-434C-8915-294FC14179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70905D6-5295-4BAB-9B2D-C9D1F76C9C1A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62ED66A-7D25-4211-AC4D-9413F8A2E8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Erasmus+_en</Template>
  <TotalTime>19101</TotalTime>
  <Words>1402</Words>
  <Application>Microsoft Office PowerPoint</Application>
  <PresentationFormat>A4 Paper (210x297 mm)</PresentationFormat>
  <Paragraphs>329</Paragraphs>
  <Slides>31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Erasmus+_en</vt:lpstr>
      <vt:lpstr>1_Erasmus+_en</vt:lpstr>
      <vt:lpstr>PowerPoint Presentation</vt:lpstr>
      <vt:lpstr> Why you are here ???? </vt:lpstr>
      <vt:lpstr> Presentation Content </vt:lpstr>
      <vt:lpstr>Contractual  Documents </vt:lpstr>
      <vt:lpstr>Guidelines for the Use of the Grant</vt:lpstr>
      <vt:lpstr>  Structure of Grant Agreement (GA)</vt:lpstr>
      <vt:lpstr>PowerPoint Presentation</vt:lpstr>
      <vt:lpstr>PowerPoint Presentation</vt:lpstr>
      <vt:lpstr>  </vt:lpstr>
      <vt:lpstr>PowerPoint Presentation</vt:lpstr>
      <vt:lpstr>  </vt:lpstr>
      <vt:lpstr>CBHE Partnerships - Legal Provisions</vt:lpstr>
      <vt:lpstr>Partnership Agrement (Art. I.10.5)</vt:lpstr>
      <vt:lpstr>Partnership Agrement </vt:lpstr>
      <vt:lpstr>  </vt:lpstr>
      <vt:lpstr>Communication </vt:lpstr>
      <vt:lpstr>PowerPoint Presentation</vt:lpstr>
      <vt:lpstr>PowerPoint Presentation</vt:lpstr>
      <vt:lpstr>Before Asking for an Amendment </vt:lpstr>
      <vt:lpstr>PowerPoint Presentation</vt:lpstr>
      <vt:lpstr>REPORTING TO EACEA (Art. I.4)</vt:lpstr>
      <vt:lpstr>PENALTIES </vt:lpstr>
      <vt:lpstr>PowerPoint Presentation</vt:lpstr>
      <vt:lpstr>PowerPoint Presentation</vt:lpstr>
      <vt:lpstr> </vt:lpstr>
      <vt:lpstr> </vt:lpstr>
      <vt:lpstr>Publicity obligations (Art. I.10.9)</vt:lpstr>
      <vt:lpstr>PowerPoint Presentation</vt:lpstr>
      <vt:lpstr>PowerPoint Presentation</vt:lpstr>
      <vt:lpstr> QUESTION NOT ANSWERED? 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tsiraas</dc:creator>
  <cp:lastModifiedBy>encisbe</cp:lastModifiedBy>
  <cp:revision>417</cp:revision>
  <cp:lastPrinted>2016-01-20T09:19:29Z</cp:lastPrinted>
  <dcterms:created xsi:type="dcterms:W3CDTF">2014-10-06T08:51:28Z</dcterms:created>
  <dcterms:modified xsi:type="dcterms:W3CDTF">2018-01-26T08:54:02Z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_Format">
    <vt:lpwstr>PPT Document</vt:lpwstr>
  </property>
  <property fmtid="{D5CDD505-2E9C-101B-9397-08002B2CF9AE}" pid="4" name="Supplier">
    <vt:lpwstr/>
  </property>
  <property fmtid="{D5CDD505-2E9C-101B-9397-08002B2CF9AE}" pid="5" name="_Contributor">
    <vt:lpwstr/>
  </property>
  <property fmtid="{D5CDD505-2E9C-101B-9397-08002B2CF9AE}" pid="6" name="Link To Folder">
    <vt:lpwstr>, </vt:lpwstr>
  </property>
  <property fmtid="{D5CDD505-2E9C-101B-9397-08002B2CF9AE}" pid="7" name="edomec">
    <vt:lpwstr>10.02.04.82      IT Sector</vt:lpwstr>
  </property>
  <property fmtid="{D5CDD505-2E9C-101B-9397-08002B2CF9AE}" pid="8" name="docID">
    <vt:lpwstr/>
  </property>
  <property fmtid="{D5CDD505-2E9C-101B-9397-08002B2CF9AE}" pid="9" name="_ResourceType">
    <vt:lpwstr/>
  </property>
  <property fmtid="{D5CDD505-2E9C-101B-9397-08002B2CF9AE}" pid="10" name="Subject">
    <vt:lpwstr/>
  </property>
  <property fmtid="{D5CDD505-2E9C-101B-9397-08002B2CF9AE}" pid="11" name="Keywords">
    <vt:lpwstr/>
  </property>
  <property fmtid="{D5CDD505-2E9C-101B-9397-08002B2CF9AE}" pid="12" name="_Author">
    <vt:lpwstr>sladdch</vt:lpwstr>
  </property>
  <property fmtid="{D5CDD505-2E9C-101B-9397-08002B2CF9AE}" pid="13" name="_Category">
    <vt:lpwstr/>
  </property>
  <property fmtid="{D5CDD505-2E9C-101B-9397-08002B2CF9AE}" pid="14" name="Slides">
    <vt:lpwstr>107</vt:lpwstr>
  </property>
  <property fmtid="{D5CDD505-2E9C-101B-9397-08002B2CF9AE}" pid="15" name="Categories">
    <vt:lpwstr/>
  </property>
  <property fmtid="{D5CDD505-2E9C-101B-9397-08002B2CF9AE}" pid="16" name="Approval Level">
    <vt:lpwstr/>
  </property>
  <property fmtid="{D5CDD505-2E9C-101B-9397-08002B2CF9AE}" pid="17" name="_Comments">
    <vt:lpwstr/>
  </property>
  <property fmtid="{D5CDD505-2E9C-101B-9397-08002B2CF9AE}" pid="18" name="Assigned To">
    <vt:lpwstr/>
  </property>
  <property fmtid="{D5CDD505-2E9C-101B-9397-08002B2CF9AE}" pid="19" name="URL">
    <vt:lpwstr/>
  </property>
  <property fmtid="{D5CDD505-2E9C-101B-9397-08002B2CF9AE}" pid="20" name="Language">
    <vt:lpwstr/>
  </property>
  <property fmtid="{D5CDD505-2E9C-101B-9397-08002B2CF9AE}" pid="21" name="ContentTypeId">
    <vt:lpwstr>0x010100AECA58AFA150E14186F82329272FF7A8</vt:lpwstr>
  </property>
</Properties>
</file>