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3" r:id="rId2"/>
    <p:sldId id="290" r:id="rId3"/>
    <p:sldId id="276" r:id="rId4"/>
    <p:sldId id="277" r:id="rId5"/>
    <p:sldId id="278" r:id="rId6"/>
    <p:sldId id="281" r:id="rId7"/>
    <p:sldId id="279" r:id="rId8"/>
    <p:sldId id="280" r:id="rId9"/>
    <p:sldId id="282" r:id="rId10"/>
    <p:sldId id="283" r:id="rId11"/>
    <p:sldId id="284" r:id="rId12"/>
    <p:sldId id="285" r:id="rId13"/>
    <p:sldId id="286" r:id="rId14"/>
    <p:sldId id="256" r:id="rId15"/>
    <p:sldId id="258" r:id="rId16"/>
    <p:sldId id="259" r:id="rId17"/>
    <p:sldId id="261" r:id="rId18"/>
    <p:sldId id="262" r:id="rId19"/>
    <p:sldId id="263" r:id="rId20"/>
    <p:sldId id="264" r:id="rId21"/>
    <p:sldId id="265" r:id="rId22"/>
    <p:sldId id="267" r:id="rId23"/>
    <p:sldId id="268" r:id="rId24"/>
    <p:sldId id="291" r:id="rId25"/>
    <p:sldId id="269" r:id="rId26"/>
    <p:sldId id="289" r:id="rId27"/>
    <p:sldId id="292" r:id="rId28"/>
    <p:sldId id="270" r:id="rId29"/>
    <p:sldId id="274" r:id="rId30"/>
    <p:sldId id="275" r:id="rId31"/>
    <p:sldId id="287" r:id="rId32"/>
    <p:sldId id="288" r:id="rId3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EAEFF7"/>
    <a:srgbClr val="D2DEE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04" autoAdjust="0"/>
  </p:normalViewPr>
  <p:slideViewPr>
    <p:cSldViewPr snapToGrid="0" showGuides="1">
      <p:cViewPr varScale="1">
        <p:scale>
          <a:sx n="112" d="100"/>
          <a:sy n="112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29198-A0C0-474F-96E4-B8564A34C5E9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302A2E-1DAC-4330-BB5D-B5CFB8064B8A}">
      <dgm:prSet phldrT="[Text]"/>
      <dgm:spPr/>
      <dgm:t>
        <a:bodyPr/>
        <a:lstStyle/>
        <a:p>
          <a:r>
            <a:rPr lang="hr-HR" dirty="0" smtClean="0"/>
            <a:t>Predavanja</a:t>
          </a:r>
          <a:endParaRPr lang="en-US" dirty="0"/>
        </a:p>
      </dgm:t>
    </dgm:pt>
    <dgm:pt modelId="{699FB180-23F7-4C7D-BB6F-D3AC476621F0}" type="parTrans" cxnId="{C669B4DA-D02C-4513-82EF-48BCE395C0F9}">
      <dgm:prSet/>
      <dgm:spPr/>
      <dgm:t>
        <a:bodyPr/>
        <a:lstStyle/>
        <a:p>
          <a:endParaRPr lang="en-US"/>
        </a:p>
      </dgm:t>
    </dgm:pt>
    <dgm:pt modelId="{733DA5D9-4D17-435A-9E75-A991B4DD8F81}" type="sibTrans" cxnId="{C669B4DA-D02C-4513-82EF-48BCE395C0F9}">
      <dgm:prSet/>
      <dgm:spPr/>
      <dgm:t>
        <a:bodyPr/>
        <a:lstStyle/>
        <a:p>
          <a:endParaRPr lang="en-US"/>
        </a:p>
      </dgm:t>
    </dgm:pt>
    <dgm:pt modelId="{65195277-03B7-406A-B0F0-B8DB664DEFF4}">
      <dgm:prSet phldrT="[Text]"/>
      <dgm:spPr/>
      <dgm:t>
        <a:bodyPr/>
        <a:lstStyle/>
        <a:p>
          <a:r>
            <a:rPr lang="hr-HR" dirty="0" smtClean="0"/>
            <a:t>Seminarski radovi</a:t>
          </a:r>
          <a:endParaRPr lang="en-US" dirty="0"/>
        </a:p>
      </dgm:t>
    </dgm:pt>
    <dgm:pt modelId="{F97C4867-31F3-4384-9EF7-F50E999BF9A0}" type="parTrans" cxnId="{5729A06C-4AFD-44DB-A947-F68CD7D08DC1}">
      <dgm:prSet/>
      <dgm:spPr/>
      <dgm:t>
        <a:bodyPr/>
        <a:lstStyle/>
        <a:p>
          <a:endParaRPr lang="en-US"/>
        </a:p>
      </dgm:t>
    </dgm:pt>
    <dgm:pt modelId="{9B71D02F-EDCE-4C09-A6AC-CD0ED51502F3}" type="sibTrans" cxnId="{5729A06C-4AFD-44DB-A947-F68CD7D08DC1}">
      <dgm:prSet/>
      <dgm:spPr/>
      <dgm:t>
        <a:bodyPr/>
        <a:lstStyle/>
        <a:p>
          <a:endParaRPr lang="en-US"/>
        </a:p>
      </dgm:t>
    </dgm:pt>
    <dgm:pt modelId="{2E3AA051-7BB1-4B1E-A4BB-FB5C0F87F849}" type="pres">
      <dgm:prSet presAssocID="{4C129198-A0C0-474F-96E4-B8564A34C5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B96AB3-518C-4210-AACB-88D8ADCA196F}" type="pres">
      <dgm:prSet presAssocID="{FF302A2E-1DAC-4330-BB5D-B5CFB8064B8A}" presName="arrow" presStyleLbl="node1" presStyleIdx="0" presStyleCnt="2" custScaleY="67864" custRadScaleRad="130532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9C652-7908-4800-BF1D-49938313AAA8}" type="pres">
      <dgm:prSet presAssocID="{65195277-03B7-406A-B0F0-B8DB664DEFF4}" presName="arrow" presStyleLbl="node1" presStyleIdx="1" presStyleCnt="2" custScaleY="67882" custRadScaleRad="130856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29A06C-4AFD-44DB-A947-F68CD7D08DC1}" srcId="{4C129198-A0C0-474F-96E4-B8564A34C5E9}" destId="{65195277-03B7-406A-B0F0-B8DB664DEFF4}" srcOrd="1" destOrd="0" parTransId="{F97C4867-31F3-4384-9EF7-F50E999BF9A0}" sibTransId="{9B71D02F-EDCE-4C09-A6AC-CD0ED51502F3}"/>
    <dgm:cxn modelId="{FED08078-86AF-4842-B6A1-6FFF2E7F0073}" type="presOf" srcId="{65195277-03B7-406A-B0F0-B8DB664DEFF4}" destId="{BAC9C652-7908-4800-BF1D-49938313AAA8}" srcOrd="0" destOrd="0" presId="urn:microsoft.com/office/officeart/2005/8/layout/arrow5"/>
    <dgm:cxn modelId="{C669B4DA-D02C-4513-82EF-48BCE395C0F9}" srcId="{4C129198-A0C0-474F-96E4-B8564A34C5E9}" destId="{FF302A2E-1DAC-4330-BB5D-B5CFB8064B8A}" srcOrd="0" destOrd="0" parTransId="{699FB180-23F7-4C7D-BB6F-D3AC476621F0}" sibTransId="{733DA5D9-4D17-435A-9E75-A991B4DD8F81}"/>
    <dgm:cxn modelId="{F12FECE4-CF37-42C0-AD04-0E6E4D52B97A}" type="presOf" srcId="{4C129198-A0C0-474F-96E4-B8564A34C5E9}" destId="{2E3AA051-7BB1-4B1E-A4BB-FB5C0F87F849}" srcOrd="0" destOrd="0" presId="urn:microsoft.com/office/officeart/2005/8/layout/arrow5"/>
    <dgm:cxn modelId="{EFAC5B86-90C1-43E0-AEF0-6631851541F0}" type="presOf" srcId="{FF302A2E-1DAC-4330-BB5D-B5CFB8064B8A}" destId="{D1B96AB3-518C-4210-AACB-88D8ADCA196F}" srcOrd="0" destOrd="0" presId="urn:microsoft.com/office/officeart/2005/8/layout/arrow5"/>
    <dgm:cxn modelId="{E98FD0B0-7E4A-4C2F-A6BD-DF608D1E65C9}" type="presParOf" srcId="{2E3AA051-7BB1-4B1E-A4BB-FB5C0F87F849}" destId="{D1B96AB3-518C-4210-AACB-88D8ADCA196F}" srcOrd="0" destOrd="0" presId="urn:microsoft.com/office/officeart/2005/8/layout/arrow5"/>
    <dgm:cxn modelId="{989EAD35-71EE-4876-AAED-B416DDF82B8F}" type="presParOf" srcId="{2E3AA051-7BB1-4B1E-A4BB-FB5C0F87F849}" destId="{BAC9C652-7908-4800-BF1D-49938313AAA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96AB3-518C-4210-AACB-88D8ADCA196F}">
      <dsp:nvSpPr>
        <dsp:cNvPr id="0" name=""/>
        <dsp:cNvSpPr/>
      </dsp:nvSpPr>
      <dsp:spPr>
        <a:xfrm rot="16200000">
          <a:off x="-820058" y="973992"/>
          <a:ext cx="5114173" cy="347068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/>
            <a:t>Predavanja</a:t>
          </a:r>
          <a:endParaRPr lang="en-US" sz="4000" kern="1200" dirty="0"/>
        </a:p>
      </dsp:txBody>
      <dsp:txXfrm rot="5400000">
        <a:off x="1688" y="1430789"/>
        <a:ext cx="2863313" cy="2557087"/>
      </dsp:txXfrm>
    </dsp:sp>
    <dsp:sp modelId="{BAC9C652-7908-4800-BF1D-49938313AAA8}">
      <dsp:nvSpPr>
        <dsp:cNvPr id="0" name=""/>
        <dsp:cNvSpPr/>
      </dsp:nvSpPr>
      <dsp:spPr>
        <a:xfrm rot="5400000">
          <a:off x="6201928" y="973531"/>
          <a:ext cx="5114173" cy="347160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/>
            <a:t>Seminarski radovi</a:t>
          </a:r>
          <a:endParaRPr lang="en-US" sz="4000" kern="1200" dirty="0"/>
        </a:p>
      </dsp:txBody>
      <dsp:txXfrm rot="-5400000">
        <a:off x="7630745" y="1430789"/>
        <a:ext cx="2864072" cy="2557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699E-250E-423B-8521-77AE256B9BEB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35DE-7CC0-467D-8658-82B22C1D9A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734332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699E-250E-423B-8521-77AE256B9BEB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35DE-7CC0-467D-8658-82B22C1D9A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16564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699E-250E-423B-8521-77AE256B9BEB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35DE-7CC0-467D-8658-82B22C1D9A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65507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699E-250E-423B-8521-77AE256B9BEB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35DE-7CC0-467D-8658-82B22C1D9A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583396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699E-250E-423B-8521-77AE256B9BEB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35DE-7CC0-467D-8658-82B22C1D9A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826884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699E-250E-423B-8521-77AE256B9BEB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35DE-7CC0-467D-8658-82B22C1D9A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407283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699E-250E-423B-8521-77AE256B9BEB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35DE-7CC0-467D-8658-82B22C1D9A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08119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699E-250E-423B-8521-77AE256B9BEB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35DE-7CC0-467D-8658-82B22C1D9A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28511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699E-250E-423B-8521-77AE256B9BEB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35DE-7CC0-467D-8658-82B22C1D9A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06578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699E-250E-423B-8521-77AE256B9BEB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35DE-7CC0-467D-8658-82B22C1D9A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65819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699E-250E-423B-8521-77AE256B9BEB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35DE-7CC0-467D-8658-82B22C1D9A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982045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9699E-250E-423B-8521-77AE256B9BEB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135DE-7CC0-467D-8658-82B22C1D9A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262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664" y="2523171"/>
            <a:ext cx="10130672" cy="2387600"/>
          </a:xfrm>
          <a:solidFill>
            <a:srgbClr val="E7E6E6">
              <a:alpha val="69804"/>
            </a:srgbClr>
          </a:solidFill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2060"/>
                </a:solidFill>
              </a:rPr>
              <a:t>Edukacija o boli na integriranom preddiplomskom i diplomskom studiju Medicine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0599"/>
            <a:ext cx="9144000" cy="1079119"/>
          </a:xfrm>
        </p:spPr>
        <p:txBody>
          <a:bodyPr>
            <a:normAutofit fontScale="77500" lnSpcReduction="20000"/>
          </a:bodyPr>
          <a:lstStyle/>
          <a:p>
            <a:r>
              <a:rPr lang="hr-HR" sz="2800" b="1" dirty="0" smtClean="0"/>
              <a:t>Izv. prof</a:t>
            </a:r>
            <a:r>
              <a:rPr lang="en-US" sz="2800" b="1" dirty="0" smtClean="0"/>
              <a:t>. </a:t>
            </a:r>
            <a:r>
              <a:rPr lang="en-US" sz="2800" b="1" dirty="0"/>
              <a:t>dr. sc. Kristina </a:t>
            </a:r>
            <a:r>
              <a:rPr lang="en-US" sz="2800" b="1" dirty="0" err="1"/>
              <a:t>Pilipović</a:t>
            </a:r>
            <a:r>
              <a:rPr lang="en-US" sz="2800" b="1" dirty="0"/>
              <a:t>, dr. med</a:t>
            </a:r>
            <a:r>
              <a:rPr lang="en-US" sz="2800" b="1" dirty="0" smtClean="0"/>
              <a:t>.</a:t>
            </a:r>
            <a:endParaRPr lang="hr-HR" sz="2800" b="1" dirty="0" smtClean="0"/>
          </a:p>
          <a:p>
            <a:r>
              <a:rPr lang="hr-HR" sz="2800" b="1" dirty="0" smtClean="0"/>
              <a:t>Zavod za farmakologiju</a:t>
            </a:r>
            <a:endParaRPr lang="en-US" sz="2800" b="1" dirty="0"/>
          </a:p>
          <a:p>
            <a:r>
              <a:rPr lang="hr-HR" sz="2800" b="1" dirty="0" smtClean="0"/>
              <a:t>svibanj</a:t>
            </a:r>
            <a:r>
              <a:rPr lang="en-US" sz="2800" b="1" dirty="0" smtClean="0"/>
              <a:t>, </a:t>
            </a:r>
            <a:r>
              <a:rPr lang="en-US" sz="2800" b="1" dirty="0"/>
              <a:t>2018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1026" name="Picture 2" descr="Slikovni rezultat za medri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7" b="25111"/>
          <a:stretch/>
        </p:blipFill>
        <p:spPr bwMode="auto">
          <a:xfrm>
            <a:off x="9103042" y="28281"/>
            <a:ext cx="3060677" cy="95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8572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Bol u nastavi studija Medicine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hr-HR" dirty="0" smtClean="0">
                <a:solidFill>
                  <a:srgbClr val="0070C0"/>
                </a:solidFill>
              </a:rPr>
              <a:t>godina:</a:t>
            </a:r>
          </a:p>
          <a:p>
            <a:r>
              <a:rPr lang="hr-HR" dirty="0" smtClean="0"/>
              <a:t>Anesteziologija</a:t>
            </a:r>
            <a:r>
              <a:rPr lang="hr-HR" dirty="0"/>
              <a:t>, </a:t>
            </a:r>
            <a:r>
              <a:rPr lang="hr-HR" dirty="0" smtClean="0"/>
              <a:t>reanimatologija </a:t>
            </a:r>
            <a:r>
              <a:rPr lang="hr-HR" dirty="0"/>
              <a:t>i intenzivno </a:t>
            </a:r>
            <a:r>
              <a:rPr lang="hr-HR" dirty="0" smtClean="0"/>
              <a:t>liječenje</a:t>
            </a:r>
          </a:p>
          <a:p>
            <a:pPr lvl="1"/>
            <a:r>
              <a:rPr lang="hr-HR" dirty="0" smtClean="0"/>
              <a:t>Iz sadržaja kolegija:</a:t>
            </a:r>
          </a:p>
          <a:p>
            <a:pPr lvl="2"/>
            <a:r>
              <a:rPr lang="hr-HR" dirty="0" smtClean="0"/>
              <a:t>Uzroci i liječenje </a:t>
            </a:r>
            <a:r>
              <a:rPr lang="hr-HR" dirty="0"/>
              <a:t>akutne i kronične </a:t>
            </a:r>
            <a:r>
              <a:rPr lang="hr-HR" dirty="0" smtClean="0"/>
              <a:t>boli</a:t>
            </a:r>
          </a:p>
          <a:p>
            <a:pPr lvl="2"/>
            <a:r>
              <a:rPr lang="hr-HR" dirty="0" smtClean="0"/>
              <a:t>Metode </a:t>
            </a:r>
            <a:r>
              <a:rPr lang="hr-HR" dirty="0"/>
              <a:t>određivanja jačine </a:t>
            </a:r>
            <a:r>
              <a:rPr lang="hr-HR" dirty="0" smtClean="0"/>
              <a:t>boli</a:t>
            </a:r>
          </a:p>
          <a:p>
            <a:pPr lvl="2"/>
            <a:r>
              <a:rPr lang="hr-HR" dirty="0" smtClean="0"/>
              <a:t>Farmakološke </a:t>
            </a:r>
            <a:r>
              <a:rPr lang="hr-HR" dirty="0"/>
              <a:t>i nefarmakološke metode liječenja akutne i kronične boli</a:t>
            </a:r>
          </a:p>
          <a:p>
            <a:pPr lvl="2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24501694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Bol u nastavi studija Medicine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hr-HR" dirty="0" smtClean="0">
                <a:solidFill>
                  <a:srgbClr val="0070C0"/>
                </a:solidFill>
              </a:rPr>
              <a:t>godina:</a:t>
            </a:r>
          </a:p>
          <a:p>
            <a:r>
              <a:rPr lang="hr-HR" dirty="0"/>
              <a:t>Fizikalna i rehabilitacijska </a:t>
            </a:r>
            <a:r>
              <a:rPr lang="hr-HR" dirty="0" smtClean="0"/>
              <a:t>medicina</a:t>
            </a:r>
          </a:p>
          <a:p>
            <a:pPr lvl="1"/>
            <a:r>
              <a:rPr lang="hr-HR" dirty="0" smtClean="0"/>
              <a:t>Iz sadržaja kolegija:</a:t>
            </a:r>
          </a:p>
          <a:p>
            <a:pPr lvl="2"/>
            <a:r>
              <a:rPr lang="hr-HR" dirty="0" smtClean="0"/>
              <a:t>Bol </a:t>
            </a:r>
            <a:r>
              <a:rPr lang="hr-HR" dirty="0"/>
              <a:t>kao glavni </a:t>
            </a:r>
            <a:r>
              <a:rPr lang="hr-HR" dirty="0" smtClean="0"/>
              <a:t>simptom: nastanak </a:t>
            </a:r>
            <a:r>
              <a:rPr lang="hr-HR" dirty="0"/>
              <a:t>akutne i kronične boli, </a:t>
            </a:r>
            <a:r>
              <a:rPr lang="hr-HR" dirty="0" smtClean="0"/>
              <a:t>bol </a:t>
            </a:r>
            <a:r>
              <a:rPr lang="hr-HR" dirty="0"/>
              <a:t>u mišićno-koštanim </a:t>
            </a:r>
            <a:r>
              <a:rPr lang="hr-HR" dirty="0" smtClean="0"/>
              <a:t>bolestima; osnovna </a:t>
            </a:r>
            <a:r>
              <a:rPr lang="hr-HR" dirty="0"/>
              <a:t>načela i </a:t>
            </a:r>
            <a:r>
              <a:rPr lang="hr-HR" dirty="0" smtClean="0"/>
              <a:t>uzroci </a:t>
            </a:r>
            <a:r>
              <a:rPr lang="hr-HR" dirty="0"/>
              <a:t>nastanka bolnog </a:t>
            </a:r>
            <a:r>
              <a:rPr lang="hr-HR" dirty="0" smtClean="0"/>
              <a:t>podražaja</a:t>
            </a:r>
          </a:p>
          <a:p>
            <a:pPr lvl="2"/>
            <a:r>
              <a:rPr lang="hr-HR" dirty="0" smtClean="0"/>
              <a:t>Osnove suzbijanja </a:t>
            </a:r>
            <a:r>
              <a:rPr lang="hr-HR" dirty="0"/>
              <a:t>bolnog podražaja nefarmakološkim procedurama fizikalne terapije, te </a:t>
            </a:r>
            <a:r>
              <a:rPr lang="hr-HR" dirty="0" smtClean="0"/>
              <a:t>primjena </a:t>
            </a:r>
            <a:r>
              <a:rPr lang="hr-HR" dirty="0"/>
              <a:t>farmakoloških metode liječenja (topička i sistemska primjena lijekova</a:t>
            </a:r>
            <a:r>
              <a:rPr lang="hr-HR" dirty="0" smtClean="0"/>
              <a:t>)</a:t>
            </a:r>
            <a:endParaRPr lang="hr-HR" dirty="0"/>
          </a:p>
          <a:p>
            <a:pPr lvl="2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71713765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Bol u nastavi studija Medicine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hr-HR" dirty="0" smtClean="0">
                <a:solidFill>
                  <a:srgbClr val="0070C0"/>
                </a:solidFill>
              </a:rPr>
              <a:t>godina:</a:t>
            </a:r>
          </a:p>
          <a:p>
            <a:r>
              <a:rPr lang="hr-HR" dirty="0" smtClean="0"/>
              <a:t>Klinička farmakologija</a:t>
            </a:r>
          </a:p>
          <a:p>
            <a:pPr lvl="1"/>
            <a:r>
              <a:rPr lang="hr-HR" dirty="0" smtClean="0"/>
              <a:t>Iz sadržaja kolegija:</a:t>
            </a:r>
          </a:p>
          <a:p>
            <a:pPr lvl="2"/>
            <a:r>
              <a:rPr lang="hr-HR" dirty="0" smtClean="0"/>
              <a:t>Bol </a:t>
            </a:r>
            <a:r>
              <a:rPr lang="hr-HR" dirty="0"/>
              <a:t>i liječenje </a:t>
            </a:r>
            <a:r>
              <a:rPr lang="hr-HR" dirty="0" smtClean="0"/>
              <a:t>boli: vrste i liječenje boli </a:t>
            </a:r>
            <a:r>
              <a:rPr lang="hr-HR" dirty="0"/>
              <a:t>prema vrsti </a:t>
            </a:r>
            <a:r>
              <a:rPr lang="hr-HR" dirty="0" smtClean="0"/>
              <a:t>(akutna, kronična, maligna)</a:t>
            </a:r>
          </a:p>
          <a:p>
            <a:pPr lvl="2"/>
            <a:r>
              <a:rPr lang="hr-HR" dirty="0" smtClean="0"/>
              <a:t>Načela liječenja </a:t>
            </a:r>
            <a:r>
              <a:rPr lang="hr-HR" dirty="0"/>
              <a:t>malignog bola </a:t>
            </a:r>
            <a:r>
              <a:rPr lang="hr-HR" dirty="0" smtClean="0"/>
              <a:t>te principi </a:t>
            </a:r>
            <a:r>
              <a:rPr lang="hr-HR" dirty="0"/>
              <a:t>primjene analgetika u skladu s principima </a:t>
            </a:r>
            <a:r>
              <a:rPr lang="hr-HR" dirty="0" smtClean="0"/>
              <a:t>SZO</a:t>
            </a:r>
          </a:p>
          <a:p>
            <a:pPr lvl="2"/>
            <a:r>
              <a:rPr lang="hr-HR" dirty="0" smtClean="0"/>
              <a:t>Smjernice </a:t>
            </a:r>
            <a:r>
              <a:rPr lang="hr-HR" dirty="0"/>
              <a:t>primjene NSAR i </a:t>
            </a:r>
            <a:r>
              <a:rPr lang="hr-HR" dirty="0" smtClean="0"/>
              <a:t>njihove karakteristike</a:t>
            </a:r>
          </a:p>
        </p:txBody>
      </p:sp>
    </p:spTree>
    <p:extLst>
      <p:ext uri="{BB962C8B-B14F-4D97-AF65-F5344CB8AC3E}">
        <p14:creationId xmlns:p14="http://schemas.microsoft.com/office/powerpoint/2010/main" val="64875802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Bol u nastavi studija Medicine</a:t>
            </a:r>
            <a:endParaRPr lang="en-US" b="1" dirty="0"/>
          </a:p>
        </p:txBody>
      </p:sp>
      <p:pic>
        <p:nvPicPr>
          <p:cNvPr id="10" name="Picture 2" descr="https://phmecloud.blob.core.windows.net/photo/web/vfmeutanfti4xq0riwcja56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phmecloud.blob.core.windows.net/photo/web/vcw9_kbj-v6hslkxykxxes5p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960" l="10000" r="90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5574890" y="3588339"/>
            <a:ext cx="1700981" cy="825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0165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hr-HR" sz="5400" b="1" dirty="0" smtClean="0"/>
              <a:t>Bol – uzroci, dijagnoza i liječenje</a:t>
            </a:r>
            <a:endParaRPr lang="hr-HR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3200" b="1" dirty="0" smtClean="0"/>
              <a:t>Izborni kolegij</a:t>
            </a:r>
          </a:p>
          <a:p>
            <a:r>
              <a:rPr lang="hr-HR" sz="3200" b="1" dirty="0" smtClean="0"/>
              <a:t>3. godina studija</a:t>
            </a:r>
          </a:p>
          <a:p>
            <a:r>
              <a:rPr lang="hr-HR" sz="3200" b="1" dirty="0" smtClean="0"/>
              <a:t>Veljača, 2018.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421957117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Ciljevi kolegija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01430"/>
          </a:xfrm>
          <a:noFill/>
        </p:spPr>
        <p:txBody>
          <a:bodyPr>
            <a:normAutofit/>
          </a:bodyPr>
          <a:lstStyle/>
          <a:p>
            <a:r>
              <a:rPr lang="hr-HR" sz="2800" dirty="0"/>
              <a:t>utvrditi osnove biološke podloge nastanka, načine prepoznavanje i vrednovanja različitih vrsta i razina </a:t>
            </a:r>
            <a:r>
              <a:rPr lang="hr-HR" sz="2800" dirty="0" smtClean="0"/>
              <a:t>boli</a:t>
            </a:r>
          </a:p>
          <a:p>
            <a:r>
              <a:rPr lang="hr-HR" sz="2800" dirty="0" smtClean="0"/>
              <a:t>pružiti informacije </a:t>
            </a:r>
            <a:r>
              <a:rPr lang="hr-HR" sz="2800" dirty="0"/>
              <a:t>o farmakološkim i nefarmakološkim metodama terapije </a:t>
            </a:r>
            <a:r>
              <a:rPr lang="hr-HR" sz="2800" dirty="0" smtClean="0"/>
              <a:t>boli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11943548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Ishodi učenja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 smtClean="0"/>
              <a:t>Nakon dovršenja kolegija studenti će: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proširiti već stečena znanja </a:t>
            </a:r>
            <a:r>
              <a:rPr lang="hr-HR" dirty="0" smtClean="0"/>
              <a:t>o fiziologiji, farmakologiji, te psihologiji boli,</a:t>
            </a:r>
          </a:p>
          <a:p>
            <a:r>
              <a:rPr lang="hr-HR" dirty="0" smtClean="0"/>
              <a:t>moći razlikovati </a:t>
            </a:r>
            <a:r>
              <a:rPr lang="hr-HR" dirty="0" smtClean="0">
                <a:solidFill>
                  <a:srgbClr val="0070C0"/>
                </a:solidFill>
              </a:rPr>
              <a:t>različite vrste akutne, ponavljajuće i perzistentne (kronične) boli </a:t>
            </a:r>
            <a:r>
              <a:rPr lang="hr-HR" dirty="0" smtClean="0"/>
              <a:t>obzirom na mehanizme nastanka, procjenu i terapije boli,</a:t>
            </a:r>
          </a:p>
          <a:p>
            <a:r>
              <a:rPr lang="hr-HR" dirty="0" smtClean="0"/>
              <a:t>razumjeti </a:t>
            </a:r>
            <a:r>
              <a:rPr lang="hr-HR" dirty="0" smtClean="0">
                <a:solidFill>
                  <a:srgbClr val="0070C0"/>
                </a:solidFill>
              </a:rPr>
              <a:t>posljedice netretiranja boli </a:t>
            </a:r>
            <a:r>
              <a:rPr lang="hr-HR" dirty="0" smtClean="0"/>
              <a:t>te naučiti prepoznati pojedince u kojih je prisutan </a:t>
            </a:r>
            <a:r>
              <a:rPr lang="hr-HR" dirty="0" smtClean="0">
                <a:solidFill>
                  <a:srgbClr val="0070C0"/>
                </a:solidFill>
              </a:rPr>
              <a:t>rizik od neadekvatne terapije boli</a:t>
            </a:r>
            <a:r>
              <a:rPr lang="hr-HR" dirty="0" smtClean="0"/>
              <a:t>,</a:t>
            </a:r>
          </a:p>
          <a:p>
            <a:r>
              <a:rPr lang="hr-HR" dirty="0" smtClean="0"/>
              <a:t>naučiti koristiti valjane i pouzdane </a:t>
            </a:r>
            <a:r>
              <a:rPr lang="hr-HR" dirty="0" smtClean="0">
                <a:solidFill>
                  <a:srgbClr val="0070C0"/>
                </a:solidFill>
              </a:rPr>
              <a:t>metode procjene boli</a:t>
            </a:r>
            <a:r>
              <a:rPr lang="hr-HR" dirty="0" smtClean="0"/>
              <a:t>,</a:t>
            </a:r>
          </a:p>
          <a:p>
            <a:r>
              <a:rPr lang="hr-HR" dirty="0" smtClean="0"/>
              <a:t>naučiti </a:t>
            </a:r>
            <a:r>
              <a:rPr lang="hr-HR" dirty="0" smtClean="0">
                <a:solidFill>
                  <a:srgbClr val="0070C0"/>
                </a:solidFill>
              </a:rPr>
              <a:t>osnove farmakoterapije boli</a:t>
            </a:r>
            <a:r>
              <a:rPr lang="hr-HR" dirty="0" smtClean="0"/>
              <a:t>, uključujući prevenciju i tretman uobičajenih neželjenih učinaka najčešće korištenih analgetika,</a:t>
            </a:r>
          </a:p>
          <a:p>
            <a:r>
              <a:rPr lang="hr-HR" dirty="0" smtClean="0"/>
              <a:t>steći znanja o osnovnim </a:t>
            </a:r>
            <a:r>
              <a:rPr lang="hr-HR" dirty="0" smtClean="0">
                <a:solidFill>
                  <a:srgbClr val="0070C0"/>
                </a:solidFill>
              </a:rPr>
              <a:t>nefarmakološkim metodama terapije boli</a:t>
            </a:r>
            <a:r>
              <a:rPr lang="hr-HR" dirty="0" smtClean="0"/>
              <a:t>, te</a:t>
            </a:r>
          </a:p>
          <a:p>
            <a:r>
              <a:rPr lang="hr-HR" dirty="0" smtClean="0"/>
              <a:t>steći znanja o osnovama </a:t>
            </a:r>
            <a:r>
              <a:rPr lang="hr-HR" dirty="0" smtClean="0">
                <a:solidFill>
                  <a:srgbClr val="0070C0"/>
                </a:solidFill>
              </a:rPr>
              <a:t>psihološkog pristupa </a:t>
            </a:r>
            <a:r>
              <a:rPr lang="hr-HR" dirty="0" smtClean="0"/>
              <a:t>prema doživljaju intenziteta i kvalitete boli u pojedinaca te usvojiti neke postupke koje psihologija koristi u tretmanu boli.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755601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Farmakološko liječenje boli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32" y="1825625"/>
            <a:ext cx="6203536" cy="4351338"/>
          </a:xfrm>
        </p:spPr>
      </p:pic>
    </p:spTree>
    <p:extLst>
      <p:ext uri="{BB962C8B-B14F-4D97-AF65-F5344CB8AC3E}">
        <p14:creationId xmlns:p14="http://schemas.microsoft.com/office/powerpoint/2010/main" val="342779820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Nefarmakološko liječenje boli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82" y="2004715"/>
            <a:ext cx="7011236" cy="4680000"/>
          </a:xfrm>
        </p:spPr>
      </p:pic>
    </p:spTree>
    <p:extLst>
      <p:ext uri="{BB962C8B-B14F-4D97-AF65-F5344CB8AC3E}">
        <p14:creationId xmlns:p14="http://schemas.microsoft.com/office/powerpoint/2010/main" val="73372813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Nefarmakološko liječenje boli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1988863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Trenutno stanje...</a:t>
            </a:r>
            <a:endParaRPr lang="en-US" b="1" dirty="0"/>
          </a:p>
        </p:txBody>
      </p:sp>
      <p:pic>
        <p:nvPicPr>
          <p:cNvPr id="10242" name="Picture 2" descr="https://phmecloud.blob.core.windows.net/photo/web/5n-0_-89-g5fdsg1m46kmcbx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64" y="1825625"/>
            <a:ext cx="522587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48791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Organizacija kolegija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25 sati nastave</a:t>
            </a:r>
          </a:p>
          <a:p>
            <a:endParaRPr lang="hr-HR" dirty="0"/>
          </a:p>
          <a:p>
            <a:r>
              <a:rPr lang="hr-HR" dirty="0" smtClean="0"/>
              <a:t>predavanja + vježbe + seminari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068" y="3463925"/>
            <a:ext cx="28575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4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Konkretno...</a:t>
            </a:r>
            <a:endParaRPr lang="hr-HR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570355"/>
              </p:ext>
            </p:extLst>
          </p:nvPr>
        </p:nvGraphicFramePr>
        <p:xfrm>
          <a:off x="838200" y="1825625"/>
          <a:ext cx="10515600" cy="360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607625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b="1" dirty="0" smtClean="0"/>
                        <a:t>Predavanja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66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8. ožujka 2018.,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dirty="0" smtClean="0"/>
                        <a:t>16 sati – </a:t>
                      </a:r>
                      <a:r>
                        <a:rPr lang="pl-PL" dirty="0" smtClean="0">
                          <a:solidFill>
                            <a:schemeClr val="accent5"/>
                          </a:solidFill>
                        </a:rPr>
                        <a:t>Doc. dr. sc. T</a:t>
                      </a:r>
                      <a:r>
                        <a:rPr lang="hr-HR" dirty="0" smtClean="0">
                          <a:solidFill>
                            <a:schemeClr val="accent5"/>
                          </a:solidFill>
                        </a:rPr>
                        <a:t>anja</a:t>
                      </a:r>
                      <a:r>
                        <a:rPr lang="pl-PL" dirty="0" smtClean="0">
                          <a:solidFill>
                            <a:schemeClr val="accent5"/>
                          </a:solidFill>
                        </a:rPr>
                        <a:t> Ćelić, dr. med. (Katedra za anatomiju) </a:t>
                      </a:r>
                      <a:endParaRPr lang="hr-HR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89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13. ožujka 2018., 16 sati – </a:t>
                      </a:r>
                      <a:r>
                        <a:rPr lang="hr-HR" dirty="0" smtClean="0">
                          <a:solidFill>
                            <a:schemeClr val="accent5"/>
                          </a:solidFill>
                        </a:rPr>
                        <a:t>Doc. dr. sc. Tanja Grubić Kezele</a:t>
                      </a:r>
                      <a:r>
                        <a:rPr lang="pl-PL" dirty="0" smtClean="0">
                          <a:solidFill>
                            <a:schemeClr val="accent5"/>
                          </a:solidFill>
                        </a:rPr>
                        <a:t>, dr. med. (Katedra za fiziologiju, imunologiju i</a:t>
                      </a:r>
                      <a:br>
                        <a:rPr lang="pl-PL" dirty="0" smtClean="0">
                          <a:solidFill>
                            <a:schemeClr val="accent5"/>
                          </a:solidFill>
                        </a:rPr>
                      </a:br>
                      <a:r>
                        <a:rPr lang="pl-PL" dirty="0" smtClean="0">
                          <a:solidFill>
                            <a:schemeClr val="accent5"/>
                          </a:solidFill>
                        </a:rPr>
                        <a:t>		</a:t>
                      </a:r>
                      <a:r>
                        <a:rPr lang="pl-PL" baseline="0" dirty="0" smtClean="0">
                          <a:solidFill>
                            <a:schemeClr val="accent5"/>
                          </a:solidFill>
                        </a:rPr>
                        <a:t>            </a:t>
                      </a:r>
                      <a:r>
                        <a:rPr lang="pl-PL" dirty="0" smtClean="0">
                          <a:solidFill>
                            <a:schemeClr val="accent5"/>
                          </a:solidFill>
                        </a:rPr>
                        <a:t>patofiziologiju)</a:t>
                      </a:r>
                      <a:r>
                        <a:rPr lang="pl-PL" baseline="0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endParaRPr lang="hr-HR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789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15. ožujka 2018., 16 sati – </a:t>
                      </a:r>
                      <a:r>
                        <a:rPr lang="hr-HR" dirty="0" smtClean="0">
                          <a:solidFill>
                            <a:schemeClr val="accent5"/>
                          </a:solidFill>
                        </a:rPr>
                        <a:t>Doc. dr. sc. Kristina Pilipović</a:t>
                      </a:r>
                      <a:r>
                        <a:rPr lang="pl-PL" dirty="0" smtClean="0">
                          <a:solidFill>
                            <a:schemeClr val="accent5"/>
                          </a:solidFill>
                        </a:rPr>
                        <a:t>, dr. med. (Zavod za farmakologiju)</a:t>
                      </a:r>
                      <a:endParaRPr lang="hr-HR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4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/>
                        <a:t>Vježbe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06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Ambulanta za palijativnu medicinu i liječenje boli, Klinički bolnički centar Rijeka – lokalitet Sušak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098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accent5"/>
                          </a:solidFill>
                        </a:rPr>
                        <a:t>Dr. sc. Vlasta Orlić Karbić, dr. med., specijalistica anesteziologije, reanimatologije i intenzivnog liječenja</a:t>
                      </a:r>
                      <a:endParaRPr lang="hr-HR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028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/>
                        <a:t>Seminari</a:t>
                      </a:r>
                      <a:endParaRPr lang="hr-HR" b="1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0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3.-13.</a:t>
                      </a:r>
                      <a:r>
                        <a:rPr lang="hr-HR" baseline="0" dirty="0" smtClean="0"/>
                        <a:t> travnja 2018.</a:t>
                      </a:r>
                      <a:endParaRPr lang="hr-HR" dirty="0" smtClean="0"/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15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49792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Vježbe i seminarski rad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Rad u grupama po dvoje</a:t>
            </a:r>
          </a:p>
          <a:p>
            <a:r>
              <a:rPr lang="hr-HR" dirty="0" smtClean="0"/>
              <a:t>Prijava na ponuđene termine u Ambulanti za bol</a:t>
            </a:r>
          </a:p>
          <a:p>
            <a:r>
              <a:rPr lang="hr-HR" dirty="0" smtClean="0"/>
              <a:t>Prijava na ponuđene termine za prezentaciju rada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46" y="3611418"/>
            <a:ext cx="4596857" cy="306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6943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Prezentacija seminarskog rada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6097430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36" y="250301"/>
            <a:ext cx="3580347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82" y="2737553"/>
            <a:ext cx="2908254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531" y="370934"/>
            <a:ext cx="3371215" cy="25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608" y="1269000"/>
            <a:ext cx="3618876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6897" y="3714995"/>
            <a:ext cx="3479249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3049" y="4363236"/>
            <a:ext cx="3829091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075773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2838157"/>
              </p:ext>
            </p:extLst>
          </p:nvPr>
        </p:nvGraphicFramePr>
        <p:xfrm>
          <a:off x="838200" y="719666"/>
          <a:ext cx="104948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608253" y="3044280"/>
            <a:ext cx="2975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b="1" dirty="0" smtClean="0"/>
              <a:t>Završni ispit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268607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Budućnost...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Izborni </a:t>
            </a:r>
            <a:r>
              <a:rPr lang="hr-HR" dirty="0"/>
              <a:t>kolegij </a:t>
            </a:r>
            <a:r>
              <a:rPr lang="hr-HR" dirty="0" smtClean="0"/>
              <a:t>"Bol </a:t>
            </a:r>
            <a:r>
              <a:rPr lang="hr-HR" dirty="0"/>
              <a:t>– uzroci, dijagnoza i </a:t>
            </a:r>
            <a:r>
              <a:rPr lang="hr-HR" dirty="0" smtClean="0"/>
              <a:t>liječenje"</a:t>
            </a:r>
          </a:p>
          <a:p>
            <a:pPr lvl="1"/>
            <a:r>
              <a:rPr lang="hr-HR" dirty="0" smtClean="0"/>
              <a:t>Prebačen u drugu polovicu ljetnog semestra 3. godine studija</a:t>
            </a:r>
          </a:p>
          <a:p>
            <a:pPr marL="457200" lvl="1" indent="0">
              <a:buNone/>
            </a:pPr>
            <a:endParaRPr lang="hr-HR" dirty="0" smtClean="0"/>
          </a:p>
          <a:p>
            <a:pPr lvl="1"/>
            <a:r>
              <a:rPr lang="hr-HR" dirty="0" smtClean="0"/>
              <a:t>Prebaciti na kasniju godinu studija?</a:t>
            </a:r>
          </a:p>
          <a:p>
            <a:pPr lvl="1"/>
            <a:r>
              <a:rPr lang="hr-HR" dirty="0" smtClean="0"/>
              <a:t>Ponuditi kolegij većem broju studenata?</a:t>
            </a:r>
          </a:p>
          <a:p>
            <a:pPr lvl="1"/>
            <a:r>
              <a:rPr lang="hr-HR" dirty="0" smtClean="0"/>
              <a:t>Promjene u izvedbi kolegija?</a:t>
            </a:r>
          </a:p>
          <a:p>
            <a:pPr lvl="1"/>
            <a:r>
              <a:rPr lang="hr-HR" dirty="0" smtClean="0"/>
              <a:t>Izborni </a:t>
            </a:r>
            <a:r>
              <a:rPr lang="hr-HR" dirty="0" smtClean="0">
                <a:sym typeface="Wingdings" panose="05000000000000000000" pitchFamily="2" charset="2"/>
              </a:rPr>
              <a:t> obvezni kolegij?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502796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82323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36"/>
            <a:ext cx="9494982" cy="59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7495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1425"/>
            <a:ext cx="12192000" cy="307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Što je bol?</a:t>
            </a:r>
            <a:endParaRPr lang="hr-HR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/>
              <a:t>Međunarodno udruženje za istraživanje boli (engl. International Association for the Study of Pain, IASP) (1986.)</a:t>
            </a:r>
          </a:p>
          <a:p>
            <a:r>
              <a:rPr lang="hr-HR" sz="2400" dirty="0"/>
              <a:t>Bol je neugodno osjetno i emocionalno iskustvo povezano s trenutačnom ili prijetećom ozljedom tkiva ili iskustvo opisano u kontekstu takve ozljede.</a:t>
            </a:r>
          </a:p>
          <a:p>
            <a:pPr marL="0" indent="0">
              <a:buNone/>
            </a:pPr>
            <a:endParaRPr lang="hr-HR" sz="1050" dirty="0"/>
          </a:p>
          <a:p>
            <a:pPr marL="0" indent="0">
              <a:buNone/>
            </a:pPr>
            <a:r>
              <a:rPr lang="hr-HR" sz="2400" i="1" dirty="0"/>
              <a:t>McCafery &amp; Beebe (1994)</a:t>
            </a:r>
          </a:p>
          <a:p>
            <a:r>
              <a:rPr lang="hr-HR" sz="2400" dirty="0"/>
              <a:t>Bol je što god osoba koja je doživjela kaže da jest i postoji kad ona kaže da postoji.</a:t>
            </a:r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56403246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Bol u nastavi studija Medicine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>
                <a:solidFill>
                  <a:srgbClr val="0070C0"/>
                </a:solidFill>
              </a:rPr>
              <a:t>godina:</a:t>
            </a:r>
          </a:p>
          <a:p>
            <a:r>
              <a:rPr lang="hr-HR" dirty="0" smtClean="0"/>
              <a:t>Anatomija</a:t>
            </a:r>
          </a:p>
          <a:p>
            <a:pPr lvl="1"/>
            <a:r>
              <a:rPr lang="en-US" dirty="0" err="1" smtClean="0"/>
              <a:t>Definicija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podjele</a:t>
            </a:r>
            <a:r>
              <a:rPr lang="en-US" dirty="0"/>
              <a:t> </a:t>
            </a:r>
            <a:r>
              <a:rPr lang="en-US" dirty="0" err="1"/>
              <a:t>središnjeg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perifernog</a:t>
            </a:r>
            <a:r>
              <a:rPr lang="en-US" dirty="0"/>
              <a:t> </a:t>
            </a:r>
            <a:r>
              <a:rPr lang="en-US" dirty="0" err="1"/>
              <a:t>živčanog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autonomnog</a:t>
            </a:r>
            <a:r>
              <a:rPr lang="en-US" dirty="0"/>
              <a:t> </a:t>
            </a:r>
            <a:r>
              <a:rPr lang="en-US" dirty="0" err="1"/>
              <a:t>živčanog</a:t>
            </a:r>
            <a:r>
              <a:rPr lang="en-US" dirty="0"/>
              <a:t> </a:t>
            </a:r>
            <a:r>
              <a:rPr lang="en-US" dirty="0" err="1" smtClean="0"/>
              <a:t>sustava</a:t>
            </a:r>
            <a:endParaRPr lang="en-US" dirty="0"/>
          </a:p>
          <a:p>
            <a:pPr lvl="1"/>
            <a:r>
              <a:rPr lang="en-US" dirty="0" err="1"/>
              <a:t>Osnove</a:t>
            </a:r>
            <a:r>
              <a:rPr lang="en-US" dirty="0"/>
              <a:t> </a:t>
            </a:r>
            <a:r>
              <a:rPr lang="en-US" dirty="0" err="1"/>
              <a:t>neurologije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živčana</a:t>
            </a:r>
            <a:r>
              <a:rPr lang="hr-HR" dirty="0" smtClean="0"/>
              <a:t> </a:t>
            </a:r>
            <a:r>
              <a:rPr lang="en-US" dirty="0" err="1" smtClean="0"/>
              <a:t>stanica</a:t>
            </a:r>
            <a:r>
              <a:rPr lang="en-US" dirty="0" smtClean="0"/>
              <a:t>, </a:t>
            </a:r>
            <a:r>
              <a:rPr lang="en-US" dirty="0" err="1"/>
              <a:t>spinalni</a:t>
            </a:r>
            <a:r>
              <a:rPr lang="en-US" dirty="0"/>
              <a:t> </a:t>
            </a:r>
            <a:r>
              <a:rPr lang="en-US" dirty="0" err="1"/>
              <a:t>živac</a:t>
            </a:r>
            <a:r>
              <a:rPr lang="en-US" dirty="0"/>
              <a:t>, </a:t>
            </a:r>
            <a:r>
              <a:rPr lang="en-US" dirty="0" err="1"/>
              <a:t>živčani</a:t>
            </a:r>
            <a:r>
              <a:rPr lang="en-US" dirty="0"/>
              <a:t> </a:t>
            </a:r>
            <a:r>
              <a:rPr lang="en-US" dirty="0" err="1" smtClean="0"/>
              <a:t>splet</a:t>
            </a:r>
            <a:endParaRPr lang="hr-HR" dirty="0" smtClean="0"/>
          </a:p>
          <a:p>
            <a:pPr lvl="1"/>
            <a:r>
              <a:rPr lang="hr-HR" dirty="0" smtClean="0"/>
              <a:t>Građa i razvoj središnjeg živčanog sustava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691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Dijagnoza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32" y="1825625"/>
            <a:ext cx="709517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6" y="1505744"/>
            <a:ext cx="42862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48140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Seminarski rad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hr-HR" dirty="0" smtClean="0"/>
              <a:t>Seminarski rad izrađuje se i prezentira u paru i donosi za oba člana para maksimalno 60 bodova (30 bodova za rad i 30 bodova za prezentaciju).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hr-HR" dirty="0" smtClean="0"/>
              <a:t>Tema rada obrada je prikaza slučaja kojeg će studenti imati priliku vidjeti tijekom boravka u Ambulanti za bol KBC-a Rijeka.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Seminarski rad mora biti vlastito autorsko djelo, prikaz ili osvrt i najstrože je zabranjeno prepisivanje teksta iz izvornika. Sukladno tome, bit će učinjena provjera u sustavu za provjeru izvornosti radova Turnitin. </a:t>
            </a:r>
            <a:endParaRPr lang="hr-H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predaje i prezentira tijekom razdoblja izvođenja kolegija. Seminarski se rad i prezentacija moraju se pohraniti na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 za e-učenje Merlin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bi bili dostupni svim polaznicima kolegija te će služiti i kao nastavno gradivo potrebno za polaganje završnog ispita.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Krajnji rok za predaju seminarskih radova i prezentacija na Merlin je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travnja 2018. 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Prezentacije radova bit će organizirane u tjednu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hr-H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13. travnja 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6395471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Sustav za e-učenje Merlin 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26968"/>
            <a:ext cx="10515600" cy="374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287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Bol u nastavi studija Medicine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hr-HR" dirty="0" smtClean="0">
                <a:solidFill>
                  <a:srgbClr val="0070C0"/>
                </a:solidFill>
              </a:rPr>
              <a:t>godina:</a:t>
            </a:r>
          </a:p>
          <a:p>
            <a:r>
              <a:rPr lang="hr-HR" dirty="0" smtClean="0"/>
              <a:t>Neuroanatomija</a:t>
            </a:r>
          </a:p>
          <a:p>
            <a:pPr lvl="1"/>
            <a:r>
              <a:rPr lang="hr-HR" dirty="0" smtClean="0"/>
              <a:t>Iz sadržaja kolegija:</a:t>
            </a:r>
          </a:p>
          <a:p>
            <a:pPr lvl="2"/>
            <a:r>
              <a:rPr lang="hr-HR" dirty="0" smtClean="0"/>
              <a:t>Ustroj </a:t>
            </a:r>
            <a:r>
              <a:rPr lang="hr-HR" dirty="0"/>
              <a:t>i </a:t>
            </a:r>
            <a:r>
              <a:rPr lang="hr-HR" dirty="0" smtClean="0"/>
              <a:t>građa </a:t>
            </a:r>
            <a:r>
              <a:rPr lang="hr-HR" dirty="0"/>
              <a:t>sive i bijele tvari </a:t>
            </a:r>
            <a:r>
              <a:rPr lang="hr-HR" dirty="0" smtClean="0"/>
              <a:t>središnjeg </a:t>
            </a:r>
            <a:r>
              <a:rPr lang="hr-HR" dirty="0"/>
              <a:t>živčanog </a:t>
            </a:r>
            <a:r>
              <a:rPr lang="hr-HR" dirty="0" smtClean="0"/>
              <a:t>sustava</a:t>
            </a:r>
          </a:p>
          <a:p>
            <a:pPr lvl="2"/>
            <a:r>
              <a:rPr lang="hr-HR" dirty="0" smtClean="0"/>
              <a:t>Putevi prijenosa živčanih </a:t>
            </a:r>
            <a:r>
              <a:rPr lang="hr-HR" dirty="0"/>
              <a:t>impulsi od </a:t>
            </a:r>
            <a:r>
              <a:rPr lang="hr-HR" dirty="0" smtClean="0"/>
              <a:t>središnjeg živčanog </a:t>
            </a:r>
            <a:r>
              <a:rPr lang="hr-HR" dirty="0"/>
              <a:t>sustava do ciljnog organa i </a:t>
            </a:r>
            <a:r>
              <a:rPr lang="hr-HR" dirty="0" smtClean="0"/>
              <a:t>obrnuto</a:t>
            </a:r>
          </a:p>
          <a:p>
            <a:pPr lvl="2"/>
            <a:r>
              <a:rPr lang="hr-HR" dirty="0" smtClean="0"/>
              <a:t>Opće </a:t>
            </a:r>
            <a:r>
              <a:rPr lang="hr-HR" dirty="0"/>
              <a:t>ustrojstvo somatskog osjetnog </a:t>
            </a:r>
            <a:r>
              <a:rPr lang="hr-HR" dirty="0" smtClean="0"/>
              <a:t>sustava, nespecifični </a:t>
            </a:r>
            <a:r>
              <a:rPr lang="hr-HR" dirty="0"/>
              <a:t>osjetni </a:t>
            </a:r>
            <a:r>
              <a:rPr lang="hr-HR" dirty="0" smtClean="0"/>
              <a:t>putovi, </a:t>
            </a:r>
            <a:r>
              <a:rPr lang="hr-HR" dirty="0"/>
              <a:t>specifični osjetni </a:t>
            </a:r>
            <a:r>
              <a:rPr lang="hr-HR" dirty="0" smtClean="0"/>
              <a:t>putovi</a:t>
            </a:r>
          </a:p>
          <a:p>
            <a:pPr lvl="2"/>
            <a:r>
              <a:rPr lang="hr-HR" dirty="0"/>
              <a:t>Opće ustrojstvo </a:t>
            </a:r>
            <a:r>
              <a:rPr lang="hr-HR" dirty="0" smtClean="0"/>
              <a:t>visceralnog osjetnog sustava</a:t>
            </a:r>
            <a:r>
              <a:rPr lang="hr-HR" dirty="0"/>
              <a:t>... princip prenesene boli</a:t>
            </a:r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64646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Bol u nastavi studija Medicine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hr-HR" dirty="0" smtClean="0">
                <a:solidFill>
                  <a:srgbClr val="0070C0"/>
                </a:solidFill>
              </a:rPr>
              <a:t>godina:</a:t>
            </a:r>
          </a:p>
          <a:p>
            <a:r>
              <a:rPr lang="hr-HR" dirty="0" smtClean="0"/>
              <a:t>Neurofiziologija</a:t>
            </a:r>
          </a:p>
          <a:p>
            <a:pPr lvl="1"/>
            <a:r>
              <a:rPr lang="hr-HR" dirty="0" smtClean="0"/>
              <a:t>Iz sadržaja kolegija:</a:t>
            </a:r>
          </a:p>
          <a:p>
            <a:pPr lvl="2"/>
            <a:r>
              <a:rPr lang="en-US" dirty="0" err="1"/>
              <a:t>Osjetni</a:t>
            </a:r>
            <a:r>
              <a:rPr lang="en-US" dirty="0"/>
              <a:t> </a:t>
            </a:r>
            <a:r>
              <a:rPr lang="en-US" dirty="0" err="1"/>
              <a:t>receptori</a:t>
            </a:r>
            <a:r>
              <a:rPr lang="en-US" dirty="0"/>
              <a:t>; </a:t>
            </a:r>
            <a:r>
              <a:rPr lang="en-US" dirty="0" err="1"/>
              <a:t>osjetni</a:t>
            </a:r>
            <a:r>
              <a:rPr lang="en-US" dirty="0"/>
              <a:t> </a:t>
            </a:r>
            <a:r>
              <a:rPr lang="en-US" dirty="0" err="1"/>
              <a:t>putevi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prijenos</a:t>
            </a:r>
            <a:r>
              <a:rPr lang="en-US" dirty="0"/>
              <a:t> </a:t>
            </a:r>
            <a:r>
              <a:rPr lang="en-US" dirty="0" err="1"/>
              <a:t>somatskih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</a:t>
            </a:r>
            <a:endParaRPr lang="hr-HR" dirty="0" smtClean="0"/>
          </a:p>
          <a:p>
            <a:pPr lvl="2"/>
            <a:r>
              <a:rPr lang="hr-HR" dirty="0"/>
              <a:t>Patofiziologija živčanog </a:t>
            </a:r>
            <a:r>
              <a:rPr lang="hr-HR" dirty="0" smtClean="0"/>
              <a:t>prijenosa</a:t>
            </a:r>
          </a:p>
          <a:p>
            <a:pPr lvl="2"/>
            <a:r>
              <a:rPr lang="hr-HR" dirty="0" smtClean="0"/>
              <a:t>Periferni i </a:t>
            </a:r>
            <a:r>
              <a:rPr lang="hr-HR" dirty="0"/>
              <a:t>centralni osjetni </a:t>
            </a:r>
            <a:r>
              <a:rPr lang="hr-HR" dirty="0" smtClean="0"/>
              <a:t>poremećaji</a:t>
            </a:r>
          </a:p>
          <a:p>
            <a:pPr lvl="2"/>
            <a:r>
              <a:rPr lang="hr-HR" dirty="0" smtClean="0"/>
              <a:t>Osjet boli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819654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Bol u nastavi studija Medicine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hr-HR" dirty="0" smtClean="0">
                <a:solidFill>
                  <a:srgbClr val="0070C0"/>
                </a:solidFill>
              </a:rPr>
              <a:t>godina:</a:t>
            </a:r>
          </a:p>
          <a:p>
            <a:r>
              <a:rPr lang="hr-HR" dirty="0" smtClean="0"/>
              <a:t>Farmakologija</a:t>
            </a:r>
          </a:p>
          <a:p>
            <a:pPr lvl="1"/>
            <a:r>
              <a:rPr lang="hr-HR" dirty="0" smtClean="0"/>
              <a:t>Iz sadržaja kolegija:</a:t>
            </a:r>
          </a:p>
          <a:p>
            <a:pPr lvl="2"/>
            <a:r>
              <a:rPr lang="hr-HR" dirty="0" smtClean="0"/>
              <a:t>Opioidni analgetici i antagonisti</a:t>
            </a:r>
          </a:p>
          <a:p>
            <a:pPr lvl="2"/>
            <a:r>
              <a:rPr lang="hr-HR" dirty="0"/>
              <a:t>N</a:t>
            </a:r>
            <a:r>
              <a:rPr lang="hr-HR" dirty="0" smtClean="0"/>
              <a:t>eopioidni analgetici/nesteroidni protuupalni lijekovi</a:t>
            </a:r>
          </a:p>
          <a:p>
            <a:pPr lvl="2"/>
            <a:r>
              <a:rPr lang="hr-HR" dirty="0" smtClean="0"/>
              <a:t>Antidepresivi/antikonvulzivi/alfa-2 agonisti... 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/>
              <a:t>adjuvantni analgetici</a:t>
            </a:r>
          </a:p>
        </p:txBody>
      </p:sp>
    </p:spTree>
    <p:extLst>
      <p:ext uri="{BB962C8B-B14F-4D97-AF65-F5344CB8AC3E}">
        <p14:creationId xmlns:p14="http://schemas.microsoft.com/office/powerpoint/2010/main" val="15866835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Bol u nastavi studija Medicine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hr-HR" dirty="0" smtClean="0">
                <a:solidFill>
                  <a:srgbClr val="0070C0"/>
                </a:solidFill>
              </a:rPr>
              <a:t>godina:</a:t>
            </a:r>
          </a:p>
          <a:p>
            <a:r>
              <a:rPr lang="hr-HR" dirty="0" smtClean="0"/>
              <a:t>Klinička propedeutika</a:t>
            </a:r>
          </a:p>
          <a:p>
            <a:pPr lvl="1"/>
            <a:r>
              <a:rPr lang="hr-HR" dirty="0" smtClean="0"/>
              <a:t>Iz sadržaja kolegija:</a:t>
            </a:r>
          </a:p>
          <a:p>
            <a:pPr lvl="2"/>
            <a:r>
              <a:rPr lang="hr-HR" dirty="0" smtClean="0"/>
              <a:t>Bol u prsima</a:t>
            </a:r>
          </a:p>
          <a:p>
            <a:pPr lvl="2"/>
            <a:r>
              <a:rPr lang="hr-HR" dirty="0" smtClean="0"/>
              <a:t>Bol u trbuhu</a:t>
            </a:r>
          </a:p>
        </p:txBody>
      </p:sp>
    </p:spTree>
    <p:extLst>
      <p:ext uri="{BB962C8B-B14F-4D97-AF65-F5344CB8AC3E}">
        <p14:creationId xmlns:p14="http://schemas.microsoft.com/office/powerpoint/2010/main" val="156718618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Bol u nastavi studija Medicine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hr-HR" dirty="0" smtClean="0">
                <a:solidFill>
                  <a:srgbClr val="0070C0"/>
                </a:solidFill>
              </a:rPr>
              <a:t>godina:</a:t>
            </a:r>
          </a:p>
          <a:p>
            <a:r>
              <a:rPr lang="hr-HR" dirty="0" smtClean="0"/>
              <a:t>Psihološka medicina 2</a:t>
            </a:r>
          </a:p>
          <a:p>
            <a:pPr lvl="1"/>
            <a:r>
              <a:rPr lang="hr-HR" dirty="0" smtClean="0"/>
              <a:t>Iz sadržaja kolegija:</a:t>
            </a:r>
          </a:p>
          <a:p>
            <a:pPr lvl="2"/>
            <a:r>
              <a:rPr lang="hr-HR" dirty="0" smtClean="0"/>
              <a:t>Mehanizmi </a:t>
            </a:r>
            <a:r>
              <a:rPr lang="hr-HR" dirty="0"/>
              <a:t>koji utječu na subjektivni doživljaj </a:t>
            </a:r>
            <a:r>
              <a:rPr lang="hr-HR" dirty="0" smtClean="0"/>
              <a:t>boli</a:t>
            </a:r>
          </a:p>
          <a:p>
            <a:pPr lvl="2"/>
            <a:r>
              <a:rPr lang="hr-HR" dirty="0" smtClean="0"/>
              <a:t>Prepoznavanje udjela objektivnog i </a:t>
            </a:r>
            <a:r>
              <a:rPr lang="hr-HR" dirty="0"/>
              <a:t>subjektivnog doživljaja boli</a:t>
            </a:r>
          </a:p>
          <a:p>
            <a:pPr lvl="1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89406955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Bol u nastavi studija Medicine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r-HR" dirty="0" smtClean="0">
                <a:solidFill>
                  <a:srgbClr val="0070C0"/>
                </a:solidFill>
              </a:rPr>
              <a:t>godina:</a:t>
            </a:r>
          </a:p>
          <a:p>
            <a:r>
              <a:rPr lang="hr-HR" dirty="0" smtClean="0"/>
              <a:t>Neurologija</a:t>
            </a:r>
          </a:p>
          <a:p>
            <a:pPr lvl="1"/>
            <a:r>
              <a:rPr lang="hr-HR" dirty="0" smtClean="0"/>
              <a:t>Iz sadržaja kolegija:</a:t>
            </a:r>
          </a:p>
          <a:p>
            <a:pPr lvl="2"/>
            <a:r>
              <a:rPr lang="hr-HR" dirty="0" smtClean="0"/>
              <a:t>Akutna i kronična bol, nocicepcijska bol, neuropatska bol</a:t>
            </a:r>
          </a:p>
          <a:p>
            <a:pPr lvl="2"/>
            <a:r>
              <a:rPr lang="hr-HR" dirty="0" smtClean="0"/>
              <a:t>Glavobolje: klasifikacija glavobolja; , patogeneza migrene, kriteriji dijagnostike migrene, liječenje </a:t>
            </a:r>
            <a:r>
              <a:rPr lang="hr-HR" dirty="0"/>
              <a:t>akutnog migrenskog napadaja i profilaktičko liječenje </a:t>
            </a:r>
            <a:r>
              <a:rPr lang="hr-HR" dirty="0" smtClean="0"/>
              <a:t>migrene; ostale </a:t>
            </a:r>
            <a:r>
              <a:rPr lang="hr-HR" dirty="0"/>
              <a:t>primarne glavobolje</a:t>
            </a:r>
            <a:r>
              <a:rPr lang="hr-HR" dirty="0" smtClean="0"/>
              <a:t>.</a:t>
            </a:r>
          </a:p>
          <a:p>
            <a:pPr lvl="2"/>
            <a:r>
              <a:rPr lang="hr-HR" dirty="0"/>
              <a:t>Bolesti i ozljede kralježničke moždine i korijenova </a:t>
            </a:r>
            <a:r>
              <a:rPr lang="hr-HR" dirty="0" smtClean="0"/>
              <a:t>živaca, spinalni sindromi, dijagnostika </a:t>
            </a:r>
            <a:r>
              <a:rPr lang="hr-HR" dirty="0"/>
              <a:t>oštećenja kralježnične </a:t>
            </a:r>
            <a:r>
              <a:rPr lang="hr-HR" dirty="0" smtClean="0"/>
              <a:t>moždine </a:t>
            </a:r>
          </a:p>
          <a:p>
            <a:pPr lvl="2"/>
            <a:r>
              <a:rPr lang="hr-HR" dirty="0"/>
              <a:t>Bolni sindromi vrata i gornjih </a:t>
            </a:r>
            <a:r>
              <a:rPr lang="hr-HR" dirty="0" smtClean="0"/>
              <a:t>ekstremiteta: kompresivne radikulopatije, klinička slika </a:t>
            </a:r>
            <a:r>
              <a:rPr lang="hr-HR" dirty="0"/>
              <a:t>prolapsa cervikalnog </a:t>
            </a:r>
            <a:r>
              <a:rPr lang="hr-HR" dirty="0" smtClean="0"/>
              <a:t>diska, idiopatska brahijalna pleksopatija</a:t>
            </a:r>
          </a:p>
          <a:p>
            <a:pPr lvl="2"/>
            <a:r>
              <a:rPr lang="hr-HR" dirty="0"/>
              <a:t>Ispitivanje osjetnog </a:t>
            </a:r>
            <a:r>
              <a:rPr lang="hr-HR" dirty="0" smtClean="0"/>
              <a:t>sustava (vježbe)</a:t>
            </a:r>
            <a:endParaRPr lang="hr-HR" dirty="0"/>
          </a:p>
          <a:p>
            <a:pPr lvl="2"/>
            <a:endParaRPr lang="hr-HR" dirty="0"/>
          </a:p>
          <a:p>
            <a:pPr lvl="1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29633164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  <wetp:taskpane dockstate="right" visibility="0" width="350" row="4">
    <wetp:webextensionref xmlns:r="http://schemas.openxmlformats.org/officeDocument/2006/relationships" r:id="rId2"/>
  </wetp:taskpane>
  <wetp:taskpane dockstate="right" visibility="0" width="350" row="5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D0C341AE-6C61-4277-BB66-3239FB6656BF}">
  <we:reference id="wa104178141" version="3.10.0.52" store="en-US" storeType="OMEX"/>
  <we:alternateReferences>
    <we:reference id="WA104178141" version="3.10.0.52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9F28780-9747-4CF7-A593-BA6D6144B161}">
  <we:reference id="wa104381555" version="1.0.0.0" store="en-US" storeType="OMEX"/>
  <we:alternateReferences>
    <we:reference id="WA104381555" version="1.0.0.0" store="WA104381555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393723AC-9F85-48F5-B786-CCDC5BE45327}">
  <we:reference id="wa104380510" version="1.0.0.3" store="en-US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1101</Words>
  <Application>Microsoft Office PowerPoint</Application>
  <PresentationFormat>Widescreen</PresentationFormat>
  <Paragraphs>140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Edukacija o boli na integriranom preddiplomskom i diplomskom studiju Medicine</vt:lpstr>
      <vt:lpstr>Trenutno stanje...</vt:lpstr>
      <vt:lpstr>Bol u nastavi studija Medicine</vt:lpstr>
      <vt:lpstr>Bol u nastavi studija Medicine</vt:lpstr>
      <vt:lpstr>Bol u nastavi studija Medicine</vt:lpstr>
      <vt:lpstr>Bol u nastavi studija Medicine</vt:lpstr>
      <vt:lpstr>Bol u nastavi studija Medicine</vt:lpstr>
      <vt:lpstr>Bol u nastavi studija Medicine</vt:lpstr>
      <vt:lpstr>Bol u nastavi studija Medicine</vt:lpstr>
      <vt:lpstr>Bol u nastavi studija Medicine</vt:lpstr>
      <vt:lpstr>Bol u nastavi studija Medicine</vt:lpstr>
      <vt:lpstr>Bol u nastavi studija Medicine</vt:lpstr>
      <vt:lpstr>Bol u nastavi studija Medicine</vt:lpstr>
      <vt:lpstr>Bol – uzroci, dijagnoza i liječenje</vt:lpstr>
      <vt:lpstr>Ciljevi kolegija</vt:lpstr>
      <vt:lpstr>Ishodi učenja</vt:lpstr>
      <vt:lpstr>Farmakološko liječenje boli</vt:lpstr>
      <vt:lpstr>Nefarmakološko liječenje boli</vt:lpstr>
      <vt:lpstr>Nefarmakološko liječenje boli</vt:lpstr>
      <vt:lpstr>Organizacija kolegija</vt:lpstr>
      <vt:lpstr>Konkretno...</vt:lpstr>
      <vt:lpstr>Vježbe i seminarski rad</vt:lpstr>
      <vt:lpstr>Prezentacija seminarskog rada</vt:lpstr>
      <vt:lpstr>PowerPoint Presentation</vt:lpstr>
      <vt:lpstr>PowerPoint Presentation</vt:lpstr>
      <vt:lpstr>Budućnost...</vt:lpstr>
      <vt:lpstr>PowerPoint Presentation</vt:lpstr>
      <vt:lpstr>PowerPoint Presentation</vt:lpstr>
      <vt:lpstr>Što je bol?</vt:lpstr>
      <vt:lpstr>Dijagnoza</vt:lpstr>
      <vt:lpstr>Seminarski rad</vt:lpstr>
      <vt:lpstr>Sustav za e-učenje Merlin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 – uzroci, dijagnoza i liječenje</dc:title>
  <dc:creator>Kristina Pilipovic</dc:creator>
  <cp:lastModifiedBy>Kristina Pilipovic</cp:lastModifiedBy>
  <cp:revision>60</cp:revision>
  <dcterms:created xsi:type="dcterms:W3CDTF">2018-02-27T11:23:51Z</dcterms:created>
  <dcterms:modified xsi:type="dcterms:W3CDTF">2018-05-29T07:37:41Z</dcterms:modified>
</cp:coreProperties>
</file>