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8" r:id="rId2"/>
    <p:sldId id="259" r:id="rId3"/>
    <p:sldId id="260" r:id="rId4"/>
    <p:sldId id="265" r:id="rId5"/>
    <p:sldId id="266" r:id="rId6"/>
    <p:sldId id="273" r:id="rId7"/>
    <p:sldId id="267" r:id="rId8"/>
    <p:sldId id="268" r:id="rId9"/>
    <p:sldId id="269" r:id="rId10"/>
    <p:sldId id="270" r:id="rId11"/>
    <p:sldId id="274" r:id="rId12"/>
    <p:sldId id="271" r:id="rId13"/>
    <p:sldId id="27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FF8794-9E83-479A-8B7A-0CBA3977A06E}" type="datetimeFigureOut">
              <a:rPr lang="en-US" smtClean="0"/>
              <a:pPr/>
              <a:t>24.05.2018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25C1C3-94D5-43F3-9D70-5CC1ACC6C7F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9862B7-2310-4F7F-89F6-CEE2A35EC9A5}" type="datetimeFigureOut">
              <a:rPr lang="en-US" smtClean="0"/>
              <a:pPr/>
              <a:t>24.05.2018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CB01FE-16E9-4A6C-AA4B-D6E92CF74F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CB01FE-16E9-4A6C-AA4B-D6E92CF74FB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CB01FE-16E9-4A6C-AA4B-D6E92CF74FB3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B01FE-16E9-4A6C-AA4B-D6E92CF74FB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CB01FE-16E9-4A6C-AA4B-D6E92CF74FB3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CB01FE-16E9-4A6C-AA4B-D6E92CF74FB3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CB01FE-16E9-4A6C-AA4B-D6E92CF74FB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CB01FE-16E9-4A6C-AA4B-D6E92CF74FB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CB01FE-16E9-4A6C-AA4B-D6E92CF74FB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CB01FE-16E9-4A6C-AA4B-D6E92CF74FB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CB01FE-16E9-4A6C-AA4B-D6E92CF74FB3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CB01FE-16E9-4A6C-AA4B-D6E92CF74FB3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CB01FE-16E9-4A6C-AA4B-D6E92CF74FB3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CB01FE-16E9-4A6C-AA4B-D6E92CF74FB3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BE94-2FD6-40A4-97A7-39D1263891E0}" type="datetime1">
              <a:rPr lang="en-US" smtClean="0"/>
              <a:pPr/>
              <a:t>24.05.2018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9F419-1BED-4E92-9493-BEF5A91309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CD49-6481-4100-B02D-ED88D67209C6}" type="datetime1">
              <a:rPr lang="en-US" smtClean="0"/>
              <a:pPr/>
              <a:t>24.05.2018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9F419-1BED-4E92-9493-BEF5A91309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83FC7-3498-41C4-8BB6-AE4529E468F1}" type="datetime1">
              <a:rPr lang="en-US" smtClean="0"/>
              <a:pPr/>
              <a:t>24.05.2018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9F419-1BED-4E92-9493-BEF5A91309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4B8B3-40F6-4EEB-AE95-58725A4A4F07}" type="datetime1">
              <a:rPr lang="en-US" smtClean="0"/>
              <a:pPr/>
              <a:t>24.05.2018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9F419-1BED-4E92-9493-BEF5A91309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077E8-3463-450A-869B-1A97FF954F94}" type="datetime1">
              <a:rPr lang="en-US" smtClean="0"/>
              <a:pPr/>
              <a:t>24.05.2018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9F419-1BED-4E92-9493-BEF5A91309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242E-65D8-4EB6-945A-2688C7FE06F2}" type="datetime1">
              <a:rPr lang="en-US" smtClean="0"/>
              <a:pPr/>
              <a:t>24.05.2018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9F419-1BED-4E92-9493-BEF5A91309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9B2BF-5669-48E7-B5A7-00F0DDD3E3AE}" type="datetime1">
              <a:rPr lang="en-US" smtClean="0"/>
              <a:pPr/>
              <a:t>24.05.2018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9F419-1BED-4E92-9493-BEF5A91309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B7797-9594-40CE-AF6E-A8DA5CE74596}" type="datetime1">
              <a:rPr lang="en-US" smtClean="0"/>
              <a:pPr/>
              <a:t>24.05.2018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9F419-1BED-4E92-9493-BEF5A91309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D4E97-AA1F-4337-921D-EC0E4E3E3FEF}" type="datetime1">
              <a:rPr lang="en-US" smtClean="0"/>
              <a:pPr/>
              <a:t>24.05.2018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9F419-1BED-4E92-9493-BEF5A91309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3417-47B0-4F63-B4B2-C57520D5CA72}" type="datetime1">
              <a:rPr lang="en-US" smtClean="0"/>
              <a:pPr/>
              <a:t>24.05.2018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9F419-1BED-4E92-9493-BEF5A91309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34DE7-6328-4BA9-9DC1-A73911699CFF}" type="datetime1">
              <a:rPr lang="en-US" smtClean="0"/>
              <a:pPr/>
              <a:t>24.05.2018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9F419-1BED-4E92-9493-BEF5A91309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6B288-7563-4F0F-A216-953D29F31215}" type="datetime1">
              <a:rPr lang="en-US" smtClean="0"/>
              <a:pPr/>
              <a:t>24.05.2018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9F419-1BED-4E92-9493-BEF5A91309F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budget/contracts_grants/info_contracts/inforeuro/inforeuro_en.cf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4464496"/>
          </a:xfrm>
        </p:spPr>
        <p:txBody>
          <a:bodyPr>
            <a:normAutofit/>
          </a:bodyPr>
          <a:lstStyle/>
          <a:p>
            <a:r>
              <a:rPr lang="en-US" sz="1500" b="1" dirty="0" smtClean="0"/>
              <a:t/>
            </a:r>
            <a:br>
              <a:rPr lang="en-US" sz="1500" b="1" dirty="0" smtClean="0"/>
            </a:br>
            <a:r>
              <a:rPr lang="en-US" sz="1500" dirty="0" smtClean="0"/>
              <a:t/>
            </a:r>
            <a:br>
              <a:rPr lang="en-US" sz="1500" dirty="0" smtClean="0"/>
            </a:br>
            <a:r>
              <a:rPr lang="sr-Cyrl-CS" sz="1500" i="1" dirty="0" smtClean="0"/>
              <a:t> </a:t>
            </a:r>
            <a:r>
              <a:rPr lang="en-US" sz="1500" dirty="0" smtClean="0"/>
              <a:t/>
            </a:r>
            <a:br>
              <a:rPr lang="en-US" sz="1500" dirty="0" smtClean="0"/>
            </a:br>
            <a:r>
              <a:rPr lang="en-GB" sz="2000" b="1" i="1" dirty="0" smtClean="0"/>
              <a:t>("</a:t>
            </a:r>
            <a:r>
              <a:rPr lang="en-US" sz="2000" b="1" i="1" dirty="0" smtClean="0"/>
              <a:t>S</a:t>
            </a:r>
            <a:r>
              <a:rPr lang="en-US" sz="2000" b="1" dirty="0" smtClean="0"/>
              <a:t>trengthening Capacities for Higher Education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b="1" dirty="0" smtClean="0"/>
              <a:t> of Pain Medicine in Western Balkan Countries ")</a:t>
            </a:r>
            <a:r>
              <a:rPr lang="en-US" sz="1500" b="1" dirty="0" smtClean="0"/>
              <a:t/>
            </a:r>
            <a:br>
              <a:rPr lang="en-US" sz="1500" b="1" dirty="0" smtClean="0"/>
            </a:br>
            <a:r>
              <a:rPr lang="en-US" sz="1500" dirty="0" smtClean="0"/>
              <a:t/>
            </a:r>
            <a:br>
              <a:rPr lang="en-US" sz="1500" dirty="0" smtClean="0"/>
            </a:br>
            <a:r>
              <a:rPr lang="en-US" sz="1500" b="1" dirty="0" smtClean="0"/>
              <a:t>HEPMP</a:t>
            </a:r>
            <a:br>
              <a:rPr lang="en-US" sz="1500" b="1" dirty="0" smtClean="0"/>
            </a:br>
            <a:r>
              <a:rPr lang="en-US" sz="1500" dirty="0" smtClean="0"/>
              <a:t/>
            </a:r>
            <a:br>
              <a:rPr lang="en-US" sz="1500" dirty="0" smtClean="0"/>
            </a:br>
            <a:r>
              <a:rPr lang="en-US" sz="1500" b="1" dirty="0" smtClean="0"/>
              <a:t> </a:t>
            </a:r>
            <a:r>
              <a:rPr lang="en-US" sz="1500" dirty="0" smtClean="0"/>
              <a:t/>
            </a:r>
            <a:br>
              <a:rPr lang="en-US" sz="1500" dirty="0" smtClean="0"/>
            </a:br>
            <a:r>
              <a:rPr lang="en-US" sz="1500" b="1" dirty="0" smtClean="0"/>
              <a:t>Referent project number</a:t>
            </a:r>
            <a:r>
              <a:rPr lang="en-US" sz="1500" dirty="0" smtClean="0"/>
              <a:t/>
            </a:r>
            <a:br>
              <a:rPr lang="en-US" sz="1500" dirty="0" smtClean="0"/>
            </a:br>
            <a:r>
              <a:rPr lang="en-GB" sz="1500" b="1" dirty="0" smtClean="0"/>
              <a:t>(</a:t>
            </a:r>
            <a:r>
              <a:rPr lang="sr-Cyrl-CS" sz="1500" b="1" dirty="0" smtClean="0"/>
              <a:t>585927-EPP-1-2017-1-RS-EPPKA2-CBHE-</a:t>
            </a:r>
            <a:r>
              <a:rPr lang="en-US" sz="1500" b="1" dirty="0" smtClean="0"/>
              <a:t>JP)</a:t>
            </a:r>
            <a:r>
              <a:rPr lang="en-US" sz="1500" dirty="0" smtClean="0"/>
              <a:t/>
            </a:r>
            <a:br>
              <a:rPr lang="en-US" sz="1500" dirty="0" smtClean="0"/>
            </a:br>
            <a:r>
              <a:rPr lang="en-US" sz="1500" b="1" dirty="0" smtClean="0"/>
              <a:t> </a:t>
            </a:r>
            <a:r>
              <a:rPr lang="en-US" sz="1500" dirty="0" smtClean="0"/>
              <a:t/>
            </a:r>
            <a:br>
              <a:rPr lang="en-US" sz="1500" dirty="0" smtClean="0"/>
            </a:br>
            <a:r>
              <a:rPr lang="en-GB" sz="1500" b="1" dirty="0" smtClean="0"/>
              <a:t>Grant contract number</a:t>
            </a:r>
            <a:r>
              <a:rPr lang="en-US" sz="1500" dirty="0" smtClean="0"/>
              <a:t/>
            </a:r>
            <a:br>
              <a:rPr lang="en-US" sz="1500" dirty="0" smtClean="0"/>
            </a:br>
            <a:r>
              <a:rPr lang="en-GB" sz="1500" b="1" dirty="0" smtClean="0"/>
              <a:t>(</a:t>
            </a:r>
            <a:r>
              <a:rPr lang="sr-Cyrl-CS" sz="1500" b="1" dirty="0" smtClean="0"/>
              <a:t>2017-</a:t>
            </a:r>
            <a:r>
              <a:rPr lang="en-US" sz="1500" b="1" dirty="0" smtClean="0"/>
              <a:t>3109</a:t>
            </a:r>
            <a:r>
              <a:rPr lang="sr-Cyrl-CS" sz="1500" b="1" dirty="0" smtClean="0"/>
              <a:t>/001-001</a:t>
            </a:r>
            <a:r>
              <a:rPr lang="sr-Latn-RS" sz="1500" b="1" dirty="0" smtClean="0"/>
              <a:t>)</a:t>
            </a:r>
            <a:r>
              <a:rPr lang="en-US" sz="1500" dirty="0" smtClean="0"/>
              <a:t/>
            </a:r>
            <a:br>
              <a:rPr lang="en-US" sz="1500" dirty="0" smtClean="0"/>
            </a:br>
            <a:endParaRPr lang="en-US" sz="15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331640" y="5949280"/>
            <a:ext cx="6984776" cy="720081"/>
          </a:xfrm>
        </p:spPr>
        <p:txBody>
          <a:bodyPr/>
          <a:lstStyle/>
          <a:p>
            <a:pPr fontAlgn="base"/>
            <a:r>
              <a:rPr lang="en-US" i="1" dirty="0"/>
              <a:t>This project has been funded with support from the European Commission.</a:t>
            </a:r>
            <a:endParaRPr lang="en-US" dirty="0"/>
          </a:p>
          <a:p>
            <a:r>
              <a:rPr lang="en-US" i="1" dirty="0"/>
              <a:t>This publication [communication] reflects the views only of the author, and the Commission cannot be held responsible for any use which ma y be made of the information contained therein.</a:t>
            </a:r>
            <a:endParaRPr lang="en-US" dirty="0"/>
          </a:p>
        </p:txBody>
      </p:sp>
      <p:pic>
        <p:nvPicPr>
          <p:cNvPr id="15361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04664"/>
            <a:ext cx="1370013" cy="566738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2339752" y="332656"/>
            <a:ext cx="619268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</a:pP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2017 Capacity Building in the field of Higher Education (CBHE) project under the Erasmus+ program</a:t>
            </a:r>
            <a:endParaRPr lang="en-US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</a:pP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“</a:t>
            </a: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Strengthening Capacities for Higher Education of Pain Medicine in Western Balkan countries </a:t>
            </a:r>
            <a:r>
              <a:rPr lang="en-US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–</a:t>
            </a: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HEPMP“ </a:t>
            </a:r>
            <a:endParaRPr lang="en-US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</a:pP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lang="en-US" sz="1000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Project number: 585927-EPP-1-2017-1-RS-EPPKA2-CBHE-JP (2017 – 3109 / 001 – 001</a:t>
            </a:r>
            <a:endParaRPr lang="en-US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331640" y="5949280"/>
            <a:ext cx="6984776" cy="720081"/>
          </a:xfrm>
        </p:spPr>
        <p:txBody>
          <a:bodyPr/>
          <a:lstStyle/>
          <a:p>
            <a:pPr fontAlgn="base"/>
            <a:r>
              <a:rPr lang="en-US" i="1" dirty="0"/>
              <a:t>This project has been funded with support from the European Commission.</a:t>
            </a:r>
            <a:endParaRPr lang="en-US" dirty="0"/>
          </a:p>
          <a:p>
            <a:r>
              <a:rPr lang="en-US" i="1" dirty="0"/>
              <a:t>This publication [communication] reflects the views only of the author, and the Commission cannot be held responsible for any use which ma y be made of the information contained therein.</a:t>
            </a:r>
            <a:endParaRPr lang="en-US" dirty="0"/>
          </a:p>
        </p:txBody>
      </p:sp>
      <p:pic>
        <p:nvPicPr>
          <p:cNvPr id="15361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04664"/>
            <a:ext cx="1370013" cy="566738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2339752" y="332656"/>
            <a:ext cx="619268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</a:pP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2017 Capacity Building in the field of Higher Education (CBHE) project under the Erasmus+ program</a:t>
            </a:r>
            <a:endParaRPr lang="en-US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</a:pP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“</a:t>
            </a: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Strengthening Capacities for Higher Education of Pain Medicine in Western Balkan countries </a:t>
            </a:r>
            <a:r>
              <a:rPr lang="en-US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–</a:t>
            </a: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HEPMP“ </a:t>
            </a:r>
            <a:endParaRPr lang="en-US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</a:pP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lang="en-US" sz="1000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Project number: 585927-EPP-1-2017-1-RS-EPPKA2-CBHE-JP (2017 – 3109 / 001 – 001</a:t>
            </a:r>
            <a:endParaRPr lang="en-US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219" name="Picture 3" descr="C:\Users\Acer\Desktop\p9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1052736"/>
            <a:ext cx="8031162" cy="47224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864096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en-US" b="1" dirty="0" smtClean="0"/>
              <a:t>FINAL FINANCIAL  STATEMENT</a:t>
            </a: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Proofs</a:t>
            </a:r>
            <a:r>
              <a:rPr lang="sr-Cyrl-RS" b="1" dirty="0" smtClean="0"/>
              <a:t>:</a:t>
            </a:r>
            <a:endParaRPr lang="en-US" dirty="0" smtClean="0"/>
          </a:p>
          <a:p>
            <a:pPr algn="ctr">
              <a:buNone/>
            </a:pPr>
            <a:r>
              <a:rPr lang="en-US" sz="4400" b="1" dirty="0" smtClean="0"/>
              <a:t>Costs incurred = Costs paid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467544" y="4149081"/>
            <a:ext cx="83529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The financial document is filled only with the fulfillment of both conditions</a:t>
            </a:r>
            <a:r>
              <a:rPr lang="sr-Cyrl-RS" b="1" dirty="0" smtClean="0"/>
              <a:t>.</a:t>
            </a:r>
            <a:endParaRPr lang="en-US" dirty="0" smtClean="0"/>
          </a:p>
          <a:p>
            <a:r>
              <a:rPr lang="sr-Cyrl-RS" b="1" dirty="0" smtClean="0"/>
              <a:t> </a:t>
            </a:r>
            <a:endParaRPr lang="en-US" dirty="0" smtClean="0"/>
          </a:p>
          <a:p>
            <a:r>
              <a:rPr lang="en-US" b="1" dirty="0" smtClean="0"/>
              <a:t>The Progress report on the implementation of the action, together with the Financial Statement, is submitted at the half of the </a:t>
            </a:r>
            <a:r>
              <a:rPr lang="en-US" b="1" dirty="0" err="1" smtClean="0"/>
              <a:t>prојеct</a:t>
            </a:r>
            <a:r>
              <a:rPr lang="en-US" b="1" dirty="0" smtClean="0"/>
              <a:t>.</a:t>
            </a:r>
            <a:endParaRPr lang="en-US" dirty="0" smtClean="0"/>
          </a:p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The report proves that 70% of the previous pre-financing payment was used.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88640"/>
            <a:ext cx="1370013" cy="566738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2267744" y="188640"/>
            <a:ext cx="619268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</a:pP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2017 Capacity Building in the field of Higher Education (CBHE) project under the Erasmus+ program</a:t>
            </a:r>
            <a:endParaRPr lang="en-US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</a:pP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“</a:t>
            </a: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Strengthening Capacities for Higher Education of Pain Medicine in Western Balkan countries </a:t>
            </a:r>
            <a:r>
              <a:rPr lang="en-US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–</a:t>
            </a: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HEPMP“ </a:t>
            </a:r>
            <a:endParaRPr lang="en-US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</a:pP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lang="en-US" sz="1000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Project number: 585927-EPP-1-2017-1-RS-EPPKA2-CBHE-JP (2017 – 3109 / 001 – 001</a:t>
            </a:r>
            <a:endParaRPr lang="en-US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331640" y="5949280"/>
            <a:ext cx="6984776" cy="720081"/>
          </a:xfrm>
        </p:spPr>
        <p:txBody>
          <a:bodyPr/>
          <a:lstStyle/>
          <a:p>
            <a:pPr fontAlgn="base"/>
            <a:r>
              <a:rPr lang="en-US" i="1" dirty="0"/>
              <a:t>This project has been funded with support from the European Commission.</a:t>
            </a:r>
            <a:endParaRPr lang="en-US" dirty="0"/>
          </a:p>
          <a:p>
            <a:r>
              <a:rPr lang="en-US" i="1" dirty="0"/>
              <a:t>This publication [communication] reflects the views only of the author, and the Commission cannot be held responsible for any use which ma y be made of the information contained therein.</a:t>
            </a:r>
            <a:endParaRPr lang="en-US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827584" y="1772816"/>
          <a:ext cx="7752184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6092"/>
                <a:gridCol w="3876092"/>
              </a:tblGrid>
              <a:tr h="2088232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Documents:</a:t>
                      </a:r>
                      <a:br>
                        <a:rPr lang="en-US" b="1" dirty="0" smtClean="0"/>
                      </a:br>
                      <a:r>
                        <a:rPr lang="en-US" b="1" dirty="0" smtClean="0"/>
                        <a:t>Invoices, calculation of travel expenses, calculation of fees for participants in the project….</a:t>
                      </a:r>
                      <a:endParaRPr lang="en-US" dirty="0" smtClean="0"/>
                    </a:p>
                    <a:p>
                      <a:r>
                        <a:rPr lang="en-US" b="1" dirty="0" smtClean="0"/>
                        <a:t>Forms</a:t>
                      </a:r>
                      <a:r>
                        <a:rPr lang="sr-Cyrl-RS" b="1" dirty="0" smtClean="0"/>
                        <a:t>:</a:t>
                      </a:r>
                      <a:endParaRPr lang="en-US" dirty="0" smtClean="0"/>
                    </a:p>
                    <a:p>
                      <a:r>
                        <a:rPr lang="en-US" b="1" dirty="0" err="1" smtClean="0"/>
                        <a:t>Individulal</a:t>
                      </a:r>
                      <a:r>
                        <a:rPr lang="en-US" b="1" dirty="0" smtClean="0"/>
                        <a:t> travel report, Time-sheet, Joint declaration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Evidence that invoices and obligations have been paid</a:t>
                      </a:r>
                      <a:r>
                        <a:rPr lang="sr-Cyrl-RS" b="1" dirty="0" smtClean="0"/>
                        <a:t>:</a:t>
                      </a:r>
                      <a:endParaRPr lang="en-US" dirty="0" smtClean="0"/>
                    </a:p>
                    <a:p>
                      <a:r>
                        <a:rPr lang="sr-Cyrl-RS" b="1" dirty="0" smtClean="0"/>
                        <a:t> </a:t>
                      </a:r>
                      <a:endParaRPr lang="en-US" dirty="0" smtClean="0"/>
                    </a:p>
                    <a:p>
                      <a:r>
                        <a:rPr lang="en-US" b="1" dirty="0" smtClean="0"/>
                        <a:t/>
                      </a:r>
                      <a:br>
                        <a:rPr lang="en-US" b="1" dirty="0" smtClean="0"/>
                      </a:br>
                      <a:r>
                        <a:rPr lang="en-US" b="1" dirty="0" smtClean="0"/>
                        <a:t>- A copy of the bank or Treasury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331640" y="5949280"/>
            <a:ext cx="6984776" cy="720081"/>
          </a:xfrm>
        </p:spPr>
        <p:txBody>
          <a:bodyPr/>
          <a:lstStyle/>
          <a:p>
            <a:pPr fontAlgn="base"/>
            <a:r>
              <a:rPr lang="en-US" i="1" dirty="0"/>
              <a:t>This project has been funded with support from the European Commission.</a:t>
            </a:r>
            <a:endParaRPr lang="en-US" dirty="0"/>
          </a:p>
          <a:p>
            <a:r>
              <a:rPr lang="en-US" i="1" dirty="0"/>
              <a:t>This publication [communication] reflects the views only of the author, and the Commission cannot be held responsible for any use which ma y be made of the information contained therein.</a:t>
            </a:r>
            <a:endParaRPr lang="en-US" dirty="0"/>
          </a:p>
        </p:txBody>
      </p:sp>
      <p:pic>
        <p:nvPicPr>
          <p:cNvPr id="15361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04664"/>
            <a:ext cx="1370013" cy="566738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2339752" y="332656"/>
            <a:ext cx="619268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</a:pP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2017 Capacity Building in the field of Higher Education (CBHE) project under the Erasmus+ program</a:t>
            </a:r>
            <a:endParaRPr lang="en-US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</a:pP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“</a:t>
            </a: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Strengthening Capacities for Higher Education of Pain Medicine in Western Balkan countries </a:t>
            </a:r>
            <a:r>
              <a:rPr lang="en-US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–</a:t>
            </a: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HEPMP“ </a:t>
            </a:r>
            <a:endParaRPr lang="en-US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</a:pP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lang="en-US" sz="1000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Project number: 585927-EPP-1-2017-1-RS-EPPKA2-CBHE-JP (2017 – 3109 / 001 – 001</a:t>
            </a:r>
            <a:endParaRPr lang="en-US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3419872" y="2996952"/>
            <a:ext cx="5184576" cy="864096"/>
          </a:xfrm>
        </p:spPr>
        <p:txBody>
          <a:bodyPr>
            <a:noAutofit/>
          </a:bodyPr>
          <a:lstStyle/>
          <a:p>
            <a:r>
              <a:rPr lang="en-US" sz="3000" b="1" i="1" dirty="0" smtClean="0">
                <a:solidFill>
                  <a:schemeClr val="tx1"/>
                </a:solidFill>
              </a:rPr>
              <a:t>…any Questions?</a:t>
            </a:r>
            <a:endParaRPr lang="en-US" sz="3000" b="1" dirty="0" smtClean="0"/>
          </a:p>
          <a:p>
            <a:pPr lvl="0" algn="l"/>
            <a:endParaRPr lang="en-US" sz="1600" dirty="0" smtClean="0">
              <a:solidFill>
                <a:schemeClr val="tx1"/>
              </a:solidFill>
            </a:endParaRPr>
          </a:p>
          <a:p>
            <a:r>
              <a:rPr lang="en-GB" sz="1600" i="1" dirty="0" smtClean="0"/>
              <a:t> </a:t>
            </a:r>
            <a:endParaRPr lang="en-US" sz="1600" dirty="0" smtClean="0"/>
          </a:p>
          <a:p>
            <a:r>
              <a:rPr lang="en-US" sz="1600" dirty="0" smtClean="0"/>
              <a:t> </a:t>
            </a:r>
          </a:p>
          <a:p>
            <a:pPr lvl="0"/>
            <a:endParaRPr lang="en-US" sz="1600" dirty="0"/>
          </a:p>
        </p:txBody>
      </p:sp>
      <p:pic>
        <p:nvPicPr>
          <p:cNvPr id="10242" name="Picture 2" descr="C:\Users\Acer\Desktop\animated-question-free-clipart-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1059731"/>
            <a:ext cx="3672408" cy="48895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331640" y="5949280"/>
            <a:ext cx="6984776" cy="720081"/>
          </a:xfrm>
        </p:spPr>
        <p:txBody>
          <a:bodyPr/>
          <a:lstStyle/>
          <a:p>
            <a:pPr fontAlgn="base"/>
            <a:r>
              <a:rPr lang="en-US" i="1" dirty="0"/>
              <a:t>This project has been funded with support from the European Commission.</a:t>
            </a:r>
            <a:endParaRPr lang="en-US" dirty="0"/>
          </a:p>
          <a:p>
            <a:r>
              <a:rPr lang="en-US" i="1" dirty="0"/>
              <a:t>This publication [communication] reflects the views only of the author, and the Commission cannot be held responsible for any use which ma y be made of the information contained therein.</a:t>
            </a:r>
            <a:endParaRPr lang="en-US" dirty="0"/>
          </a:p>
        </p:txBody>
      </p:sp>
      <p:pic>
        <p:nvPicPr>
          <p:cNvPr id="15361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04664"/>
            <a:ext cx="1370013" cy="566738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2339752" y="332656"/>
            <a:ext cx="619268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</a:pP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2017 Capacity Building in the field of Higher Education (CBHE) project under the Erasmus+ program</a:t>
            </a:r>
            <a:endParaRPr lang="en-US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</a:pP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“</a:t>
            </a: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Strengthening Capacities for Higher Education of Pain Medicine in Western Balkan countries </a:t>
            </a:r>
            <a:r>
              <a:rPr lang="en-US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–</a:t>
            </a: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HEPMP“ </a:t>
            </a:r>
            <a:endParaRPr lang="en-US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</a:pP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lang="en-US" sz="1000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Project number: 585927-EPP-1-2017-1-RS-EPPKA2-CBHE-JP (2017 – 3109 / 001 – 001</a:t>
            </a:r>
            <a:endParaRPr lang="en-US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611560" y="3140968"/>
            <a:ext cx="7992888" cy="864096"/>
          </a:xfrm>
        </p:spPr>
        <p:txBody>
          <a:bodyPr>
            <a:noAutofit/>
          </a:bodyPr>
          <a:lstStyle/>
          <a:p>
            <a:r>
              <a:rPr lang="en-US" sz="3000" b="1" i="1" dirty="0" smtClean="0">
                <a:solidFill>
                  <a:schemeClr val="tx1"/>
                </a:solidFill>
              </a:rPr>
              <a:t>Thank You for the attention!</a:t>
            </a:r>
            <a:endParaRPr lang="en-US" sz="3000" b="1" dirty="0" smtClean="0"/>
          </a:p>
          <a:p>
            <a:pPr lvl="0" algn="l"/>
            <a:endParaRPr lang="en-US" sz="1600" dirty="0" smtClean="0">
              <a:solidFill>
                <a:schemeClr val="tx1"/>
              </a:solidFill>
            </a:endParaRPr>
          </a:p>
          <a:p>
            <a:r>
              <a:rPr lang="en-GB" sz="1600" i="1" dirty="0" smtClean="0"/>
              <a:t> </a:t>
            </a:r>
            <a:endParaRPr lang="en-US" sz="1600" dirty="0" smtClean="0"/>
          </a:p>
          <a:p>
            <a:r>
              <a:rPr lang="en-US" sz="1600" dirty="0" smtClean="0"/>
              <a:t> </a:t>
            </a:r>
          </a:p>
          <a:p>
            <a:pPr lvl="0"/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1124744"/>
            <a:ext cx="7992888" cy="4514056"/>
          </a:xfrm>
          <a:ln>
            <a:noFill/>
          </a:ln>
          <a:effectLst/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</a:rPr>
              <a:t>  Expenses are paid and presented in EUR</a:t>
            </a:r>
          </a:p>
          <a:p>
            <a:pPr algn="l"/>
            <a:endParaRPr lang="en-US" sz="2000" b="1" dirty="0" smtClean="0">
              <a:solidFill>
                <a:schemeClr val="tx1"/>
              </a:solidFill>
            </a:endParaRPr>
          </a:p>
          <a:p>
            <a:pPr lvl="0" algn="l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</a:rPr>
              <a:t>  Local national currencies are converted via following web page</a:t>
            </a:r>
          </a:p>
          <a:p>
            <a:pPr lvl="0"/>
            <a:r>
              <a:rPr lang="en-US" sz="1500" b="1" u="sng" dirty="0" smtClean="0">
                <a:hlinkClick r:id="rId3"/>
              </a:rPr>
              <a:t>http://ec.europa.eu/budget/contracts_grants/info_contracts/inforeuro/inforeuro_en.cfm</a:t>
            </a:r>
            <a:endParaRPr lang="en-US" sz="1500" b="1" u="sng" dirty="0" smtClean="0"/>
          </a:p>
          <a:p>
            <a:pPr lvl="0"/>
            <a:endParaRPr lang="en-US" sz="1500" b="1" dirty="0" smtClean="0">
              <a:solidFill>
                <a:schemeClr val="tx1"/>
              </a:solidFill>
            </a:endParaRPr>
          </a:p>
          <a:p>
            <a:pPr lvl="0" algn="l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</a:rPr>
              <a:t>  Conversion is done in a month when EACEA executes </a:t>
            </a:r>
          </a:p>
          <a:p>
            <a:pPr lvl="0" algn="l"/>
            <a:r>
              <a:rPr lang="en-US" sz="2000" b="1" dirty="0" smtClean="0">
                <a:solidFill>
                  <a:schemeClr val="tx1"/>
                </a:solidFill>
              </a:rPr>
              <a:t>the payment of the first installment of coordinator </a:t>
            </a:r>
            <a:r>
              <a:rPr lang="en-US" sz="2000" b="1" dirty="0" err="1" smtClean="0">
                <a:solidFill>
                  <a:schemeClr val="tx1"/>
                </a:solidFill>
              </a:rPr>
              <a:t>prefinancing</a:t>
            </a:r>
            <a:r>
              <a:rPr lang="en-US" sz="2000" b="1" dirty="0" smtClean="0">
                <a:solidFill>
                  <a:schemeClr val="tx1"/>
                </a:solidFill>
              </a:rPr>
              <a:t> (December 2017.) </a:t>
            </a:r>
          </a:p>
          <a:p>
            <a:pPr lvl="0" algn="l"/>
            <a:r>
              <a:rPr lang="en-US" sz="2000" b="1" dirty="0" smtClean="0">
                <a:solidFill>
                  <a:schemeClr val="tx1"/>
                </a:solidFill>
              </a:rPr>
              <a:t>for all expenses incurred from the beginning of the project 15.10.2017. </a:t>
            </a:r>
          </a:p>
          <a:p>
            <a:pPr lvl="0" algn="l"/>
            <a:r>
              <a:rPr lang="en-US" sz="2000" b="1" dirty="0" smtClean="0">
                <a:solidFill>
                  <a:schemeClr val="tx1"/>
                </a:solidFill>
              </a:rPr>
              <a:t>up until second installment of </a:t>
            </a:r>
            <a:r>
              <a:rPr lang="en-US" sz="2000" b="1" dirty="0" err="1" smtClean="0">
                <a:solidFill>
                  <a:schemeClr val="tx1"/>
                </a:solidFill>
              </a:rPr>
              <a:t>prefinancing</a:t>
            </a:r>
            <a:r>
              <a:rPr lang="en-US" sz="2000" b="1" dirty="0" smtClean="0">
                <a:solidFill>
                  <a:schemeClr val="tx1"/>
                </a:solidFill>
              </a:rPr>
              <a:t> has</a:t>
            </a:r>
          </a:p>
          <a:p>
            <a:pPr lvl="0" algn="l"/>
            <a:r>
              <a:rPr lang="en-US" sz="2000" b="1" dirty="0" smtClean="0">
                <a:solidFill>
                  <a:schemeClr val="tx1"/>
                </a:solidFill>
              </a:rPr>
              <a:t> been paid to the coordinator by the EACEA. </a:t>
            </a:r>
          </a:p>
          <a:p>
            <a:pPr lvl="0" algn="l"/>
            <a:endParaRPr lang="en-US" sz="1600" dirty="0" smtClean="0">
              <a:solidFill>
                <a:schemeClr val="tx1"/>
              </a:solidFill>
            </a:endParaRPr>
          </a:p>
          <a:p>
            <a:endParaRPr lang="en-US" sz="15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331640" y="5949280"/>
            <a:ext cx="6984776" cy="720081"/>
          </a:xfrm>
        </p:spPr>
        <p:txBody>
          <a:bodyPr/>
          <a:lstStyle/>
          <a:p>
            <a:pPr fontAlgn="base"/>
            <a:r>
              <a:rPr lang="en-US" i="1" dirty="0"/>
              <a:t>This project has been funded with support from the European Commission.</a:t>
            </a:r>
            <a:endParaRPr lang="en-US" dirty="0"/>
          </a:p>
          <a:p>
            <a:r>
              <a:rPr lang="en-US" i="1" dirty="0"/>
              <a:t>This publication [communication] reflects the views only of the author, and the Commission cannot be held responsible for any use which ma y be made of the information contained therein.</a:t>
            </a:r>
            <a:endParaRPr lang="en-US" dirty="0"/>
          </a:p>
        </p:txBody>
      </p:sp>
      <p:pic>
        <p:nvPicPr>
          <p:cNvPr id="15361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404664"/>
            <a:ext cx="1370013" cy="566738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2339752" y="332656"/>
            <a:ext cx="619268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</a:pP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2017 Capacity Building in the field of Higher Education (CBHE) project under the Erasmus+ program</a:t>
            </a:r>
            <a:endParaRPr lang="en-US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</a:pP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“</a:t>
            </a: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Strengthening Capacities for Higher Education of Pain Medicine in Western Balkan countries </a:t>
            </a:r>
            <a:r>
              <a:rPr lang="en-US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–</a:t>
            </a: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HEPMP“ </a:t>
            </a:r>
            <a:endParaRPr lang="en-US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</a:pP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lang="en-US" sz="1000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Project number: 585927-EPP-1-2017-1-RS-EPPKA2-CBHE-JP (2017 – 3109 / 001 – 001</a:t>
            </a:r>
            <a:endParaRPr lang="en-US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 descr="C:\Users\Acer\Desktop\picture-of-money-bag-1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84168" y="3501008"/>
            <a:ext cx="2361456" cy="23614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24745"/>
            <a:ext cx="7772400" cy="648072"/>
          </a:xfrm>
        </p:spPr>
        <p:txBody>
          <a:bodyPr>
            <a:normAutofit/>
          </a:bodyPr>
          <a:lstStyle/>
          <a:p>
            <a:r>
              <a:rPr lang="en-US" sz="3000" b="1" dirty="0" smtClean="0"/>
              <a:t>Documents</a:t>
            </a:r>
            <a:endParaRPr lang="en-US" sz="3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700808"/>
            <a:ext cx="7992888" cy="3937992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 </a:t>
            </a:r>
            <a:endParaRPr lang="en-US" sz="2400" b="1" dirty="0" smtClean="0"/>
          </a:p>
          <a:p>
            <a:pPr lvl="0" algn="l">
              <a:buFont typeface="Arial" pitchFamily="34" charset="0"/>
              <a:buChar char="•"/>
            </a:pPr>
            <a:r>
              <a:rPr lang="en-US" sz="2300" b="1" dirty="0" smtClean="0">
                <a:solidFill>
                  <a:schemeClr val="tx1"/>
                </a:solidFill>
              </a:rPr>
              <a:t>Partnership agreement</a:t>
            </a:r>
          </a:p>
          <a:p>
            <a:pPr lvl="0" algn="l">
              <a:buFont typeface="Arial" pitchFamily="34" charset="0"/>
              <a:buChar char="•"/>
            </a:pPr>
            <a:r>
              <a:rPr lang="en-US" sz="2300" b="1" dirty="0" smtClean="0">
                <a:solidFill>
                  <a:schemeClr val="tx1"/>
                </a:solidFill>
              </a:rPr>
              <a:t>Guidelines for the Use of the Grant</a:t>
            </a:r>
          </a:p>
          <a:p>
            <a:pPr lvl="0" algn="l">
              <a:buFont typeface="Arial" pitchFamily="34" charset="0"/>
              <a:buChar char="•"/>
            </a:pPr>
            <a:r>
              <a:rPr lang="en-US" sz="2300" b="1" dirty="0" smtClean="0">
                <a:solidFill>
                  <a:schemeClr val="tx1"/>
                </a:solidFill>
              </a:rPr>
              <a:t>General and specific conditions of the Grant Agreement</a:t>
            </a:r>
          </a:p>
          <a:p>
            <a:pPr lvl="0" algn="l">
              <a:buFont typeface="Arial" pitchFamily="34" charset="0"/>
              <a:buChar char="•"/>
            </a:pPr>
            <a:r>
              <a:rPr lang="en-US" sz="2300" b="1" dirty="0" smtClean="0">
                <a:solidFill>
                  <a:schemeClr val="tx1"/>
                </a:solidFill>
              </a:rPr>
              <a:t>Institutional policy</a:t>
            </a:r>
          </a:p>
          <a:p>
            <a:pPr lvl="0" algn="l">
              <a:buFont typeface="Arial" pitchFamily="34" charset="0"/>
              <a:buChar char="•"/>
            </a:pPr>
            <a:r>
              <a:rPr lang="en-US" sz="2300" b="1" dirty="0" smtClean="0">
                <a:solidFill>
                  <a:schemeClr val="tx1"/>
                </a:solidFill>
              </a:rPr>
              <a:t>National legislation</a:t>
            </a:r>
          </a:p>
          <a:p>
            <a:pPr lvl="0" algn="l"/>
            <a:endParaRPr lang="en-US" sz="2300" b="1" dirty="0" smtClean="0">
              <a:solidFill>
                <a:schemeClr val="tx1"/>
              </a:solidFill>
            </a:endParaRPr>
          </a:p>
          <a:p>
            <a:pPr lvl="0" algn="l"/>
            <a:r>
              <a:rPr lang="en-US" sz="2300" b="1" dirty="0" smtClean="0">
                <a:solidFill>
                  <a:schemeClr val="tx1"/>
                </a:solidFill>
              </a:rPr>
              <a:t>Documents mentioned above refer to all budget categories: </a:t>
            </a:r>
          </a:p>
          <a:p>
            <a:pPr lvl="0" algn="l"/>
            <a:endParaRPr lang="en-US" sz="2300" b="1" dirty="0" smtClean="0">
              <a:solidFill>
                <a:schemeClr val="tx1"/>
              </a:solidFill>
            </a:endParaRPr>
          </a:p>
          <a:p>
            <a:pPr lvl="0" algn="l">
              <a:buFont typeface="Arial" pitchFamily="34" charset="0"/>
              <a:buChar char="•"/>
            </a:pPr>
            <a:r>
              <a:rPr lang="en-US" sz="2300" b="1" dirty="0" smtClean="0">
                <a:solidFill>
                  <a:schemeClr val="tx1"/>
                </a:solidFill>
              </a:rPr>
              <a:t>Staff expenses </a:t>
            </a:r>
          </a:p>
          <a:p>
            <a:pPr lvl="0" algn="l">
              <a:buFont typeface="Arial" pitchFamily="34" charset="0"/>
              <a:buChar char="•"/>
            </a:pPr>
            <a:r>
              <a:rPr lang="en-US" sz="2300" b="1" dirty="0" smtClean="0">
                <a:solidFill>
                  <a:schemeClr val="tx1"/>
                </a:solidFill>
              </a:rPr>
              <a:t>Travel costs and costs of stay </a:t>
            </a:r>
          </a:p>
          <a:p>
            <a:pPr lvl="0" algn="l">
              <a:buFont typeface="Arial" pitchFamily="34" charset="0"/>
              <a:buChar char="•"/>
            </a:pPr>
            <a:r>
              <a:rPr lang="en-US" sz="2300" b="1" dirty="0" smtClean="0">
                <a:solidFill>
                  <a:schemeClr val="tx1"/>
                </a:solidFill>
              </a:rPr>
              <a:t>Costs of equipment </a:t>
            </a:r>
          </a:p>
          <a:p>
            <a:pPr lvl="0" algn="l">
              <a:buFont typeface="Arial" pitchFamily="34" charset="0"/>
              <a:buChar char="•"/>
            </a:pPr>
            <a:r>
              <a:rPr lang="en-US" sz="2300" b="1" dirty="0" smtClean="0">
                <a:solidFill>
                  <a:schemeClr val="tx1"/>
                </a:solidFill>
              </a:rPr>
              <a:t>Costs of subcontracting</a:t>
            </a:r>
            <a:endParaRPr lang="en-US" sz="23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331640" y="5949280"/>
            <a:ext cx="6984776" cy="720081"/>
          </a:xfrm>
        </p:spPr>
        <p:txBody>
          <a:bodyPr/>
          <a:lstStyle/>
          <a:p>
            <a:pPr fontAlgn="base"/>
            <a:r>
              <a:rPr lang="en-US" i="1" dirty="0"/>
              <a:t>This project has been funded with support from the European Commission.</a:t>
            </a:r>
            <a:endParaRPr lang="en-US" dirty="0"/>
          </a:p>
          <a:p>
            <a:r>
              <a:rPr lang="en-US" i="1" dirty="0"/>
              <a:t>This publication [communication] reflects the views only of the author, and the Commission cannot be held responsible for any use which ma y be made of the information contained therein.</a:t>
            </a:r>
            <a:endParaRPr lang="en-US" dirty="0"/>
          </a:p>
        </p:txBody>
      </p:sp>
      <p:pic>
        <p:nvPicPr>
          <p:cNvPr id="15361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04664"/>
            <a:ext cx="1370013" cy="566738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2339752" y="332656"/>
            <a:ext cx="619268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</a:pP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2017 Capacity Building in the field of Higher Education (CBHE) project under the Erasmus+ program</a:t>
            </a:r>
            <a:endParaRPr lang="en-US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</a:pP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“</a:t>
            </a: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Strengthening Capacities for Higher Education of Pain Medicine in Western Balkan countries </a:t>
            </a:r>
            <a:r>
              <a:rPr lang="en-US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–</a:t>
            </a: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HEPMP“ </a:t>
            </a:r>
            <a:endParaRPr lang="en-US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</a:pP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lang="en-US" sz="1000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Project number: 585927-EPP-1-2017-1-RS-EPPKA2-CBHE-JP (2017 – 3109 / 001 – 001</a:t>
            </a:r>
            <a:endParaRPr lang="en-US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Picture 3" descr="C:\Users\Acer\Desktop\01demystifying-plan-documents-and-health-care-reform-article-387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3933056"/>
            <a:ext cx="2880320" cy="19442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648072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PAYMENT DYNAMICS 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331640" y="5949280"/>
            <a:ext cx="6984776" cy="720081"/>
          </a:xfrm>
        </p:spPr>
        <p:txBody>
          <a:bodyPr/>
          <a:lstStyle/>
          <a:p>
            <a:pPr fontAlgn="base"/>
            <a:r>
              <a:rPr lang="en-US" i="1" dirty="0"/>
              <a:t>This project has been funded with support from the European Commission.</a:t>
            </a:r>
            <a:endParaRPr lang="en-US" dirty="0"/>
          </a:p>
          <a:p>
            <a:r>
              <a:rPr lang="en-US" i="1" dirty="0"/>
              <a:t>This publication [communication] reflects the views only of the author, and the Commission cannot be held responsible for any use which ma y be made of the information contained therein.</a:t>
            </a:r>
            <a:endParaRPr lang="en-US" dirty="0"/>
          </a:p>
        </p:txBody>
      </p:sp>
      <p:pic>
        <p:nvPicPr>
          <p:cNvPr id="15361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04664"/>
            <a:ext cx="1370013" cy="566738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2339752" y="332656"/>
            <a:ext cx="619268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</a:pP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2017 Capacity Building in the field of Higher Education (CBHE) project under the Erasmus+ program</a:t>
            </a:r>
            <a:endParaRPr lang="en-US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</a:pP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“</a:t>
            </a: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Strengthening Capacities for Higher Education of Pain Medicine in Western Balkan countries </a:t>
            </a:r>
            <a:r>
              <a:rPr lang="en-US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–</a:t>
            </a: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HEPMP“ </a:t>
            </a:r>
            <a:endParaRPr lang="en-US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</a:pP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lang="en-US" sz="1000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Project number: 585927-EPP-1-2017-1-RS-EPPKA2-CBHE-JP (2017 – 3109 / 001 – 001</a:t>
            </a:r>
            <a:endParaRPr lang="en-US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8" name="Picture 4" descr="C:\Users\Acer\Desktop\p9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4688" y="1871663"/>
            <a:ext cx="7793037" cy="3114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331640" y="5949280"/>
            <a:ext cx="6984776" cy="720081"/>
          </a:xfrm>
        </p:spPr>
        <p:txBody>
          <a:bodyPr/>
          <a:lstStyle/>
          <a:p>
            <a:pPr fontAlgn="base"/>
            <a:r>
              <a:rPr lang="en-US" i="1" dirty="0"/>
              <a:t>This project has been funded with support from the European Commission.</a:t>
            </a:r>
            <a:endParaRPr lang="en-US" dirty="0"/>
          </a:p>
          <a:p>
            <a:r>
              <a:rPr lang="en-US" i="1" dirty="0"/>
              <a:t>This publication [communication] reflects the views only of the author, and the Commission cannot be held responsible for any use which ma y be made of the information contained therein.</a:t>
            </a:r>
            <a:endParaRPr lang="en-US" dirty="0"/>
          </a:p>
        </p:txBody>
      </p:sp>
      <p:pic>
        <p:nvPicPr>
          <p:cNvPr id="15361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04664"/>
            <a:ext cx="1370013" cy="566738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2339752" y="332656"/>
            <a:ext cx="619268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</a:pP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2017 Capacity Building in the field of Higher Education (CBHE) project under the Erasmus+ program</a:t>
            </a:r>
            <a:endParaRPr lang="en-US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</a:pP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“</a:t>
            </a: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Strengthening Capacities for Higher Education of Pain Medicine in Western Balkan countries </a:t>
            </a:r>
            <a:r>
              <a:rPr lang="en-US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–</a:t>
            </a: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HEPMP“ </a:t>
            </a:r>
            <a:endParaRPr lang="en-US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</a:pP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lang="en-US" sz="1000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Project number: 585927-EPP-1-2017-1-RS-EPPKA2-CBHE-JP (2017 – 3109 / 001 – 001</a:t>
            </a:r>
            <a:endParaRPr lang="en-US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2" name="Picture 4" descr="C:\Users\Acer\Desktop\p9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013" y="1228725"/>
            <a:ext cx="7926387" cy="4400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331640" y="5949280"/>
            <a:ext cx="6984776" cy="720081"/>
          </a:xfrm>
        </p:spPr>
        <p:txBody>
          <a:bodyPr/>
          <a:lstStyle/>
          <a:p>
            <a:pPr fontAlgn="base"/>
            <a:r>
              <a:rPr lang="en-US" i="1" dirty="0"/>
              <a:t>This project has been funded with support from the European Commission.</a:t>
            </a:r>
            <a:endParaRPr lang="en-US" dirty="0"/>
          </a:p>
          <a:p>
            <a:r>
              <a:rPr lang="en-US" i="1" dirty="0"/>
              <a:t>This publication [communication] reflects the views only of the author, and the Commission cannot be held responsible for any use which ma y be made of the information contained therein.</a:t>
            </a:r>
            <a:endParaRPr lang="en-US" dirty="0"/>
          </a:p>
        </p:txBody>
      </p:sp>
      <p:pic>
        <p:nvPicPr>
          <p:cNvPr id="15361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04664"/>
            <a:ext cx="1370013" cy="566738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2339752" y="332656"/>
            <a:ext cx="619268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</a:pP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2017 Capacity Building in the field of Higher Education (CBHE) project under the Erasmus+ program</a:t>
            </a:r>
            <a:endParaRPr lang="en-US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</a:pP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“</a:t>
            </a: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Strengthening Capacities for Higher Education of Pain Medicine in Western Balkan countries </a:t>
            </a:r>
            <a:r>
              <a:rPr lang="en-US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–</a:t>
            </a: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HEPMP“ </a:t>
            </a:r>
            <a:endParaRPr lang="en-US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</a:pP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lang="en-US" sz="1000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Project number: 585927-EPP-1-2017-1-RS-EPPKA2-CBHE-JP (2017 – 3109 / 001 – 001</a:t>
            </a:r>
            <a:endParaRPr lang="en-US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611560" y="1628800"/>
            <a:ext cx="7992888" cy="244827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 </a:t>
            </a:r>
            <a:endParaRPr lang="en-US" sz="1800" dirty="0" smtClean="0">
              <a:solidFill>
                <a:schemeClr val="tx1"/>
              </a:solidFill>
            </a:endParaRPr>
          </a:p>
          <a:p>
            <a:pPr lvl="0" algn="l"/>
            <a:r>
              <a:rPr lang="en-US" sz="1800" b="1" dirty="0" smtClean="0">
                <a:solidFill>
                  <a:schemeClr val="tx1"/>
                </a:solidFill>
              </a:rPr>
              <a:t>Suspension of payments !!!!!!!!!!!!</a:t>
            </a:r>
            <a:endParaRPr lang="en-US" sz="1800" dirty="0" smtClean="0">
              <a:solidFill>
                <a:schemeClr val="tx1"/>
              </a:solidFill>
            </a:endParaRPr>
          </a:p>
          <a:p>
            <a:pPr lvl="1" algn="l"/>
            <a:r>
              <a:rPr lang="en-US" sz="1800" b="1" dirty="0" smtClean="0">
                <a:solidFill>
                  <a:schemeClr val="tx1"/>
                </a:solidFill>
              </a:rPr>
              <a:t>EACEA may suspend the payments in case irregularities have been detected (</a:t>
            </a:r>
            <a:r>
              <a:rPr lang="en-US" sz="1800" dirty="0" smtClean="0">
                <a:solidFill>
                  <a:schemeClr val="tx1"/>
                </a:solidFill>
              </a:rPr>
              <a:t>i.e. if constant and systematic errors, frauds and breach of rules have been detected during the course of the project)</a:t>
            </a:r>
          </a:p>
          <a:p>
            <a:pPr lvl="0" algn="l"/>
            <a:r>
              <a:rPr lang="en-US" sz="1800" b="1" dirty="0" smtClean="0">
                <a:solidFill>
                  <a:schemeClr val="tx1"/>
                </a:solidFill>
              </a:rPr>
              <a:t>Safe keeping of documentation</a:t>
            </a:r>
            <a:endParaRPr lang="en-US" sz="1800" dirty="0" smtClean="0">
              <a:solidFill>
                <a:schemeClr val="tx1"/>
              </a:solidFill>
            </a:endParaRPr>
          </a:p>
          <a:p>
            <a:pPr lvl="1" algn="l"/>
            <a:r>
              <a:rPr lang="en-US" sz="1800" dirty="0" smtClean="0">
                <a:solidFill>
                  <a:schemeClr val="tx1"/>
                </a:solidFill>
              </a:rPr>
              <a:t>Original documentation will be preserved for a five year period. Preservation period starts from the day the final payment has been transferred by the EACEA to the coordinator. 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24745"/>
            <a:ext cx="7772400" cy="648072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EQUIPMENT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700808"/>
            <a:ext cx="7992888" cy="4320480"/>
          </a:xfrm>
        </p:spPr>
        <p:txBody>
          <a:bodyPr>
            <a:noAutofit/>
          </a:bodyPr>
          <a:lstStyle/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 Equipment purchase rules contain in: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Partnership agreement </a:t>
            </a:r>
          </a:p>
          <a:p>
            <a:pPr algn="l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Guidelines for the Use of the Grant</a:t>
            </a:r>
          </a:p>
          <a:p>
            <a:pPr algn="l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General and specific conditions of the Grant Agreement-a</a:t>
            </a:r>
          </a:p>
          <a:p>
            <a:pPr lvl="0" algn="l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Institutional and national legislation have an important role in defining the procedure and how it is performed </a:t>
            </a:r>
          </a:p>
          <a:p>
            <a:pPr lvl="0" algn="l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Division of the contract into installments is forbidden, purchase is made all at once, for the entire equipment</a:t>
            </a:r>
          </a:p>
          <a:p>
            <a:pPr lvl="0" algn="l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Before purchase procedure is initiated, the coordination contact the EACEA</a:t>
            </a:r>
          </a:p>
          <a:p>
            <a:pPr lvl="0" algn="l"/>
            <a:endParaRPr lang="en-US" sz="1600" b="1" dirty="0" smtClean="0">
              <a:solidFill>
                <a:schemeClr val="tx1"/>
              </a:solidFill>
            </a:endParaRPr>
          </a:p>
          <a:p>
            <a:pPr lvl="0" algn="l"/>
            <a:r>
              <a:rPr lang="en-US" sz="1600" b="1" dirty="0" smtClean="0">
                <a:solidFill>
                  <a:schemeClr val="tx1"/>
                </a:solidFill>
              </a:rPr>
              <a:t>Accompanying documents:</a:t>
            </a:r>
            <a:endParaRPr lang="en-US" sz="1600" dirty="0" smtClean="0">
              <a:solidFill>
                <a:schemeClr val="tx1"/>
              </a:solidFill>
            </a:endParaRPr>
          </a:p>
          <a:p>
            <a:pPr lvl="0" algn="l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Information and statements for all purchased equipment </a:t>
            </a:r>
          </a:p>
          <a:p>
            <a:pPr lvl="0" algn="l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Tender procedure documentation and offers of three different suppliers </a:t>
            </a:r>
          </a:p>
          <a:p>
            <a:pPr lvl="0" algn="l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Proof that the equipment has been recorded in the institutions  fixed assets inventory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331640" y="5949280"/>
            <a:ext cx="6984776" cy="720081"/>
          </a:xfrm>
        </p:spPr>
        <p:txBody>
          <a:bodyPr/>
          <a:lstStyle/>
          <a:p>
            <a:pPr fontAlgn="base"/>
            <a:r>
              <a:rPr lang="en-US" i="1" dirty="0"/>
              <a:t>This project has been funded with support from the European Commission.</a:t>
            </a:r>
            <a:endParaRPr lang="en-US" dirty="0"/>
          </a:p>
          <a:p>
            <a:r>
              <a:rPr lang="en-US" i="1" dirty="0"/>
              <a:t>This publication [communication] reflects the views only of the author, and the Commission cannot be held responsible for any use which ma y be made of the information contained therein.</a:t>
            </a:r>
            <a:endParaRPr lang="en-US" dirty="0"/>
          </a:p>
        </p:txBody>
      </p:sp>
      <p:pic>
        <p:nvPicPr>
          <p:cNvPr id="15361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04664"/>
            <a:ext cx="1370013" cy="566738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2339752" y="332656"/>
            <a:ext cx="619268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</a:pP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2017 Capacity Building in the field of Higher Education (CBHE) project under the Erasmus+ program</a:t>
            </a:r>
            <a:endParaRPr lang="en-US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</a:pP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“</a:t>
            </a: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Strengthening Capacities for Higher Education of Pain Medicine in Western Balkan countries </a:t>
            </a:r>
            <a:r>
              <a:rPr lang="en-US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–</a:t>
            </a: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HEPMP“ </a:t>
            </a:r>
            <a:endParaRPr lang="en-US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</a:pP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lang="en-US" sz="1000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Project number: 585927-EPP-1-2017-1-RS-EPPKA2-CBHE-JP (2017 – 3109 / 001 – 001</a:t>
            </a:r>
            <a:endParaRPr lang="en-US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24745"/>
            <a:ext cx="7772400" cy="648072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STAFF COSTS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700808"/>
            <a:ext cx="7992888" cy="4320480"/>
          </a:xfrm>
        </p:spPr>
        <p:txBody>
          <a:bodyPr>
            <a:noAutofit/>
          </a:bodyPr>
          <a:lstStyle/>
          <a:p>
            <a:r>
              <a:rPr lang="en-US" sz="1600" i="1" dirty="0" smtClean="0">
                <a:solidFill>
                  <a:schemeClr val="tx1"/>
                </a:solidFill>
              </a:rPr>
              <a:t>Before funds have been transferred to staff members, benefactors must possess, following documents among others:</a:t>
            </a:r>
          </a:p>
          <a:p>
            <a:pPr algn="l"/>
            <a:r>
              <a:rPr lang="en-US" sz="1600" dirty="0" smtClean="0"/>
              <a:t> </a:t>
            </a:r>
          </a:p>
          <a:p>
            <a:pPr lvl="0" algn="l"/>
            <a:r>
              <a:rPr lang="en-US" sz="1600" dirty="0" smtClean="0">
                <a:solidFill>
                  <a:schemeClr val="tx1"/>
                </a:solidFill>
              </a:rPr>
              <a:t>1. Authors work purchase contract, Service contract or other legally approved/prescribed formal type of employment agreement. Contract must signed and certified by the legal representative and stamped by project partner. 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Contract is made in accordance with the institutional policy and the national legislation. </a:t>
            </a:r>
          </a:p>
          <a:p>
            <a:pPr lvl="0" algn="l"/>
            <a:r>
              <a:rPr lang="en-US" sz="1600" dirty="0" smtClean="0">
                <a:solidFill>
                  <a:schemeClr val="tx1"/>
                </a:solidFill>
              </a:rPr>
              <a:t>2. Joint declaration</a:t>
            </a:r>
          </a:p>
          <a:p>
            <a:pPr lvl="0" algn="l"/>
            <a:r>
              <a:rPr lang="en-US" sz="1600" dirty="0" smtClean="0">
                <a:solidFill>
                  <a:schemeClr val="tx1"/>
                </a:solidFill>
              </a:rPr>
              <a:t>3. Time sheet</a:t>
            </a:r>
          </a:p>
          <a:p>
            <a:pPr lvl="0" algn="l"/>
            <a:r>
              <a:rPr lang="en-US" sz="1600" dirty="0" smtClean="0">
                <a:solidFill>
                  <a:schemeClr val="tx1"/>
                </a:solidFill>
              </a:rPr>
              <a:t>4. Evidence of the performed work and results of the work performed or the work that was created, such as Report, Manual, textbook, record, technical specification etc.</a:t>
            </a:r>
          </a:p>
          <a:p>
            <a:pPr lvl="0" algn="l"/>
            <a:r>
              <a:rPr lang="en-US" sz="1600" dirty="0" smtClean="0">
                <a:solidFill>
                  <a:schemeClr val="tx1"/>
                </a:solidFill>
              </a:rPr>
              <a:t>5. Besides documents mentioned above list also contains other accompanying documents such as a request for fund payments </a:t>
            </a:r>
          </a:p>
          <a:p>
            <a:pPr lvl="0" algn="l"/>
            <a:endParaRPr lang="en-US" sz="1600" dirty="0" smtClean="0">
              <a:solidFill>
                <a:schemeClr val="tx1"/>
              </a:solidFill>
            </a:endParaRPr>
          </a:p>
          <a:p>
            <a:r>
              <a:rPr lang="en-GB" sz="1600" i="1" dirty="0" smtClean="0"/>
              <a:t> </a:t>
            </a:r>
            <a:endParaRPr lang="en-US" sz="1600" dirty="0" smtClean="0"/>
          </a:p>
          <a:p>
            <a:r>
              <a:rPr lang="en-US" sz="1600" dirty="0" smtClean="0"/>
              <a:t> </a:t>
            </a:r>
          </a:p>
          <a:p>
            <a:pPr lvl="0"/>
            <a:endParaRPr lang="en-US" sz="1600" dirty="0"/>
          </a:p>
        </p:txBody>
      </p:sp>
      <p:pic>
        <p:nvPicPr>
          <p:cNvPr id="15361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04664"/>
            <a:ext cx="1370013" cy="566738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2339752" y="332656"/>
            <a:ext cx="619268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</a:pP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2017 Capacity Building in the field of Higher Education (CBHE) project under the Erasmus+ program</a:t>
            </a:r>
            <a:endParaRPr lang="en-US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</a:pP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“</a:t>
            </a: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Strengthening Capacities for Higher Education of Pain Medicine in Western Balkan countries </a:t>
            </a:r>
            <a:r>
              <a:rPr lang="en-US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–</a:t>
            </a: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HEPMP“ </a:t>
            </a:r>
            <a:endParaRPr lang="en-US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</a:pP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lang="en-US" sz="1000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Project number: 585927-EPP-1-2017-1-RS-EPPKA2-CBHE-JP (2017 – 3109 / 001 – 001</a:t>
            </a:r>
            <a:endParaRPr lang="en-US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331640" y="5949280"/>
            <a:ext cx="6984776" cy="720081"/>
          </a:xfrm>
        </p:spPr>
        <p:txBody>
          <a:bodyPr/>
          <a:lstStyle/>
          <a:p>
            <a:pPr fontAlgn="base"/>
            <a:r>
              <a:rPr lang="en-US" i="1" dirty="0"/>
              <a:t>This project has been funded with support from the European Commission.</a:t>
            </a:r>
            <a:endParaRPr lang="en-US" dirty="0"/>
          </a:p>
          <a:p>
            <a:r>
              <a:rPr lang="en-US" i="1" dirty="0"/>
              <a:t>This publication [communication] reflects the views only of the author, and the Commission cannot be held responsible for any use which ma y be made of the information contained therein.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331640" y="5949280"/>
            <a:ext cx="6984776" cy="720081"/>
          </a:xfrm>
        </p:spPr>
        <p:txBody>
          <a:bodyPr/>
          <a:lstStyle/>
          <a:p>
            <a:pPr fontAlgn="base"/>
            <a:r>
              <a:rPr lang="en-US" i="1" dirty="0"/>
              <a:t>This project has been funded with support from the European Commission.</a:t>
            </a:r>
            <a:endParaRPr lang="en-US" dirty="0"/>
          </a:p>
          <a:p>
            <a:r>
              <a:rPr lang="en-US" i="1" dirty="0"/>
              <a:t>This publication [communication] reflects the views only of the author, and the Commission cannot be held responsible for any use which ma y be made of the information contained therein.</a:t>
            </a:r>
            <a:endParaRPr lang="en-US" dirty="0"/>
          </a:p>
        </p:txBody>
      </p:sp>
      <p:pic>
        <p:nvPicPr>
          <p:cNvPr id="15361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04664"/>
            <a:ext cx="1370013" cy="566738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2339752" y="332656"/>
            <a:ext cx="619268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</a:pP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2017 Capacity Building in the field of Higher Education (CBHE) project under the Erasmus+ program</a:t>
            </a:r>
            <a:endParaRPr lang="en-US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</a:pP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“</a:t>
            </a: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Strengthening Capacities for Higher Education of Pain Medicine in Western Balkan countries </a:t>
            </a:r>
            <a:r>
              <a:rPr lang="en-US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–</a:t>
            </a: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HEPMP“ </a:t>
            </a:r>
            <a:endParaRPr lang="en-US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</a:pP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lang="en-US" sz="1000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Project number: 585927-EPP-1-2017-1-RS-EPPKA2-CBHE-JP (2017 – 3109 / 001 – 001</a:t>
            </a:r>
            <a:endParaRPr lang="en-US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4" name="Picture 2" descr="C:\Users\Acer\Desktop\p7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1340768"/>
            <a:ext cx="8408555" cy="4680520"/>
          </a:xfrm>
          <a:prstGeom prst="rect">
            <a:avLst/>
          </a:prstGeom>
          <a:noFill/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772400" cy="648072"/>
          </a:xfrm>
        </p:spPr>
        <p:txBody>
          <a:bodyPr>
            <a:normAutofit/>
          </a:bodyPr>
          <a:lstStyle/>
          <a:p>
            <a:pPr lvl="0"/>
            <a:r>
              <a:rPr lang="en-US" sz="1600" b="1" i="1" dirty="0" smtClean="0"/>
              <a:t>Example: Payment for a teachers engagement on the Project on University of Belgrade </a:t>
            </a:r>
            <a:endParaRPr lang="en-US" sz="16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922</Words>
  <Application>Microsoft Office PowerPoint</Application>
  <PresentationFormat>On-screen Show (4:3)</PresentationFormat>
  <Paragraphs>156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    ("Strengthening Capacities for Higher Education  of Pain Medicine in Western Balkan Countries ")  HEPMP    Referent project number (585927-EPP-1-2017-1-RS-EPPKA2-CBHE-JP)   Grant contract number (2017-3109/001-001) </vt:lpstr>
      <vt:lpstr>Slide 2</vt:lpstr>
      <vt:lpstr>Documents</vt:lpstr>
      <vt:lpstr>PAYMENT DYNAMICS </vt:lpstr>
      <vt:lpstr>Slide 5</vt:lpstr>
      <vt:lpstr>Slide 6</vt:lpstr>
      <vt:lpstr>EQUIPMENT</vt:lpstr>
      <vt:lpstr>STAFF COSTS</vt:lpstr>
      <vt:lpstr>Example: Payment for a teachers engagement on the Project on University of Belgrade 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Ivana Toskovic</dc:creator>
  <cp:lastModifiedBy>Korisnik</cp:lastModifiedBy>
  <cp:revision>31</cp:revision>
  <dcterms:created xsi:type="dcterms:W3CDTF">2018-03-08T12:16:41Z</dcterms:created>
  <dcterms:modified xsi:type="dcterms:W3CDTF">2018-05-24T11:19:15Z</dcterms:modified>
</cp:coreProperties>
</file>