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65" r:id="rId5"/>
    <p:sldId id="266" r:id="rId6"/>
    <p:sldId id="273" r:id="rId7"/>
    <p:sldId id="267" r:id="rId8"/>
    <p:sldId id="268" r:id="rId9"/>
    <p:sldId id="269" r:id="rId10"/>
    <p:sldId id="270" r:id="rId11"/>
    <p:sldId id="274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F8794-9E83-479A-8B7A-0CBA3977A06E}" type="datetimeFigureOut">
              <a:rPr lang="en-US" smtClean="0"/>
              <a:pPr/>
              <a:t>24.05.2018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5C1C3-94D5-43F3-9D70-5CC1ACC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62B7-2310-4F7F-89F6-CEE2A35EC9A5}" type="datetimeFigureOut">
              <a:rPr lang="en-US" smtClean="0"/>
              <a:pPr/>
              <a:t>24.05.2018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01FE-16E9-4A6C-AA4B-D6E92CF74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94-2FD6-40A4-97A7-39D1263891E0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CD49-6481-4100-B02D-ED88D67209C6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3FC7-3498-41C4-8BB6-AE4529E468F1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B8B3-40F6-4EEB-AE95-58725A4A4F07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77E8-3463-450A-869B-1A97FF954F94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42E-65D8-4EB6-945A-2688C7FE06F2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2BF-5669-48E7-B5A7-00F0DDD3E3AE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7797-9594-40CE-AF6E-A8DA5CE74596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4E97-AA1F-4337-921D-EC0E4E3E3FEF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3417-47B0-4F63-B4B2-C57520D5CA72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DE7-6328-4BA9-9DC1-A73911699CFF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6B288-7563-4F0F-A216-953D29F31215}" type="datetime1">
              <a:rPr lang="en-US" smtClean="0"/>
              <a:pPr/>
              <a:t>24.05.2018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budget/contracts_grants/info_contracts/inforeuro/inforeuro_en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4464496"/>
          </a:xfrm>
        </p:spPr>
        <p:txBody>
          <a:bodyPr>
            <a:normAutofit/>
          </a:bodyPr>
          <a:lstStyle/>
          <a:p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sr-Cyrl-CS" sz="1500" i="1" dirty="0" smtClean="0"/>
              <a:t> 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GB" sz="2000" b="1" i="1" dirty="0" smtClean="0"/>
              <a:t>("</a:t>
            </a:r>
            <a:r>
              <a:rPr lang="en-US" sz="2000" b="1" i="1" dirty="0" smtClean="0"/>
              <a:t>S</a:t>
            </a:r>
            <a:r>
              <a:rPr lang="en-US" sz="2000" b="1" dirty="0" smtClean="0"/>
              <a:t>trengthening Capacities for Higher Education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 of Pain Medicine in Western Balkan Countries ")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HEPMP</a:t>
            </a:r>
            <a:br>
              <a:rPr lang="en-US" sz="1500" b="1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 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Referent project number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GB" sz="1500" b="1" dirty="0" smtClean="0"/>
              <a:t>(</a:t>
            </a:r>
            <a:r>
              <a:rPr lang="sr-Cyrl-CS" sz="1500" b="1" dirty="0" smtClean="0"/>
              <a:t>585927-EPP-1-2017-1-RS-EPPKA2-CBHE-</a:t>
            </a:r>
            <a:r>
              <a:rPr lang="en-US" sz="1500" b="1" dirty="0" smtClean="0"/>
              <a:t>JP)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 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GB" sz="1500" b="1" dirty="0" smtClean="0"/>
              <a:t>Grant contract number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GB" sz="1500" b="1" dirty="0" smtClean="0"/>
              <a:t>(</a:t>
            </a:r>
            <a:r>
              <a:rPr lang="sr-Cyrl-CS" sz="1500" b="1" dirty="0" smtClean="0"/>
              <a:t>2017-</a:t>
            </a:r>
            <a:r>
              <a:rPr lang="en-US" sz="1500" b="1" dirty="0" smtClean="0"/>
              <a:t>3109</a:t>
            </a:r>
            <a:r>
              <a:rPr lang="sr-Cyrl-CS" sz="1500" b="1" dirty="0" smtClean="0"/>
              <a:t>/001-001</a:t>
            </a:r>
            <a:r>
              <a:rPr lang="sr-Latn-RS" sz="1500" b="1" dirty="0" smtClean="0"/>
              <a:t>)</a:t>
            </a: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 descr="C:\Users\Acer\Desktop\p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052736"/>
            <a:ext cx="8031162" cy="4722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86409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b="1" dirty="0" smtClean="0"/>
              <a:t>FINAL FINANCIAL  STATEMENT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Proofs</a:t>
            </a:r>
            <a:r>
              <a:rPr lang="sr-Cyrl-RS" b="1" dirty="0" smtClean="0"/>
              <a:t>:</a:t>
            </a:r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Costs incurred = Costs paid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149081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financial document is filled only with the fulfillment of both conditions</a:t>
            </a:r>
            <a:r>
              <a:rPr lang="sr-Cyrl-RS" b="1" dirty="0" smtClean="0"/>
              <a:t>.</a:t>
            </a:r>
            <a:endParaRPr lang="en-US" dirty="0" smtClean="0"/>
          </a:p>
          <a:p>
            <a:r>
              <a:rPr lang="sr-Cyrl-R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The Progress report on the implementation of the action, together with the Financial Statement, is submitted at the half of the </a:t>
            </a:r>
            <a:r>
              <a:rPr lang="en-US" b="1" dirty="0" err="1" smtClean="0"/>
              <a:t>prојеct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report proves that 70% of the previous pre-financing payment was used.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370013" cy="56673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67744" y="188640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7584" y="1772816"/>
          <a:ext cx="775218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092"/>
                <a:gridCol w="3876092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Documents: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Invoices, calculation of travel expenses, calculation of fees for participants in the project….</a:t>
                      </a:r>
                      <a:endParaRPr lang="en-US" dirty="0" smtClean="0"/>
                    </a:p>
                    <a:p>
                      <a:r>
                        <a:rPr lang="en-US" b="1" dirty="0" smtClean="0"/>
                        <a:t>Forms</a:t>
                      </a:r>
                      <a:r>
                        <a:rPr lang="sr-Cyrl-RS" b="1" dirty="0" smtClean="0"/>
                        <a:t>:</a:t>
                      </a:r>
                      <a:endParaRPr lang="en-US" dirty="0" smtClean="0"/>
                    </a:p>
                    <a:p>
                      <a:r>
                        <a:rPr lang="en-US" b="1" dirty="0" err="1" smtClean="0"/>
                        <a:t>Individulal</a:t>
                      </a:r>
                      <a:r>
                        <a:rPr lang="en-US" b="1" dirty="0" smtClean="0"/>
                        <a:t> travel report, Time-sheet, Joint declaration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Evidence that invoices and obligations have been paid</a:t>
                      </a:r>
                      <a:r>
                        <a:rPr lang="sr-Cyrl-RS" b="1" dirty="0" smtClean="0"/>
                        <a:t>:</a:t>
                      </a:r>
                      <a:endParaRPr lang="en-US" dirty="0" smtClean="0"/>
                    </a:p>
                    <a:p>
                      <a:r>
                        <a:rPr lang="sr-Cyrl-RS" b="1" dirty="0" smtClean="0"/>
                        <a:t> </a:t>
                      </a:r>
                      <a:endParaRPr lang="en-US" dirty="0" smtClean="0"/>
                    </a:p>
                    <a:p>
                      <a:r>
                        <a:rPr lang="en-US" b="1" dirty="0" smtClean="0"/>
                        <a:t/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- A copy of the bank or Treasury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419872" y="2996952"/>
            <a:ext cx="5184576" cy="864096"/>
          </a:xfrm>
        </p:spPr>
        <p:txBody>
          <a:bodyPr>
            <a:noAutofit/>
          </a:bodyPr>
          <a:lstStyle/>
          <a:p>
            <a:r>
              <a:rPr lang="en-US" sz="3000" b="1" i="1" dirty="0" smtClean="0">
                <a:solidFill>
                  <a:schemeClr val="tx1"/>
                </a:solidFill>
              </a:rPr>
              <a:t>…any Questions?</a:t>
            </a:r>
            <a:endParaRPr lang="en-US" sz="3000" b="1" dirty="0" smtClean="0"/>
          </a:p>
          <a:p>
            <a:pPr lvl="0" algn="l"/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GB" sz="1600" i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 </a:t>
            </a:r>
          </a:p>
          <a:p>
            <a:pPr lvl="0"/>
            <a:endParaRPr lang="en-US" sz="1600" dirty="0"/>
          </a:p>
        </p:txBody>
      </p:sp>
      <p:pic>
        <p:nvPicPr>
          <p:cNvPr id="10242" name="Picture 2" descr="C:\Users\Acer\Desktop\animated-question-free-clipart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059731"/>
            <a:ext cx="3672408" cy="4889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992888" cy="864096"/>
          </a:xfrm>
        </p:spPr>
        <p:txBody>
          <a:bodyPr>
            <a:noAutofit/>
          </a:bodyPr>
          <a:lstStyle/>
          <a:p>
            <a:r>
              <a:rPr lang="en-US" sz="3000" b="1" i="1" dirty="0" smtClean="0">
                <a:solidFill>
                  <a:schemeClr val="tx1"/>
                </a:solidFill>
              </a:rPr>
              <a:t>Thank You for the attention!</a:t>
            </a:r>
            <a:endParaRPr lang="en-US" sz="3000" b="1" dirty="0" smtClean="0"/>
          </a:p>
          <a:p>
            <a:pPr lvl="0" algn="l"/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GB" sz="1600" i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 </a:t>
            </a:r>
          </a:p>
          <a:p>
            <a:pPr lvl="0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992888" cy="4514056"/>
          </a:xfr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Expenses are paid and presented in EUR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Local national currencies are converted via following web page</a:t>
            </a:r>
          </a:p>
          <a:p>
            <a:pPr lvl="0"/>
            <a:r>
              <a:rPr lang="en-US" sz="1500" b="1" u="sng" dirty="0" smtClean="0">
                <a:hlinkClick r:id="rId3"/>
              </a:rPr>
              <a:t>http://ec.europa.eu/budget/contracts_grants/info_contracts/inforeuro/inforeuro_en.cfm</a:t>
            </a:r>
            <a:endParaRPr lang="en-US" sz="1500" b="1" u="sng" dirty="0" smtClean="0"/>
          </a:p>
          <a:p>
            <a:pPr lvl="0"/>
            <a:endParaRPr lang="en-US" sz="15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Conversion is done in a month when EACEA executes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the payment of the first installment of coordinator </a:t>
            </a:r>
            <a:r>
              <a:rPr lang="en-US" sz="2000" b="1" dirty="0" err="1" smtClean="0">
                <a:solidFill>
                  <a:schemeClr val="tx1"/>
                </a:solidFill>
              </a:rPr>
              <a:t>prefinancing</a:t>
            </a:r>
            <a:r>
              <a:rPr lang="en-US" sz="2000" b="1" dirty="0" smtClean="0">
                <a:solidFill>
                  <a:schemeClr val="tx1"/>
                </a:solidFill>
              </a:rPr>
              <a:t> (December 2017.)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for all expenses incurred from the beginning of the project 15.10.2017.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up until second installment of </a:t>
            </a:r>
            <a:r>
              <a:rPr lang="en-US" sz="2000" b="1" dirty="0" err="1" smtClean="0">
                <a:solidFill>
                  <a:schemeClr val="tx1"/>
                </a:solidFill>
              </a:rPr>
              <a:t>prefinancing</a:t>
            </a:r>
            <a:r>
              <a:rPr lang="en-US" sz="2000" b="1" dirty="0" smtClean="0">
                <a:solidFill>
                  <a:schemeClr val="tx1"/>
                </a:solidFill>
              </a:rPr>
              <a:t> has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 been paid to the coordinator by the EACEA. </a:t>
            </a:r>
          </a:p>
          <a:p>
            <a:pPr lvl="0" algn="l"/>
            <a:endParaRPr lang="en-US" sz="1600" dirty="0" smtClean="0">
              <a:solidFill>
                <a:schemeClr val="tx1"/>
              </a:solidFill>
            </a:endParaRPr>
          </a:p>
          <a:p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Acer\Desktop\picture-of-money-bag-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501008"/>
            <a:ext cx="2361456" cy="2361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64807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Documents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7992888" cy="393799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 </a:t>
            </a:r>
            <a:endParaRPr lang="en-US" sz="2400" b="1" dirty="0" smtClean="0"/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Partnership agreement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Guidelines for the Use of the Grant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General and specific conditions of the Grant Agreement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Institutional policy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National legislation</a:t>
            </a:r>
          </a:p>
          <a:p>
            <a:pPr lvl="0" algn="l"/>
            <a:endParaRPr lang="en-US" sz="2300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300" b="1" dirty="0" smtClean="0">
                <a:solidFill>
                  <a:schemeClr val="tx1"/>
                </a:solidFill>
              </a:rPr>
              <a:t>Documents mentioned above refer to all budget categories: </a:t>
            </a:r>
          </a:p>
          <a:p>
            <a:pPr lvl="0" algn="l"/>
            <a:endParaRPr lang="en-US" sz="23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Staff expenses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Travel costs and costs of stay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Costs of equipment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300" b="1" dirty="0" smtClean="0">
                <a:solidFill>
                  <a:schemeClr val="tx1"/>
                </a:solidFill>
              </a:rPr>
              <a:t>Costs of subcontracting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Acer\Desktop\01demystifying-plan-documents-and-health-care-reform-article-38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933056"/>
            <a:ext cx="288032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64807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PAYMENT DYNAMICS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C:\Users\Acer\Desktop\p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688" y="1871663"/>
            <a:ext cx="7793037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C:\Users\Acer\Desktop\p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013" y="1228725"/>
            <a:ext cx="7926387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24482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800" b="1" dirty="0" smtClean="0">
                <a:solidFill>
                  <a:schemeClr val="tx1"/>
                </a:solidFill>
              </a:rPr>
              <a:t>Suspension of payments !!!!!!!!!!!!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800" b="1" dirty="0" smtClean="0">
                <a:solidFill>
                  <a:schemeClr val="tx1"/>
                </a:solidFill>
              </a:rPr>
              <a:t>EACEA may suspend the payments in case irregularities have been detected (</a:t>
            </a:r>
            <a:r>
              <a:rPr lang="en-US" sz="1800" dirty="0" smtClean="0">
                <a:solidFill>
                  <a:schemeClr val="tx1"/>
                </a:solidFill>
              </a:rPr>
              <a:t>i.e. if constant and systematic errors, frauds and breach of rules have been detected during the course of the project)</a:t>
            </a:r>
          </a:p>
          <a:p>
            <a:pPr lvl="0" algn="l"/>
            <a:r>
              <a:rPr lang="en-US" sz="1800" b="1" dirty="0" smtClean="0">
                <a:solidFill>
                  <a:schemeClr val="tx1"/>
                </a:solidFill>
              </a:rPr>
              <a:t>Safe keeping of documentation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Original documentation will be preserved for a five year period. Preservation period starts from the day the final payment has been transferred by the EACEA to the coordinator.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64807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EQUIPMENT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7992888" cy="432048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 Equipment purchase rules contain in: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Partnership agreement 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Guidelines for the Use of the Grant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General and specific conditions of the Grant Agreement-a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Institutional and national legislation have an important role in defining the procedure and how it is performed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Division of the contract into installments is forbidden, purchase is made all at once, for the entire equipment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Before purchase procedure is initiated, the coordination contact the EACEA</a:t>
            </a:r>
          </a:p>
          <a:p>
            <a:pPr lvl="0" algn="l"/>
            <a:endParaRPr lang="en-US" sz="1600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dirty="0" smtClean="0">
                <a:solidFill>
                  <a:schemeClr val="tx1"/>
                </a:solidFill>
              </a:rPr>
              <a:t>Accompanying documents: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Information and statements for all purchased equipment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Tender procedure documentation and offers of three different suppliers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Proof that the equipment has been recorded in the institutions  fixed assets inventory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64807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STAFF COSTS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7992888" cy="4320480"/>
          </a:xfrm>
        </p:spPr>
        <p:txBody>
          <a:bodyPr>
            <a:no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Before funds have been transferred to staff members, benefactors must possess, following documents among others:</a:t>
            </a:r>
          </a:p>
          <a:p>
            <a:pPr algn="l"/>
            <a:r>
              <a:rPr lang="en-US" sz="1600" dirty="0" smtClean="0"/>
              <a:t> </a:t>
            </a:r>
          </a:p>
          <a:p>
            <a:pPr lvl="0" algn="l"/>
            <a:r>
              <a:rPr lang="en-US" sz="1600" dirty="0" smtClean="0">
                <a:solidFill>
                  <a:schemeClr val="tx1"/>
                </a:solidFill>
              </a:rPr>
              <a:t>1. Authors work purchase contract, Service contract or other legally approved/prescribed formal type of employment agreement. Contract must signed and certified by the legal representative and stamped by project partner.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Contract is made in accordance with the institutional policy and the national legislation. </a:t>
            </a:r>
          </a:p>
          <a:p>
            <a:pPr lvl="0" algn="l"/>
            <a:r>
              <a:rPr lang="en-US" sz="1600" dirty="0" smtClean="0">
                <a:solidFill>
                  <a:schemeClr val="tx1"/>
                </a:solidFill>
              </a:rPr>
              <a:t>2. Joint declaration</a:t>
            </a:r>
          </a:p>
          <a:p>
            <a:pPr lvl="0" algn="l"/>
            <a:r>
              <a:rPr lang="en-US" sz="1600" dirty="0" smtClean="0">
                <a:solidFill>
                  <a:schemeClr val="tx1"/>
                </a:solidFill>
              </a:rPr>
              <a:t>3. Time sheet</a:t>
            </a:r>
          </a:p>
          <a:p>
            <a:pPr lvl="0" algn="l"/>
            <a:r>
              <a:rPr lang="en-US" sz="1600" dirty="0" smtClean="0">
                <a:solidFill>
                  <a:schemeClr val="tx1"/>
                </a:solidFill>
              </a:rPr>
              <a:t>4. Evidence of the performed work and results of the work performed or the work that was created, such as Report, Manual, textbook, record, technical specification etc.</a:t>
            </a:r>
          </a:p>
          <a:p>
            <a:pPr lvl="0" algn="l"/>
            <a:r>
              <a:rPr lang="en-US" sz="1600" dirty="0" smtClean="0">
                <a:solidFill>
                  <a:schemeClr val="tx1"/>
                </a:solidFill>
              </a:rPr>
              <a:t>5. Besides documents mentioned above list also contains other accompanying documents such as a request for fund payments </a:t>
            </a:r>
          </a:p>
          <a:p>
            <a:pPr lvl="0" algn="l"/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GB" sz="1600" i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 </a:t>
            </a:r>
          </a:p>
          <a:p>
            <a:pPr lvl="0"/>
            <a:endParaRPr lang="en-US" sz="1600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ma y 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Acer\Desktop\p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340768"/>
            <a:ext cx="8408555" cy="4680520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648072"/>
          </a:xfrm>
        </p:spPr>
        <p:txBody>
          <a:bodyPr>
            <a:normAutofit/>
          </a:bodyPr>
          <a:lstStyle/>
          <a:p>
            <a:pPr lvl="0"/>
            <a:r>
              <a:rPr lang="en-US" sz="1600" b="1" i="1" dirty="0" smtClean="0"/>
              <a:t>Example: Payment for a teachers engagement on the Project on University of Belgrade </a:t>
            </a:r>
            <a:endParaRPr lang="en-US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922</Words>
  <Application>Microsoft Office PowerPoint</Application>
  <PresentationFormat>On-screen Show (4:3)</PresentationFormat>
  <Paragraphs>156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  ("Strengthening Capacities for Higher Education  of Pain Medicine in Western Balkan Countries ")  HEPMP    Referent project number (585927-EPP-1-2017-1-RS-EPPKA2-CBHE-JP)   Grant contract number (2017-3109/001-001) </vt:lpstr>
      <vt:lpstr>Slide 2</vt:lpstr>
      <vt:lpstr>Documents</vt:lpstr>
      <vt:lpstr>PAYMENT DYNAMICS </vt:lpstr>
      <vt:lpstr>Slide 5</vt:lpstr>
      <vt:lpstr>Slide 6</vt:lpstr>
      <vt:lpstr>EQUIPMENT</vt:lpstr>
      <vt:lpstr>STAFF COSTS</vt:lpstr>
      <vt:lpstr>Example: Payment for a teachers engagement on the Project on University of Belgrade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Toskovic</dc:creator>
  <cp:lastModifiedBy>Korisnik</cp:lastModifiedBy>
  <cp:revision>31</cp:revision>
  <dcterms:created xsi:type="dcterms:W3CDTF">2018-03-08T12:16:41Z</dcterms:created>
  <dcterms:modified xsi:type="dcterms:W3CDTF">2018-05-24T11:19:15Z</dcterms:modified>
</cp:coreProperties>
</file>