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1" r:id="rId2"/>
    <p:sldId id="256" r:id="rId3"/>
    <p:sldId id="270" r:id="rId4"/>
    <p:sldId id="260" r:id="rId5"/>
    <p:sldId id="261" r:id="rId6"/>
    <p:sldId id="262" r:id="rId7"/>
    <p:sldId id="263" r:id="rId8"/>
    <p:sldId id="264" r:id="rId9"/>
    <p:sldId id="265" r:id="rId10"/>
    <p:sldId id="266" r:id="rId11"/>
    <p:sldId id="319" r:id="rId12"/>
    <p:sldId id="275" r:id="rId13"/>
    <p:sldId id="296" r:id="rId14"/>
    <p:sldId id="320" r:id="rId15"/>
    <p:sldId id="317" r:id="rId16"/>
    <p:sldId id="278" r:id="rId17"/>
    <p:sldId id="289" r:id="rId18"/>
    <p:sldId id="284" r:id="rId19"/>
    <p:sldId id="285" r:id="rId20"/>
    <p:sldId id="283" r:id="rId21"/>
    <p:sldId id="288" r:id="rId22"/>
    <p:sldId id="287" r:id="rId23"/>
    <p:sldId id="290" r:id="rId24"/>
    <p:sldId id="297" r:id="rId25"/>
    <p:sldId id="298" r:id="rId26"/>
    <p:sldId id="282" r:id="rId27"/>
    <p:sldId id="291" r:id="rId28"/>
    <p:sldId id="299" r:id="rId29"/>
    <p:sldId id="292" r:id="rId30"/>
    <p:sldId id="300" r:id="rId31"/>
    <p:sldId id="295" r:id="rId32"/>
    <p:sldId id="293" r:id="rId33"/>
    <p:sldId id="301" r:id="rId34"/>
    <p:sldId id="302" r:id="rId35"/>
    <p:sldId id="303" r:id="rId36"/>
    <p:sldId id="281" r:id="rId37"/>
    <p:sldId id="304" r:id="rId38"/>
    <p:sldId id="267" r:id="rId39"/>
    <p:sldId id="305" r:id="rId40"/>
    <p:sldId id="306" r:id="rId41"/>
    <p:sldId id="307" r:id="rId42"/>
    <p:sldId id="308" r:id="rId43"/>
    <p:sldId id="309" r:id="rId44"/>
    <p:sldId id="322" r:id="rId45"/>
    <p:sldId id="318" r:id="rId46"/>
    <p:sldId id="310" r:id="rId47"/>
    <p:sldId id="311" r:id="rId48"/>
    <p:sldId id="279" r:id="rId49"/>
    <p:sldId id="316" r:id="rId50"/>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978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showGuides="1">
      <p:cViewPr varScale="1">
        <p:scale>
          <a:sx n="66" d="100"/>
          <a:sy n="66" d="100"/>
        </p:scale>
        <p:origin x="118" y="41"/>
      </p:cViewPr>
      <p:guideLst>
        <p:guide orient="horz" pos="2205"/>
        <p:guide pos="3840"/>
      </p:guideLst>
    </p:cSldViewPr>
  </p:slideViewPr>
  <p:notesTextViewPr>
    <p:cViewPr>
      <p:scale>
        <a:sx n="1" d="1"/>
        <a:sy n="1" d="1"/>
      </p:scale>
      <p:origin x="0" y="0"/>
    </p:cViewPr>
  </p:notesTextViewPr>
  <p:sorterViewPr>
    <p:cViewPr>
      <p:scale>
        <a:sx n="100" d="100"/>
        <a:sy n="100" d="100"/>
      </p:scale>
      <p:origin x="0" y="-2789"/>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5.v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image" Target="../media/image46.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4.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9.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46A37A-B594-402A-9A50-E367E71077B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DAF93CA4-89F1-4CB0-B345-7F5A44E26F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75471DD1-CCFA-4CCA-AB8F-0C130A6B30BB}"/>
              </a:ext>
            </a:extLst>
          </p:cNvPr>
          <p:cNvSpPr>
            <a:spLocks noGrp="1"/>
          </p:cNvSpPr>
          <p:nvPr>
            <p:ph type="dt" sz="half" idx="10"/>
          </p:nvPr>
        </p:nvSpPr>
        <p:spPr/>
        <p:txBody>
          <a:bodyPr/>
          <a:lstStyle/>
          <a:p>
            <a:fld id="{0E17207B-EAF7-49C7-AD12-7E525B132E7E}" type="datetimeFigureOut">
              <a:rPr lang="it-IT" smtClean="0"/>
              <a:t>25/05/2018</a:t>
            </a:fld>
            <a:endParaRPr lang="it-IT"/>
          </a:p>
        </p:txBody>
      </p:sp>
      <p:sp>
        <p:nvSpPr>
          <p:cNvPr id="5" name="Segnaposto piè di pagina 4">
            <a:extLst>
              <a:ext uri="{FF2B5EF4-FFF2-40B4-BE49-F238E27FC236}">
                <a16:creationId xmlns:a16="http://schemas.microsoft.com/office/drawing/2014/main" id="{D0A5B022-CC73-4E3A-9043-B2D5276E8C19}"/>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68592BF-3EC2-43B1-BC17-620BDA894830}"/>
              </a:ext>
            </a:extLst>
          </p:cNvPr>
          <p:cNvSpPr>
            <a:spLocks noGrp="1"/>
          </p:cNvSpPr>
          <p:nvPr>
            <p:ph type="sldNum" sz="quarter" idx="12"/>
          </p:nvPr>
        </p:nvSpPr>
        <p:spPr/>
        <p:txBody>
          <a:bodyPr/>
          <a:lstStyle/>
          <a:p>
            <a:fld id="{C8B3A9BB-72DC-438A-8CB2-A4BC0AB8FAC6}" type="slidenum">
              <a:rPr lang="it-IT" smtClean="0"/>
              <a:t>‹N›</a:t>
            </a:fld>
            <a:endParaRPr lang="it-IT"/>
          </a:p>
        </p:txBody>
      </p:sp>
    </p:spTree>
    <p:extLst>
      <p:ext uri="{BB962C8B-B14F-4D97-AF65-F5344CB8AC3E}">
        <p14:creationId xmlns:p14="http://schemas.microsoft.com/office/powerpoint/2010/main" val="2590926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7F7789-CF95-4948-B4D3-468794A8A8B9}"/>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78E0F75-B753-4E1A-9075-A9D1DFBD51BC}"/>
              </a:ext>
            </a:extLst>
          </p:cNvPr>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9D72960E-0D9B-4E31-8D56-09BD9F8B9998}"/>
              </a:ext>
            </a:extLst>
          </p:cNvPr>
          <p:cNvSpPr>
            <a:spLocks noGrp="1"/>
          </p:cNvSpPr>
          <p:nvPr>
            <p:ph type="dt" sz="half" idx="10"/>
          </p:nvPr>
        </p:nvSpPr>
        <p:spPr/>
        <p:txBody>
          <a:bodyPr/>
          <a:lstStyle/>
          <a:p>
            <a:fld id="{0E17207B-EAF7-49C7-AD12-7E525B132E7E}" type="datetimeFigureOut">
              <a:rPr lang="it-IT" smtClean="0"/>
              <a:t>25/05/2018</a:t>
            </a:fld>
            <a:endParaRPr lang="it-IT"/>
          </a:p>
        </p:txBody>
      </p:sp>
      <p:sp>
        <p:nvSpPr>
          <p:cNvPr id="5" name="Segnaposto piè di pagina 4">
            <a:extLst>
              <a:ext uri="{FF2B5EF4-FFF2-40B4-BE49-F238E27FC236}">
                <a16:creationId xmlns:a16="http://schemas.microsoft.com/office/drawing/2014/main" id="{0C1D1936-1E9D-4969-BFAC-C2946F4A6DE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AC9F412-C912-4682-8D95-DAEF3239FF23}"/>
              </a:ext>
            </a:extLst>
          </p:cNvPr>
          <p:cNvSpPr>
            <a:spLocks noGrp="1"/>
          </p:cNvSpPr>
          <p:nvPr>
            <p:ph type="sldNum" sz="quarter" idx="12"/>
          </p:nvPr>
        </p:nvSpPr>
        <p:spPr/>
        <p:txBody>
          <a:bodyPr/>
          <a:lstStyle/>
          <a:p>
            <a:fld id="{C8B3A9BB-72DC-438A-8CB2-A4BC0AB8FAC6}" type="slidenum">
              <a:rPr lang="it-IT" smtClean="0"/>
              <a:t>‹N›</a:t>
            </a:fld>
            <a:endParaRPr lang="it-IT"/>
          </a:p>
        </p:txBody>
      </p:sp>
    </p:spTree>
    <p:extLst>
      <p:ext uri="{BB962C8B-B14F-4D97-AF65-F5344CB8AC3E}">
        <p14:creationId xmlns:p14="http://schemas.microsoft.com/office/powerpoint/2010/main" val="26145322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FAA06AD6-E62B-4F52-9FF5-A7BFFEE722A2}"/>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B119AA3-0BCF-48B5-BC53-D36AAF5FC53F}"/>
              </a:ext>
            </a:extLst>
          </p:cNvPr>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0A7B0D0-37EA-40C0-AE2C-E9C715501F22}"/>
              </a:ext>
            </a:extLst>
          </p:cNvPr>
          <p:cNvSpPr>
            <a:spLocks noGrp="1"/>
          </p:cNvSpPr>
          <p:nvPr>
            <p:ph type="dt" sz="half" idx="10"/>
          </p:nvPr>
        </p:nvSpPr>
        <p:spPr/>
        <p:txBody>
          <a:bodyPr/>
          <a:lstStyle/>
          <a:p>
            <a:fld id="{0E17207B-EAF7-49C7-AD12-7E525B132E7E}" type="datetimeFigureOut">
              <a:rPr lang="it-IT" smtClean="0"/>
              <a:t>25/05/2018</a:t>
            </a:fld>
            <a:endParaRPr lang="it-IT"/>
          </a:p>
        </p:txBody>
      </p:sp>
      <p:sp>
        <p:nvSpPr>
          <p:cNvPr id="5" name="Segnaposto piè di pagina 4">
            <a:extLst>
              <a:ext uri="{FF2B5EF4-FFF2-40B4-BE49-F238E27FC236}">
                <a16:creationId xmlns:a16="http://schemas.microsoft.com/office/drawing/2014/main" id="{1446708F-5B7A-4365-85EC-7494438466D7}"/>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028DD082-F068-4E4E-94B9-BCD8E4B6894B}"/>
              </a:ext>
            </a:extLst>
          </p:cNvPr>
          <p:cNvSpPr>
            <a:spLocks noGrp="1"/>
          </p:cNvSpPr>
          <p:nvPr>
            <p:ph type="sldNum" sz="quarter" idx="12"/>
          </p:nvPr>
        </p:nvSpPr>
        <p:spPr/>
        <p:txBody>
          <a:bodyPr/>
          <a:lstStyle/>
          <a:p>
            <a:fld id="{C8B3A9BB-72DC-438A-8CB2-A4BC0AB8FAC6}" type="slidenum">
              <a:rPr lang="it-IT" smtClean="0"/>
              <a:t>‹N›</a:t>
            </a:fld>
            <a:endParaRPr lang="it-IT"/>
          </a:p>
        </p:txBody>
      </p:sp>
    </p:spTree>
    <p:extLst>
      <p:ext uri="{BB962C8B-B14F-4D97-AF65-F5344CB8AC3E}">
        <p14:creationId xmlns:p14="http://schemas.microsoft.com/office/powerpoint/2010/main" val="2376732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15BF37-75F3-4705-A9F7-31093678A67D}"/>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AA748341-2B93-45F7-B88A-96FFBCBEF9A1}"/>
              </a:ext>
            </a:extLst>
          </p:cNvPr>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90CF599-154C-47A0-BAE2-4144A4525021}"/>
              </a:ext>
            </a:extLst>
          </p:cNvPr>
          <p:cNvSpPr>
            <a:spLocks noGrp="1"/>
          </p:cNvSpPr>
          <p:nvPr>
            <p:ph type="dt" sz="half" idx="10"/>
          </p:nvPr>
        </p:nvSpPr>
        <p:spPr/>
        <p:txBody>
          <a:bodyPr/>
          <a:lstStyle/>
          <a:p>
            <a:fld id="{0E17207B-EAF7-49C7-AD12-7E525B132E7E}" type="datetimeFigureOut">
              <a:rPr lang="it-IT" smtClean="0"/>
              <a:t>25/05/2018</a:t>
            </a:fld>
            <a:endParaRPr lang="it-IT"/>
          </a:p>
        </p:txBody>
      </p:sp>
      <p:sp>
        <p:nvSpPr>
          <p:cNvPr id="5" name="Segnaposto piè di pagina 4">
            <a:extLst>
              <a:ext uri="{FF2B5EF4-FFF2-40B4-BE49-F238E27FC236}">
                <a16:creationId xmlns:a16="http://schemas.microsoft.com/office/drawing/2014/main" id="{5D1E08E7-57A2-44E0-B4EB-7985446FC00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5CDC8566-3E20-4180-817E-E5F9FD0EA970}"/>
              </a:ext>
            </a:extLst>
          </p:cNvPr>
          <p:cNvSpPr>
            <a:spLocks noGrp="1"/>
          </p:cNvSpPr>
          <p:nvPr>
            <p:ph type="sldNum" sz="quarter" idx="12"/>
          </p:nvPr>
        </p:nvSpPr>
        <p:spPr/>
        <p:txBody>
          <a:bodyPr/>
          <a:lstStyle/>
          <a:p>
            <a:fld id="{C8B3A9BB-72DC-438A-8CB2-A4BC0AB8FAC6}" type="slidenum">
              <a:rPr lang="it-IT" smtClean="0"/>
              <a:t>‹N›</a:t>
            </a:fld>
            <a:endParaRPr lang="it-IT"/>
          </a:p>
        </p:txBody>
      </p:sp>
    </p:spTree>
    <p:extLst>
      <p:ext uri="{BB962C8B-B14F-4D97-AF65-F5344CB8AC3E}">
        <p14:creationId xmlns:p14="http://schemas.microsoft.com/office/powerpoint/2010/main" val="2569367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6D4080-DDC9-41A3-901B-E62442338B03}"/>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5B8CDC05-6FC2-4031-BEFD-6CA36ED581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a:extLst>
              <a:ext uri="{FF2B5EF4-FFF2-40B4-BE49-F238E27FC236}">
                <a16:creationId xmlns:a16="http://schemas.microsoft.com/office/drawing/2014/main" id="{156650DD-9603-4A3B-B112-B4166FB99EEA}"/>
              </a:ext>
            </a:extLst>
          </p:cNvPr>
          <p:cNvSpPr>
            <a:spLocks noGrp="1"/>
          </p:cNvSpPr>
          <p:nvPr>
            <p:ph type="dt" sz="half" idx="10"/>
          </p:nvPr>
        </p:nvSpPr>
        <p:spPr/>
        <p:txBody>
          <a:bodyPr/>
          <a:lstStyle/>
          <a:p>
            <a:fld id="{0E17207B-EAF7-49C7-AD12-7E525B132E7E}" type="datetimeFigureOut">
              <a:rPr lang="it-IT" smtClean="0"/>
              <a:t>25/05/2018</a:t>
            </a:fld>
            <a:endParaRPr lang="it-IT"/>
          </a:p>
        </p:txBody>
      </p:sp>
      <p:sp>
        <p:nvSpPr>
          <p:cNvPr id="5" name="Segnaposto piè di pagina 4">
            <a:extLst>
              <a:ext uri="{FF2B5EF4-FFF2-40B4-BE49-F238E27FC236}">
                <a16:creationId xmlns:a16="http://schemas.microsoft.com/office/drawing/2014/main" id="{C959B2C8-A22E-43CD-AD51-72DB6667938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21D7B0B9-E107-4627-8439-67CAEBEECF8D}"/>
              </a:ext>
            </a:extLst>
          </p:cNvPr>
          <p:cNvSpPr>
            <a:spLocks noGrp="1"/>
          </p:cNvSpPr>
          <p:nvPr>
            <p:ph type="sldNum" sz="quarter" idx="12"/>
          </p:nvPr>
        </p:nvSpPr>
        <p:spPr/>
        <p:txBody>
          <a:bodyPr/>
          <a:lstStyle/>
          <a:p>
            <a:fld id="{C8B3A9BB-72DC-438A-8CB2-A4BC0AB8FAC6}" type="slidenum">
              <a:rPr lang="it-IT" smtClean="0"/>
              <a:t>‹N›</a:t>
            </a:fld>
            <a:endParaRPr lang="it-IT"/>
          </a:p>
        </p:txBody>
      </p:sp>
    </p:spTree>
    <p:extLst>
      <p:ext uri="{BB962C8B-B14F-4D97-AF65-F5344CB8AC3E}">
        <p14:creationId xmlns:p14="http://schemas.microsoft.com/office/powerpoint/2010/main" val="26083056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C83E7F2-72E7-4E2C-8375-CEA62471EA2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94350093-DE3A-4C03-89FA-38D39D349B22}"/>
              </a:ext>
            </a:extLst>
          </p:cNvPr>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8983128D-D525-47EE-9F31-17809A432FA8}"/>
              </a:ext>
            </a:extLst>
          </p:cNvPr>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CADDEE4F-1DC9-4622-BAFF-263D0F77D835}"/>
              </a:ext>
            </a:extLst>
          </p:cNvPr>
          <p:cNvSpPr>
            <a:spLocks noGrp="1"/>
          </p:cNvSpPr>
          <p:nvPr>
            <p:ph type="dt" sz="half" idx="10"/>
          </p:nvPr>
        </p:nvSpPr>
        <p:spPr/>
        <p:txBody>
          <a:bodyPr/>
          <a:lstStyle/>
          <a:p>
            <a:fld id="{0E17207B-EAF7-49C7-AD12-7E525B132E7E}" type="datetimeFigureOut">
              <a:rPr lang="it-IT" smtClean="0"/>
              <a:t>25/05/2018</a:t>
            </a:fld>
            <a:endParaRPr lang="it-IT"/>
          </a:p>
        </p:txBody>
      </p:sp>
      <p:sp>
        <p:nvSpPr>
          <p:cNvPr id="6" name="Segnaposto piè di pagina 5">
            <a:extLst>
              <a:ext uri="{FF2B5EF4-FFF2-40B4-BE49-F238E27FC236}">
                <a16:creationId xmlns:a16="http://schemas.microsoft.com/office/drawing/2014/main" id="{A933ADA4-9AB5-40CF-8555-CE1CBFB1C0F7}"/>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C34057A-69CE-4C70-AA56-D140F7E37034}"/>
              </a:ext>
            </a:extLst>
          </p:cNvPr>
          <p:cNvSpPr>
            <a:spLocks noGrp="1"/>
          </p:cNvSpPr>
          <p:nvPr>
            <p:ph type="sldNum" sz="quarter" idx="12"/>
          </p:nvPr>
        </p:nvSpPr>
        <p:spPr/>
        <p:txBody>
          <a:bodyPr/>
          <a:lstStyle/>
          <a:p>
            <a:fld id="{C8B3A9BB-72DC-438A-8CB2-A4BC0AB8FAC6}" type="slidenum">
              <a:rPr lang="it-IT" smtClean="0"/>
              <a:t>‹N›</a:t>
            </a:fld>
            <a:endParaRPr lang="it-IT"/>
          </a:p>
        </p:txBody>
      </p:sp>
    </p:spTree>
    <p:extLst>
      <p:ext uri="{BB962C8B-B14F-4D97-AF65-F5344CB8AC3E}">
        <p14:creationId xmlns:p14="http://schemas.microsoft.com/office/powerpoint/2010/main" val="33232461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4A43AC-68BE-4B7E-9450-C9FE0B53CD1E}"/>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2ED418C4-9B7C-41BD-9D88-C082147C80C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a:extLst>
              <a:ext uri="{FF2B5EF4-FFF2-40B4-BE49-F238E27FC236}">
                <a16:creationId xmlns:a16="http://schemas.microsoft.com/office/drawing/2014/main" id="{A488C356-FA18-4F7F-BE54-10FD4D5E0E6D}"/>
              </a:ext>
            </a:extLst>
          </p:cNvPr>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8A9A64B7-3963-4417-B72D-E128D3B08F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a:extLst>
              <a:ext uri="{FF2B5EF4-FFF2-40B4-BE49-F238E27FC236}">
                <a16:creationId xmlns:a16="http://schemas.microsoft.com/office/drawing/2014/main" id="{0D6A5E86-325A-423F-8FBE-523843737404}"/>
              </a:ext>
            </a:extLst>
          </p:cNvPr>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8194E201-CB50-481C-ACBE-13761A5B1C3F}"/>
              </a:ext>
            </a:extLst>
          </p:cNvPr>
          <p:cNvSpPr>
            <a:spLocks noGrp="1"/>
          </p:cNvSpPr>
          <p:nvPr>
            <p:ph type="dt" sz="half" idx="10"/>
          </p:nvPr>
        </p:nvSpPr>
        <p:spPr/>
        <p:txBody>
          <a:bodyPr/>
          <a:lstStyle/>
          <a:p>
            <a:fld id="{0E17207B-EAF7-49C7-AD12-7E525B132E7E}" type="datetimeFigureOut">
              <a:rPr lang="it-IT" smtClean="0"/>
              <a:t>25/05/2018</a:t>
            </a:fld>
            <a:endParaRPr lang="it-IT"/>
          </a:p>
        </p:txBody>
      </p:sp>
      <p:sp>
        <p:nvSpPr>
          <p:cNvPr id="8" name="Segnaposto piè di pagina 7">
            <a:extLst>
              <a:ext uri="{FF2B5EF4-FFF2-40B4-BE49-F238E27FC236}">
                <a16:creationId xmlns:a16="http://schemas.microsoft.com/office/drawing/2014/main" id="{91E67E20-59FA-4211-BFAE-4980AED3573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9AD7698E-B413-497A-9D04-E5F8AEF4D839}"/>
              </a:ext>
            </a:extLst>
          </p:cNvPr>
          <p:cNvSpPr>
            <a:spLocks noGrp="1"/>
          </p:cNvSpPr>
          <p:nvPr>
            <p:ph type="sldNum" sz="quarter" idx="12"/>
          </p:nvPr>
        </p:nvSpPr>
        <p:spPr/>
        <p:txBody>
          <a:bodyPr/>
          <a:lstStyle/>
          <a:p>
            <a:fld id="{C8B3A9BB-72DC-438A-8CB2-A4BC0AB8FAC6}" type="slidenum">
              <a:rPr lang="it-IT" smtClean="0"/>
              <a:t>‹N›</a:t>
            </a:fld>
            <a:endParaRPr lang="it-IT"/>
          </a:p>
        </p:txBody>
      </p:sp>
    </p:spTree>
    <p:extLst>
      <p:ext uri="{BB962C8B-B14F-4D97-AF65-F5344CB8AC3E}">
        <p14:creationId xmlns:p14="http://schemas.microsoft.com/office/powerpoint/2010/main" val="4166322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DD5445F-F0D1-41B4-8E80-441C587F482B}"/>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D7F28168-BB2F-4AAB-BE1E-CDD9CDC7EB7C}"/>
              </a:ext>
            </a:extLst>
          </p:cNvPr>
          <p:cNvSpPr>
            <a:spLocks noGrp="1"/>
          </p:cNvSpPr>
          <p:nvPr>
            <p:ph type="dt" sz="half" idx="10"/>
          </p:nvPr>
        </p:nvSpPr>
        <p:spPr/>
        <p:txBody>
          <a:bodyPr/>
          <a:lstStyle/>
          <a:p>
            <a:fld id="{0E17207B-EAF7-49C7-AD12-7E525B132E7E}" type="datetimeFigureOut">
              <a:rPr lang="it-IT" smtClean="0"/>
              <a:t>25/05/2018</a:t>
            </a:fld>
            <a:endParaRPr lang="it-IT"/>
          </a:p>
        </p:txBody>
      </p:sp>
      <p:sp>
        <p:nvSpPr>
          <p:cNvPr id="4" name="Segnaposto piè di pagina 3">
            <a:extLst>
              <a:ext uri="{FF2B5EF4-FFF2-40B4-BE49-F238E27FC236}">
                <a16:creationId xmlns:a16="http://schemas.microsoft.com/office/drawing/2014/main" id="{CB18723E-3D9B-4F69-8030-D97CE3731F7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E8C7280C-0716-4DCD-9529-0E12FC3ACEDD}"/>
              </a:ext>
            </a:extLst>
          </p:cNvPr>
          <p:cNvSpPr>
            <a:spLocks noGrp="1"/>
          </p:cNvSpPr>
          <p:nvPr>
            <p:ph type="sldNum" sz="quarter" idx="12"/>
          </p:nvPr>
        </p:nvSpPr>
        <p:spPr/>
        <p:txBody>
          <a:bodyPr/>
          <a:lstStyle/>
          <a:p>
            <a:fld id="{C8B3A9BB-72DC-438A-8CB2-A4BC0AB8FAC6}" type="slidenum">
              <a:rPr lang="it-IT" smtClean="0"/>
              <a:t>‹N›</a:t>
            </a:fld>
            <a:endParaRPr lang="it-IT"/>
          </a:p>
        </p:txBody>
      </p:sp>
    </p:spTree>
    <p:extLst>
      <p:ext uri="{BB962C8B-B14F-4D97-AF65-F5344CB8AC3E}">
        <p14:creationId xmlns:p14="http://schemas.microsoft.com/office/powerpoint/2010/main" val="3999489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65BB1AB-96E7-4F6C-8781-51ABF24695ED}"/>
              </a:ext>
            </a:extLst>
          </p:cNvPr>
          <p:cNvSpPr>
            <a:spLocks noGrp="1"/>
          </p:cNvSpPr>
          <p:nvPr>
            <p:ph type="dt" sz="half" idx="10"/>
          </p:nvPr>
        </p:nvSpPr>
        <p:spPr/>
        <p:txBody>
          <a:bodyPr/>
          <a:lstStyle/>
          <a:p>
            <a:fld id="{0E17207B-EAF7-49C7-AD12-7E525B132E7E}" type="datetimeFigureOut">
              <a:rPr lang="it-IT" smtClean="0"/>
              <a:t>25/05/2018</a:t>
            </a:fld>
            <a:endParaRPr lang="it-IT"/>
          </a:p>
        </p:txBody>
      </p:sp>
      <p:sp>
        <p:nvSpPr>
          <p:cNvPr id="3" name="Segnaposto piè di pagina 2">
            <a:extLst>
              <a:ext uri="{FF2B5EF4-FFF2-40B4-BE49-F238E27FC236}">
                <a16:creationId xmlns:a16="http://schemas.microsoft.com/office/drawing/2014/main" id="{3769A333-1867-4361-BF3C-1F9B2218BEB5}"/>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0902607-367F-4E41-8D4F-B0BECF976652}"/>
              </a:ext>
            </a:extLst>
          </p:cNvPr>
          <p:cNvSpPr>
            <a:spLocks noGrp="1"/>
          </p:cNvSpPr>
          <p:nvPr>
            <p:ph type="sldNum" sz="quarter" idx="12"/>
          </p:nvPr>
        </p:nvSpPr>
        <p:spPr/>
        <p:txBody>
          <a:bodyPr/>
          <a:lstStyle/>
          <a:p>
            <a:fld id="{C8B3A9BB-72DC-438A-8CB2-A4BC0AB8FAC6}" type="slidenum">
              <a:rPr lang="it-IT" smtClean="0"/>
              <a:t>‹N›</a:t>
            </a:fld>
            <a:endParaRPr lang="it-IT"/>
          </a:p>
        </p:txBody>
      </p:sp>
    </p:spTree>
    <p:extLst>
      <p:ext uri="{BB962C8B-B14F-4D97-AF65-F5344CB8AC3E}">
        <p14:creationId xmlns:p14="http://schemas.microsoft.com/office/powerpoint/2010/main" val="3573499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89F57D-6ADE-47B6-82D1-254AB34CC10B}"/>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749C2DC9-B3C8-4CF9-ACF5-64B0B253C3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B9348609-0C67-4206-A916-01FB320271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306AD073-963C-49E1-AB8A-15A7000F92A3}"/>
              </a:ext>
            </a:extLst>
          </p:cNvPr>
          <p:cNvSpPr>
            <a:spLocks noGrp="1"/>
          </p:cNvSpPr>
          <p:nvPr>
            <p:ph type="dt" sz="half" idx="10"/>
          </p:nvPr>
        </p:nvSpPr>
        <p:spPr/>
        <p:txBody>
          <a:bodyPr/>
          <a:lstStyle/>
          <a:p>
            <a:fld id="{0E17207B-EAF7-49C7-AD12-7E525B132E7E}" type="datetimeFigureOut">
              <a:rPr lang="it-IT" smtClean="0"/>
              <a:t>25/05/2018</a:t>
            </a:fld>
            <a:endParaRPr lang="it-IT"/>
          </a:p>
        </p:txBody>
      </p:sp>
      <p:sp>
        <p:nvSpPr>
          <p:cNvPr id="6" name="Segnaposto piè di pagina 5">
            <a:extLst>
              <a:ext uri="{FF2B5EF4-FFF2-40B4-BE49-F238E27FC236}">
                <a16:creationId xmlns:a16="http://schemas.microsoft.com/office/drawing/2014/main" id="{C5004A48-4B76-4A27-B948-116A4FE8EC8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D4D8AB53-7CC4-406D-80F7-58A76B075DC2}"/>
              </a:ext>
            </a:extLst>
          </p:cNvPr>
          <p:cNvSpPr>
            <a:spLocks noGrp="1"/>
          </p:cNvSpPr>
          <p:nvPr>
            <p:ph type="sldNum" sz="quarter" idx="12"/>
          </p:nvPr>
        </p:nvSpPr>
        <p:spPr/>
        <p:txBody>
          <a:bodyPr/>
          <a:lstStyle/>
          <a:p>
            <a:fld id="{C8B3A9BB-72DC-438A-8CB2-A4BC0AB8FAC6}" type="slidenum">
              <a:rPr lang="it-IT" smtClean="0"/>
              <a:t>‹N›</a:t>
            </a:fld>
            <a:endParaRPr lang="it-IT"/>
          </a:p>
        </p:txBody>
      </p:sp>
    </p:spTree>
    <p:extLst>
      <p:ext uri="{BB962C8B-B14F-4D97-AF65-F5344CB8AC3E}">
        <p14:creationId xmlns:p14="http://schemas.microsoft.com/office/powerpoint/2010/main" val="21433220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E3ED330-6E66-4316-B02F-ABA26AD68A5C}"/>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F5276B88-6BB1-46E8-BED3-92DC3B15CA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4BEA2491-47FA-449C-85B7-DF459A2285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a:extLst>
              <a:ext uri="{FF2B5EF4-FFF2-40B4-BE49-F238E27FC236}">
                <a16:creationId xmlns:a16="http://schemas.microsoft.com/office/drawing/2014/main" id="{92B5DC9C-32B1-42D1-8A83-ACB93A1A3593}"/>
              </a:ext>
            </a:extLst>
          </p:cNvPr>
          <p:cNvSpPr>
            <a:spLocks noGrp="1"/>
          </p:cNvSpPr>
          <p:nvPr>
            <p:ph type="dt" sz="half" idx="10"/>
          </p:nvPr>
        </p:nvSpPr>
        <p:spPr/>
        <p:txBody>
          <a:bodyPr/>
          <a:lstStyle/>
          <a:p>
            <a:fld id="{0E17207B-EAF7-49C7-AD12-7E525B132E7E}" type="datetimeFigureOut">
              <a:rPr lang="it-IT" smtClean="0"/>
              <a:t>25/05/2018</a:t>
            </a:fld>
            <a:endParaRPr lang="it-IT"/>
          </a:p>
        </p:txBody>
      </p:sp>
      <p:sp>
        <p:nvSpPr>
          <p:cNvPr id="6" name="Segnaposto piè di pagina 5">
            <a:extLst>
              <a:ext uri="{FF2B5EF4-FFF2-40B4-BE49-F238E27FC236}">
                <a16:creationId xmlns:a16="http://schemas.microsoft.com/office/drawing/2014/main" id="{AADC6DE4-0DE4-47D3-9605-8BFE8DD84BD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B7A54C0F-3FA7-4DD9-837E-EBD29B0FCA0F}"/>
              </a:ext>
            </a:extLst>
          </p:cNvPr>
          <p:cNvSpPr>
            <a:spLocks noGrp="1"/>
          </p:cNvSpPr>
          <p:nvPr>
            <p:ph type="sldNum" sz="quarter" idx="12"/>
          </p:nvPr>
        </p:nvSpPr>
        <p:spPr/>
        <p:txBody>
          <a:bodyPr/>
          <a:lstStyle/>
          <a:p>
            <a:fld id="{C8B3A9BB-72DC-438A-8CB2-A4BC0AB8FAC6}" type="slidenum">
              <a:rPr lang="it-IT" smtClean="0"/>
              <a:t>‹N›</a:t>
            </a:fld>
            <a:endParaRPr lang="it-IT"/>
          </a:p>
        </p:txBody>
      </p:sp>
    </p:spTree>
    <p:extLst>
      <p:ext uri="{BB962C8B-B14F-4D97-AF65-F5344CB8AC3E}">
        <p14:creationId xmlns:p14="http://schemas.microsoft.com/office/powerpoint/2010/main" val="28949747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colorTemperature colorTemp="3368"/>
                    </a14:imgEffect>
                    <a14:imgEffect>
                      <a14:saturation sat="96000"/>
                    </a14:imgEffect>
                  </a14:imgLayer>
                </a14:imgProps>
              </a:ext>
            </a:extLst>
          </a:blip>
          <a:srcRect/>
          <a:stretch>
            <a:fillRect t="-17000" b="-17000"/>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F4A0CDF-2198-444E-82DB-01CE7FCA3F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EB04DBC-D788-4965-BD9B-427532EB7F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2D3D2E7F-5ED0-4B77-8011-CF9A60CA76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E17207B-EAF7-49C7-AD12-7E525B132E7E}" type="datetimeFigureOut">
              <a:rPr lang="it-IT" smtClean="0"/>
              <a:t>25/05/2018</a:t>
            </a:fld>
            <a:endParaRPr lang="it-IT"/>
          </a:p>
        </p:txBody>
      </p:sp>
      <p:sp>
        <p:nvSpPr>
          <p:cNvPr id="5" name="Segnaposto piè di pagina 4">
            <a:extLst>
              <a:ext uri="{FF2B5EF4-FFF2-40B4-BE49-F238E27FC236}">
                <a16:creationId xmlns:a16="http://schemas.microsoft.com/office/drawing/2014/main" id="{E2D320ED-8851-4440-BBEA-4C09CF92B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6A5ADF77-5298-4036-805B-C6C2D850261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B3A9BB-72DC-438A-8CB2-A4BC0AB8FAC6}" type="slidenum">
              <a:rPr lang="it-IT" smtClean="0"/>
              <a:t>‹N›</a:t>
            </a:fld>
            <a:endParaRPr lang="it-IT"/>
          </a:p>
        </p:txBody>
      </p:sp>
    </p:spTree>
    <p:extLst>
      <p:ext uri="{BB962C8B-B14F-4D97-AF65-F5344CB8AC3E}">
        <p14:creationId xmlns:p14="http://schemas.microsoft.com/office/powerpoint/2010/main" val="588282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oleObject" Target="../embeddings/oleObject2.bin"/><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5.png"/><Relationship Id="rId5" Type="http://schemas.openxmlformats.org/officeDocument/2006/relationships/oleObject" Target="../embeddings/oleObject3.bin"/><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3.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40.png"/><Relationship Id="rId5" Type="http://schemas.openxmlformats.org/officeDocument/2006/relationships/oleObject" Target="../embeddings/oleObject5.bin"/><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5.jpeg"/><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47.png"/><Relationship Id="rId5" Type="http://schemas.openxmlformats.org/officeDocument/2006/relationships/oleObject" Target="../embeddings/oleObject7.bin"/><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png"/><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7.xml"/><Relationship Id="rId1" Type="http://schemas.openxmlformats.org/officeDocument/2006/relationships/vmlDrawing" Target="../drawings/vmlDrawing9.vml"/><Relationship Id="rId5" Type="http://schemas.openxmlformats.org/officeDocument/2006/relationships/image" Target="../media/image3.png"/><Relationship Id="rId4" Type="http://schemas.openxmlformats.org/officeDocument/2006/relationships/image" Target="../media/image59.png"/></Relationships>
</file>

<file path=ppt/slides/_rels/slide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BFD0591-0EEF-4656-BB64-328B526F1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4715" y="4644312"/>
            <a:ext cx="1695113" cy="614479"/>
          </a:xfrm>
          <a:prstGeom prst="rect">
            <a:avLst/>
          </a:prstGeom>
          <a:noFill/>
        </p:spPr>
      </p:pic>
      <p:pic>
        <p:nvPicPr>
          <p:cNvPr id="6" name="Immagine 5" descr="Immagine che contiene oggetto&#10;&#10;Descrizione generata con affidabilità elevata">
            <a:extLst>
              <a:ext uri="{FF2B5EF4-FFF2-40B4-BE49-F238E27FC236}">
                <a16:creationId xmlns:a16="http://schemas.microsoft.com/office/drawing/2014/main" id="{EE28BCB4-BCFA-4AA0-89D7-935683FCA4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9535" y="4968913"/>
            <a:ext cx="2444373" cy="702758"/>
          </a:xfrm>
          <a:prstGeom prst="rect">
            <a:avLst/>
          </a:prstGeom>
          <a:noFill/>
        </p:spPr>
      </p:pic>
      <p:sp>
        <p:nvSpPr>
          <p:cNvPr id="8" name="CasellaDiTesto 7">
            <a:extLst>
              <a:ext uri="{FF2B5EF4-FFF2-40B4-BE49-F238E27FC236}">
                <a16:creationId xmlns:a16="http://schemas.microsoft.com/office/drawing/2014/main" id="{1DF9B3DC-8AF4-4FCB-AE0C-A02811A706BE}"/>
              </a:ext>
            </a:extLst>
          </p:cNvPr>
          <p:cNvSpPr txBox="1"/>
          <p:nvPr/>
        </p:nvSpPr>
        <p:spPr>
          <a:xfrm>
            <a:off x="5228480" y="5827531"/>
            <a:ext cx="1758045" cy="307777"/>
          </a:xfrm>
          <a:prstGeom prst="rect">
            <a:avLst/>
          </a:prstGeom>
          <a:noFill/>
        </p:spPr>
        <p:txBody>
          <a:bodyPr wrap="none" rtlCol="0">
            <a:spAutoFit/>
          </a:bodyPr>
          <a:lstStyle/>
          <a:p>
            <a:r>
              <a:rPr lang="it-IT" sz="1400" b="1" dirty="0">
                <a:latin typeface="Perpetua Titling MT" panose="02020502060505020804" pitchFamily="18" charset="0"/>
              </a:rPr>
              <a:t>Dr. Josip Buric</a:t>
            </a:r>
          </a:p>
        </p:txBody>
      </p:sp>
      <p:sp>
        <p:nvSpPr>
          <p:cNvPr id="12" name="Rettangolo 11">
            <a:extLst>
              <a:ext uri="{FF2B5EF4-FFF2-40B4-BE49-F238E27FC236}">
                <a16:creationId xmlns:a16="http://schemas.microsoft.com/office/drawing/2014/main" id="{F784AFAC-1CD6-4949-870B-15829D814AD9}"/>
              </a:ext>
            </a:extLst>
          </p:cNvPr>
          <p:cNvSpPr/>
          <p:nvPr/>
        </p:nvSpPr>
        <p:spPr>
          <a:xfrm>
            <a:off x="0" y="295108"/>
            <a:ext cx="6096000" cy="1478738"/>
          </a:xfrm>
          <a:prstGeom prst="rect">
            <a:avLst/>
          </a:prstGeom>
        </p:spPr>
        <p:txBody>
          <a:bodyPr>
            <a:spAutoFit/>
          </a:bodyPr>
          <a:lstStyle/>
          <a:p>
            <a:pPr algn="ctr">
              <a:lnSpc>
                <a:spcPct val="150000"/>
              </a:lnSpc>
              <a:spcAft>
                <a:spcPts val="0"/>
              </a:spcAft>
            </a:pPr>
            <a:r>
              <a:rPr lang="hr-HR" sz="4400" b="1" dirty="0">
                <a:solidFill>
                  <a:srgbClr val="FF0000"/>
                </a:solidFill>
                <a:latin typeface="Arial" panose="020B0604020202020204" pitchFamily="34" charset="0"/>
                <a:ea typeface="Times New Roman" panose="02020603050405020304" pitchFamily="18" charset="0"/>
                <a:cs typeface="Calibri" panose="020F0502020204030204" pitchFamily="34" charset="0"/>
              </a:rPr>
              <a:t>H</a:t>
            </a:r>
            <a:r>
              <a:rPr lang="hr-HR" sz="4400" b="1" dirty="0">
                <a:solidFill>
                  <a:srgbClr val="538135"/>
                </a:solidFill>
                <a:latin typeface="Arial" panose="020B0604020202020204" pitchFamily="34" charset="0"/>
                <a:ea typeface="Times New Roman" panose="02020603050405020304" pitchFamily="18" charset="0"/>
                <a:cs typeface="Calibri" panose="020F0502020204030204" pitchFamily="34" charset="0"/>
              </a:rPr>
              <a:t>E</a:t>
            </a:r>
            <a:r>
              <a:rPr lang="hr-HR" sz="4400" b="1" dirty="0">
                <a:solidFill>
                  <a:srgbClr val="0070C0"/>
                </a:solidFill>
                <a:latin typeface="Arial" panose="020B0604020202020204" pitchFamily="34" charset="0"/>
                <a:ea typeface="Times New Roman" panose="02020603050405020304" pitchFamily="18" charset="0"/>
                <a:cs typeface="Calibri" panose="020F0502020204030204" pitchFamily="34" charset="0"/>
              </a:rPr>
              <a:t>P</a:t>
            </a:r>
            <a:r>
              <a:rPr lang="hr-HR" sz="4400" b="1" dirty="0">
                <a:solidFill>
                  <a:srgbClr val="C45911"/>
                </a:solidFill>
                <a:latin typeface="Arial" panose="020B0604020202020204" pitchFamily="34" charset="0"/>
                <a:ea typeface="Times New Roman" panose="02020603050405020304" pitchFamily="18" charset="0"/>
                <a:cs typeface="Calibri" panose="020F0502020204030204" pitchFamily="34" charset="0"/>
              </a:rPr>
              <a:t>M</a:t>
            </a:r>
            <a:r>
              <a:rPr lang="hr-HR" sz="4400" b="1" dirty="0">
                <a:solidFill>
                  <a:srgbClr val="7030A0"/>
                </a:solidFill>
                <a:latin typeface="Arial" panose="020B0604020202020204" pitchFamily="34" charset="0"/>
                <a:ea typeface="Times New Roman" panose="02020603050405020304" pitchFamily="18" charset="0"/>
                <a:cs typeface="Calibri" panose="020F0502020204030204" pitchFamily="34" charset="0"/>
              </a:rPr>
              <a:t>P</a:t>
            </a:r>
            <a:endParaRPr lang="it-IT" sz="1400" dirty="0">
              <a:latin typeface="Calibri" panose="020F0502020204030204" pitchFamily="34" charset="0"/>
              <a:ea typeface="Calibri" panose="020F0502020204030204" pitchFamily="34" charset="0"/>
              <a:cs typeface="Calibri" panose="020F0502020204030204" pitchFamily="34" charset="0"/>
            </a:endParaRPr>
          </a:p>
          <a:p>
            <a:pPr algn="ctr">
              <a:lnSpc>
                <a:spcPct val="150000"/>
              </a:lnSpc>
              <a:spcAft>
                <a:spcPts val="0"/>
              </a:spcAft>
            </a:pPr>
            <a:r>
              <a:rPr lang="hr-HR" b="1" dirty="0">
                <a:solidFill>
                  <a:srgbClr val="FF0000"/>
                </a:solidFill>
                <a:latin typeface="Arial" panose="020B0604020202020204" pitchFamily="34" charset="0"/>
                <a:ea typeface="Times New Roman" panose="02020603050405020304" pitchFamily="18" charset="0"/>
                <a:cs typeface="Calibri" panose="020F0502020204030204" pitchFamily="34" charset="0"/>
              </a:rPr>
              <a:t>Higher</a:t>
            </a:r>
            <a:r>
              <a:rPr lang="hr-HR" b="1" dirty="0">
                <a:latin typeface="Arial" panose="020B0604020202020204" pitchFamily="34" charset="0"/>
                <a:ea typeface="Times New Roman" panose="02020603050405020304" pitchFamily="18" charset="0"/>
                <a:cs typeface="Calibri" panose="020F0502020204030204" pitchFamily="34" charset="0"/>
              </a:rPr>
              <a:t> </a:t>
            </a:r>
            <a:r>
              <a:rPr lang="hr-HR" b="1" dirty="0">
                <a:solidFill>
                  <a:srgbClr val="00B050"/>
                </a:solidFill>
                <a:latin typeface="Arial" panose="020B0604020202020204" pitchFamily="34" charset="0"/>
                <a:ea typeface="Times New Roman" panose="02020603050405020304" pitchFamily="18" charset="0"/>
                <a:cs typeface="Calibri" panose="020F0502020204030204" pitchFamily="34" charset="0"/>
              </a:rPr>
              <a:t>Education</a:t>
            </a:r>
            <a:r>
              <a:rPr lang="hr-HR" b="1" dirty="0">
                <a:latin typeface="Arial" panose="020B0604020202020204" pitchFamily="34" charset="0"/>
                <a:ea typeface="Times New Roman" panose="02020603050405020304" pitchFamily="18" charset="0"/>
                <a:cs typeface="Calibri" panose="020F0502020204030204" pitchFamily="34" charset="0"/>
              </a:rPr>
              <a:t> </a:t>
            </a:r>
            <a:r>
              <a:rPr lang="hr-HR" b="1" dirty="0">
                <a:solidFill>
                  <a:srgbClr val="0070C0"/>
                </a:solidFill>
                <a:latin typeface="Arial" panose="020B0604020202020204" pitchFamily="34" charset="0"/>
                <a:ea typeface="Times New Roman" panose="02020603050405020304" pitchFamily="18" charset="0"/>
                <a:cs typeface="Calibri" panose="020F0502020204030204" pitchFamily="34" charset="0"/>
              </a:rPr>
              <a:t>Pain</a:t>
            </a:r>
            <a:r>
              <a:rPr lang="hr-HR" b="1" dirty="0">
                <a:latin typeface="Arial" panose="020B0604020202020204" pitchFamily="34" charset="0"/>
                <a:ea typeface="Times New Roman" panose="02020603050405020304" pitchFamily="18" charset="0"/>
                <a:cs typeface="Calibri" panose="020F0502020204030204" pitchFamily="34" charset="0"/>
              </a:rPr>
              <a:t> </a:t>
            </a:r>
            <a:r>
              <a:rPr lang="hr-HR" b="1" dirty="0">
                <a:solidFill>
                  <a:srgbClr val="C45911"/>
                </a:solidFill>
                <a:latin typeface="Arial" panose="020B0604020202020204" pitchFamily="34" charset="0"/>
                <a:ea typeface="Times New Roman" panose="02020603050405020304" pitchFamily="18" charset="0"/>
                <a:cs typeface="Calibri" panose="020F0502020204030204" pitchFamily="34" charset="0"/>
              </a:rPr>
              <a:t>Medicine </a:t>
            </a:r>
            <a:r>
              <a:rPr lang="hr-HR" b="1" dirty="0">
                <a:solidFill>
                  <a:srgbClr val="7030A0"/>
                </a:solidFill>
                <a:latin typeface="Arial" panose="020B0604020202020204" pitchFamily="34" charset="0"/>
                <a:ea typeface="Times New Roman" panose="02020603050405020304" pitchFamily="18" charset="0"/>
                <a:cs typeface="Calibri" panose="020F0502020204030204" pitchFamily="34" charset="0"/>
              </a:rPr>
              <a:t>Project</a:t>
            </a:r>
            <a:endParaRPr lang="it-IT" sz="14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14" name="Rettangolo 13">
            <a:extLst>
              <a:ext uri="{FF2B5EF4-FFF2-40B4-BE49-F238E27FC236}">
                <a16:creationId xmlns:a16="http://schemas.microsoft.com/office/drawing/2014/main" id="{B085DA23-A406-4657-B426-D52D469700D4}"/>
              </a:ext>
            </a:extLst>
          </p:cNvPr>
          <p:cNvSpPr/>
          <p:nvPr/>
        </p:nvSpPr>
        <p:spPr>
          <a:xfrm>
            <a:off x="406403" y="2929119"/>
            <a:ext cx="11398272" cy="999761"/>
          </a:xfrm>
          <a:prstGeom prst="rect">
            <a:avLst/>
          </a:prstGeom>
        </p:spPr>
        <p:txBody>
          <a:bodyPr wrap="square">
            <a:spAutoFit/>
          </a:bodyPr>
          <a:lstStyle/>
          <a:p>
            <a:pPr algn="ctr">
              <a:lnSpc>
                <a:spcPct val="200000"/>
              </a:lnSpc>
              <a:spcAft>
                <a:spcPts val="0"/>
              </a:spcAft>
            </a:pPr>
            <a:r>
              <a:rPr lang="en-GB" sz="1600" b="1" dirty="0">
                <a:solidFill>
                  <a:srgbClr val="000000"/>
                </a:solidFill>
                <a:latin typeface="Perpetua Titling MT" panose="02020502060505020804" pitchFamily="18" charset="0"/>
                <a:ea typeface="Calibri" panose="020F0502020204030204" pitchFamily="34" charset="0"/>
                <a:cs typeface="Calibri" panose="020F0502020204030204" pitchFamily="34" charset="0"/>
              </a:rPr>
              <a:t>Natural history of disc disease, surgical indications and review of minimally invasive intradiscal techniques</a:t>
            </a:r>
            <a:endParaRPr lang="it-IT" sz="1600" b="1" dirty="0">
              <a:effectLst/>
              <a:latin typeface="Perpetua Titling MT" panose="02020502060505020804" pitchFamily="18" charset="0"/>
              <a:ea typeface="Calibri" panose="020F0502020204030204" pitchFamily="34" charset="0"/>
              <a:cs typeface="Calibri" panose="020F0502020204030204" pitchFamily="34" charset="0"/>
            </a:endParaRPr>
          </a:p>
        </p:txBody>
      </p:sp>
      <p:pic>
        <p:nvPicPr>
          <p:cNvPr id="22" name="Slika 2">
            <a:extLst>
              <a:ext uri="{FF2B5EF4-FFF2-40B4-BE49-F238E27FC236}">
                <a16:creationId xmlns:a16="http://schemas.microsoft.com/office/drawing/2014/main" id="{E08677F2-A648-4DD7-B57C-3E6DA511D9F9}"/>
              </a:ext>
            </a:extLst>
          </p:cNvPr>
          <p:cNvPicPr/>
          <p:nvPr/>
        </p:nvPicPr>
        <p:blipFill>
          <a:blip r:embed="rId4"/>
          <a:stretch>
            <a:fillRect/>
          </a:stretch>
        </p:blipFill>
        <p:spPr bwMode="auto">
          <a:xfrm>
            <a:off x="7936752" y="91012"/>
            <a:ext cx="2094043" cy="1663337"/>
          </a:xfrm>
          <a:prstGeom prst="rect">
            <a:avLst/>
          </a:prstGeom>
        </p:spPr>
      </p:pic>
      <p:pic>
        <p:nvPicPr>
          <p:cNvPr id="23" name="Slika 3">
            <a:extLst>
              <a:ext uri="{FF2B5EF4-FFF2-40B4-BE49-F238E27FC236}">
                <a16:creationId xmlns:a16="http://schemas.microsoft.com/office/drawing/2014/main" id="{21F29D06-8567-4BD7-9171-249189EB2DF0}"/>
              </a:ext>
            </a:extLst>
          </p:cNvPr>
          <p:cNvPicPr/>
          <p:nvPr/>
        </p:nvPicPr>
        <p:blipFill>
          <a:blip r:embed="rId5"/>
          <a:stretch>
            <a:fillRect/>
          </a:stretch>
        </p:blipFill>
        <p:spPr bwMode="auto">
          <a:xfrm>
            <a:off x="8254387" y="1845088"/>
            <a:ext cx="1527687" cy="587336"/>
          </a:xfrm>
          <a:prstGeom prst="rect">
            <a:avLst/>
          </a:prstGeom>
          <a:gradFill>
            <a:gsLst>
              <a:gs pos="0">
                <a:schemeClr val="accent1">
                  <a:lumMod val="5000"/>
                  <a:lumOff val="95000"/>
                </a:schemeClr>
              </a:gs>
              <a:gs pos="42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2" name="CasellaDiTesto 1">
            <a:extLst>
              <a:ext uri="{FF2B5EF4-FFF2-40B4-BE49-F238E27FC236}">
                <a16:creationId xmlns:a16="http://schemas.microsoft.com/office/drawing/2014/main" id="{B2B4A2CA-5A84-4620-94C1-FC9265426465}"/>
              </a:ext>
            </a:extLst>
          </p:cNvPr>
          <p:cNvSpPr txBox="1"/>
          <p:nvPr/>
        </p:nvSpPr>
        <p:spPr>
          <a:xfrm>
            <a:off x="9659074" y="6415018"/>
            <a:ext cx="2074607" cy="261610"/>
          </a:xfrm>
          <a:prstGeom prst="rect">
            <a:avLst/>
          </a:prstGeom>
          <a:noFill/>
        </p:spPr>
        <p:txBody>
          <a:bodyPr wrap="none" rtlCol="0">
            <a:spAutoFit/>
          </a:bodyPr>
          <a:lstStyle/>
          <a:p>
            <a:r>
              <a:rPr lang="it-IT" sz="1100" dirty="0">
                <a:solidFill>
                  <a:schemeClr val="accent1">
                    <a:lumMod val="50000"/>
                  </a:schemeClr>
                </a:solidFill>
              </a:rPr>
              <a:t>www.sancamillofortedeimarmi.it</a:t>
            </a:r>
          </a:p>
        </p:txBody>
      </p:sp>
    </p:spTree>
    <p:extLst>
      <p:ext uri="{BB962C8B-B14F-4D97-AF65-F5344CB8AC3E}">
        <p14:creationId xmlns:p14="http://schemas.microsoft.com/office/powerpoint/2010/main" val="2071653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127234" y="4708340"/>
            <a:ext cx="9926589" cy="42344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1600" dirty="0">
                <a:solidFill>
                  <a:schemeClr val="bg1"/>
                </a:solidFill>
              </a:rPr>
              <a:t>The current available evidence is not robust enough to address the questions posed.</a:t>
            </a:r>
            <a:endParaRPr lang="it-IT" sz="1600" dirty="0">
              <a:solidFill>
                <a:schemeClr val="bg1"/>
              </a:solidFill>
            </a:endParaRPr>
          </a:p>
        </p:txBody>
      </p:sp>
      <p:sp>
        <p:nvSpPr>
          <p:cNvPr id="5" name="Rettangolo 4"/>
          <p:cNvSpPr/>
          <p:nvPr/>
        </p:nvSpPr>
        <p:spPr>
          <a:xfrm>
            <a:off x="670035" y="1205352"/>
            <a:ext cx="4752528" cy="42344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1600" dirty="0">
                <a:solidFill>
                  <a:schemeClr val="bg1"/>
                </a:solidFill>
              </a:rPr>
              <a:t>Seven studies (354 pts) were identified</a:t>
            </a:r>
          </a:p>
        </p:txBody>
      </p:sp>
      <p:pic>
        <p:nvPicPr>
          <p:cNvPr id="60418" name="Picture 2" descr="http://link.springer.com/article/10.1007%2Fs00586-014-3371-2/lookinside/000.png"/>
          <p:cNvPicPr>
            <a:picLocks noChangeAspect="1" noChangeArrowheads="1"/>
          </p:cNvPicPr>
          <p:nvPr/>
        </p:nvPicPr>
        <p:blipFill rotWithShape="1">
          <a:blip r:embed="rId2" cstate="print"/>
          <a:srcRect b="72827"/>
          <a:stretch/>
        </p:blipFill>
        <p:spPr bwMode="auto">
          <a:xfrm>
            <a:off x="7696764" y="-1"/>
            <a:ext cx="4509394" cy="1628802"/>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Rettangolo 6"/>
          <p:cNvSpPr/>
          <p:nvPr/>
        </p:nvSpPr>
        <p:spPr>
          <a:xfrm>
            <a:off x="1127235" y="2708920"/>
            <a:ext cx="9926588" cy="153144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1600" dirty="0">
                <a:solidFill>
                  <a:schemeClr val="bg1"/>
                </a:solidFill>
              </a:rPr>
              <a:t>Complete recovery </a:t>
            </a:r>
          </a:p>
          <a:p>
            <a:pPr algn="ctr">
              <a:lnSpc>
                <a:spcPct val="150000"/>
              </a:lnSpc>
            </a:pPr>
            <a:r>
              <a:rPr lang="en-US" sz="1600" dirty="0">
                <a:solidFill>
                  <a:schemeClr val="bg1"/>
                </a:solidFill>
              </a:rPr>
              <a:t>38.4 % of patients following surgery</a:t>
            </a:r>
          </a:p>
          <a:p>
            <a:pPr algn="ctr">
              <a:lnSpc>
                <a:spcPct val="150000"/>
              </a:lnSpc>
            </a:pPr>
            <a:r>
              <a:rPr lang="en-US" sz="1600" dirty="0">
                <a:solidFill>
                  <a:schemeClr val="bg1"/>
                </a:solidFill>
              </a:rPr>
              <a:t>32 % following non-operative treatment</a:t>
            </a:r>
          </a:p>
          <a:p>
            <a:pPr algn="ctr">
              <a:lnSpc>
                <a:spcPct val="150000"/>
              </a:lnSpc>
            </a:pPr>
            <a:r>
              <a:rPr lang="en-US" sz="1600" dirty="0">
                <a:solidFill>
                  <a:schemeClr val="bg1"/>
                </a:solidFill>
              </a:rPr>
              <a:t>Age and grade of motor deficit were identified as significant prognostic factors in some of the studies</a:t>
            </a:r>
          </a:p>
        </p:txBody>
      </p:sp>
      <p:sp>
        <p:nvSpPr>
          <p:cNvPr id="9" name="CasellaDiTesto 8"/>
          <p:cNvSpPr txBox="1"/>
          <p:nvPr/>
        </p:nvSpPr>
        <p:spPr>
          <a:xfrm>
            <a:off x="1616540" y="44624"/>
            <a:ext cx="2679260" cy="40011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it-IT" sz="2000" dirty="0">
                <a:solidFill>
                  <a:schemeClr val="tx1"/>
                </a:solidFill>
              </a:rPr>
              <a:t>SEVERE MOTOR DEFICIT</a:t>
            </a:r>
          </a:p>
        </p:txBody>
      </p:sp>
    </p:spTree>
    <p:extLst>
      <p:ext uri="{BB962C8B-B14F-4D97-AF65-F5344CB8AC3E}">
        <p14:creationId xmlns:p14="http://schemas.microsoft.com/office/powerpoint/2010/main" val="1048467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ppt_w*0.05"/>
                                          </p:val>
                                        </p:tav>
                                        <p:tav tm="100000">
                                          <p:val>
                                            <p:strVal val="#ppt_w"/>
                                          </p:val>
                                        </p:tav>
                                      </p:tavLst>
                                    </p:anim>
                                    <p:anim calcmode="lin" valueType="num">
                                      <p:cBhvr>
                                        <p:cTn id="17" dur="500" fill="hold"/>
                                        <p:tgtEl>
                                          <p:spTgt spid="3"/>
                                        </p:tgtEl>
                                        <p:attrNameLst>
                                          <p:attrName>ppt_h</p:attrName>
                                        </p:attrNameLst>
                                      </p:cBhvr>
                                      <p:tavLst>
                                        <p:tav tm="0">
                                          <p:val>
                                            <p:strVal val="#ppt_h"/>
                                          </p:val>
                                        </p:tav>
                                        <p:tav tm="100000">
                                          <p:val>
                                            <p:strVal val="#ppt_h"/>
                                          </p:val>
                                        </p:tav>
                                      </p:tavLst>
                                    </p:anim>
                                    <p:anim calcmode="lin" valueType="num">
                                      <p:cBhvr>
                                        <p:cTn id="18" dur="500" fill="hold"/>
                                        <p:tgtEl>
                                          <p:spTgt spid="3"/>
                                        </p:tgtEl>
                                        <p:attrNameLst>
                                          <p:attrName>ppt_x</p:attrName>
                                        </p:attrNameLst>
                                      </p:cBhvr>
                                      <p:tavLst>
                                        <p:tav tm="0">
                                          <p:val>
                                            <p:strVal val="#ppt_x-.2"/>
                                          </p:val>
                                        </p:tav>
                                        <p:tav tm="100000">
                                          <p:val>
                                            <p:strVal val="#ppt_x"/>
                                          </p:val>
                                        </p:tav>
                                      </p:tavLst>
                                    </p:anim>
                                    <p:anim calcmode="lin" valueType="num">
                                      <p:cBhvr>
                                        <p:cTn id="19" dur="500" fill="hold"/>
                                        <p:tgtEl>
                                          <p:spTgt spid="3"/>
                                        </p:tgtEl>
                                        <p:attrNameLst>
                                          <p:attrName>ppt_y</p:attrName>
                                        </p:attrNameLst>
                                      </p:cBhvr>
                                      <p:tavLst>
                                        <p:tav tm="0">
                                          <p:val>
                                            <p:strVal val="#ppt_y"/>
                                          </p:val>
                                        </p:tav>
                                        <p:tav tm="100000">
                                          <p:val>
                                            <p:strVal val="#ppt_y"/>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3A38276-B7C6-4AA3-A4FD-780720E1441A}"/>
              </a:ext>
            </a:extLst>
          </p:cNvPr>
          <p:cNvSpPr txBox="1"/>
          <p:nvPr/>
        </p:nvSpPr>
        <p:spPr>
          <a:xfrm>
            <a:off x="1485904" y="2604304"/>
            <a:ext cx="9204379" cy="584775"/>
          </a:xfrm>
          <a:prstGeom prst="rect">
            <a:avLst/>
          </a:prstGeom>
          <a:noFill/>
        </p:spPr>
        <p:txBody>
          <a:bodyPr wrap="none" rtlCol="0">
            <a:spAutoFit/>
          </a:bodyPr>
          <a:lstStyle/>
          <a:p>
            <a:r>
              <a:rPr lang="it-IT" sz="3200" dirty="0">
                <a:solidFill>
                  <a:schemeClr val="bg1"/>
                </a:solidFill>
                <a:latin typeface="Perpetua Titling MT" panose="02020502060505020804" pitchFamily="18" charset="0"/>
              </a:rPr>
              <a:t>SCIENTIFIC SOCIETIES RECOMMENDATIOTINS</a:t>
            </a:r>
          </a:p>
        </p:txBody>
      </p:sp>
      <p:pic>
        <p:nvPicPr>
          <p:cNvPr id="3" name="Immagine 2" descr="Immagine che contiene oggetto&#10;&#10;Descrizione generata con affidabilità elevata">
            <a:extLst>
              <a:ext uri="{FF2B5EF4-FFF2-40B4-BE49-F238E27FC236}">
                <a16:creationId xmlns:a16="http://schemas.microsoft.com/office/drawing/2014/main" id="{AB6EADD4-D36B-44A4-9E52-CA30BD16D5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26755257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082232" y="550016"/>
            <a:ext cx="10046825" cy="2923877"/>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lnSpc>
                <a:spcPct val="150000"/>
              </a:lnSpc>
            </a:pPr>
            <a:endParaRPr lang="it-IT" sz="1600" dirty="0">
              <a:solidFill>
                <a:schemeClr val="bg1"/>
              </a:solidFill>
            </a:endParaRPr>
          </a:p>
          <a:p>
            <a:pPr algn="ctr">
              <a:lnSpc>
                <a:spcPct val="150000"/>
              </a:lnSpc>
            </a:pPr>
            <a:r>
              <a:rPr lang="it-IT" sz="1600" b="1" dirty="0">
                <a:solidFill>
                  <a:schemeClr val="bg1"/>
                </a:solidFill>
              </a:rPr>
              <a:t>NASS </a:t>
            </a:r>
            <a:r>
              <a:rPr lang="it-IT" sz="1600" b="1" dirty="0" err="1">
                <a:solidFill>
                  <a:schemeClr val="bg1"/>
                </a:solidFill>
              </a:rPr>
              <a:t>Coverage</a:t>
            </a:r>
            <a:r>
              <a:rPr lang="it-IT" sz="1600" b="1" dirty="0">
                <a:solidFill>
                  <a:schemeClr val="bg1"/>
                </a:solidFill>
              </a:rPr>
              <a:t> </a:t>
            </a:r>
            <a:r>
              <a:rPr lang="it-IT" sz="1600" b="1" dirty="0" err="1">
                <a:solidFill>
                  <a:schemeClr val="bg1"/>
                </a:solidFill>
              </a:rPr>
              <a:t>recommendations</a:t>
            </a:r>
            <a:r>
              <a:rPr lang="it-IT" sz="1600" b="1" dirty="0">
                <a:solidFill>
                  <a:schemeClr val="bg1"/>
                </a:solidFill>
              </a:rPr>
              <a:t> </a:t>
            </a:r>
            <a:r>
              <a:rPr lang="it-IT" sz="1600" b="1" dirty="0" err="1">
                <a:solidFill>
                  <a:schemeClr val="bg1"/>
                </a:solidFill>
              </a:rPr>
              <a:t>for</a:t>
            </a:r>
            <a:r>
              <a:rPr lang="it-IT" sz="1600" b="1" dirty="0">
                <a:solidFill>
                  <a:schemeClr val="bg1"/>
                </a:solidFill>
              </a:rPr>
              <a:t> </a:t>
            </a:r>
            <a:r>
              <a:rPr lang="it-IT" sz="1600" b="1" dirty="0" err="1">
                <a:solidFill>
                  <a:schemeClr val="bg1"/>
                </a:solidFill>
              </a:rPr>
              <a:t>surgery</a:t>
            </a:r>
            <a:r>
              <a:rPr lang="it-IT" sz="1600" b="1" dirty="0">
                <a:solidFill>
                  <a:schemeClr val="bg1"/>
                </a:solidFill>
              </a:rPr>
              <a:t>:</a:t>
            </a:r>
          </a:p>
          <a:p>
            <a:pPr algn="ctr">
              <a:lnSpc>
                <a:spcPct val="150000"/>
              </a:lnSpc>
            </a:pPr>
            <a:r>
              <a:rPr lang="it-IT" sz="1600" dirty="0" err="1">
                <a:solidFill>
                  <a:schemeClr val="bg1"/>
                </a:solidFill>
              </a:rPr>
              <a:t>radiculopathy</a:t>
            </a:r>
            <a:r>
              <a:rPr lang="it-IT" sz="1600" dirty="0">
                <a:solidFill>
                  <a:schemeClr val="bg1"/>
                </a:solidFill>
              </a:rPr>
              <a:t> </a:t>
            </a:r>
            <a:r>
              <a:rPr lang="it-IT" sz="1600" dirty="0" err="1">
                <a:solidFill>
                  <a:schemeClr val="bg1"/>
                </a:solidFill>
              </a:rPr>
              <a:t>lasting</a:t>
            </a:r>
            <a:r>
              <a:rPr lang="it-IT" sz="1600" dirty="0">
                <a:solidFill>
                  <a:schemeClr val="bg1"/>
                </a:solidFill>
              </a:rPr>
              <a:t> &gt; 6 - 12 weeks (</a:t>
            </a:r>
            <a:r>
              <a:rPr lang="it-IT" sz="1600" dirty="0" err="1">
                <a:solidFill>
                  <a:schemeClr val="bg1"/>
                </a:solidFill>
              </a:rPr>
              <a:t>resistant</a:t>
            </a:r>
            <a:r>
              <a:rPr lang="it-IT" sz="1600" dirty="0">
                <a:solidFill>
                  <a:schemeClr val="bg1"/>
                </a:solidFill>
              </a:rPr>
              <a:t> to conservative </a:t>
            </a:r>
            <a:r>
              <a:rPr lang="it-IT" sz="1600" dirty="0" err="1">
                <a:solidFill>
                  <a:schemeClr val="bg1"/>
                </a:solidFill>
              </a:rPr>
              <a:t>treatments</a:t>
            </a:r>
            <a:r>
              <a:rPr lang="it-IT" sz="1600" dirty="0">
                <a:solidFill>
                  <a:schemeClr val="bg1"/>
                </a:solidFill>
              </a:rPr>
              <a:t>) and </a:t>
            </a:r>
            <a:r>
              <a:rPr lang="it-IT" sz="1600" dirty="0" err="1">
                <a:solidFill>
                  <a:schemeClr val="bg1"/>
                </a:solidFill>
              </a:rPr>
              <a:t>compliant</a:t>
            </a:r>
            <a:r>
              <a:rPr lang="it-IT" sz="1600" dirty="0">
                <a:solidFill>
                  <a:schemeClr val="bg1"/>
                </a:solidFill>
              </a:rPr>
              <a:t> with image </a:t>
            </a:r>
            <a:r>
              <a:rPr lang="it-IT" sz="1600" dirty="0" err="1">
                <a:solidFill>
                  <a:schemeClr val="bg1"/>
                </a:solidFill>
              </a:rPr>
              <a:t>findings</a:t>
            </a:r>
            <a:endParaRPr lang="it-IT" sz="1600" dirty="0">
              <a:solidFill>
                <a:schemeClr val="bg1"/>
              </a:solidFill>
            </a:endParaRPr>
          </a:p>
          <a:p>
            <a:pPr algn="ctr">
              <a:lnSpc>
                <a:spcPct val="150000"/>
              </a:lnSpc>
            </a:pPr>
            <a:r>
              <a:rPr lang="it-IT" sz="1600" dirty="0">
                <a:solidFill>
                  <a:schemeClr val="bg1"/>
                </a:solidFill>
              </a:rPr>
              <a:t>bed </a:t>
            </a:r>
            <a:r>
              <a:rPr lang="it-IT" sz="1600" dirty="0" err="1">
                <a:solidFill>
                  <a:schemeClr val="bg1"/>
                </a:solidFill>
              </a:rPr>
              <a:t>riden</a:t>
            </a:r>
            <a:r>
              <a:rPr lang="it-IT" sz="1600" dirty="0">
                <a:solidFill>
                  <a:schemeClr val="bg1"/>
                </a:solidFill>
              </a:rPr>
              <a:t> </a:t>
            </a:r>
            <a:r>
              <a:rPr lang="it-IT" sz="1600" dirty="0" err="1">
                <a:solidFill>
                  <a:schemeClr val="bg1"/>
                </a:solidFill>
              </a:rPr>
              <a:t>pain</a:t>
            </a:r>
            <a:r>
              <a:rPr lang="it-IT" sz="1600" dirty="0">
                <a:solidFill>
                  <a:schemeClr val="bg1"/>
                </a:solidFill>
              </a:rPr>
              <a:t> &lt; 6 weeks</a:t>
            </a:r>
          </a:p>
          <a:p>
            <a:pPr algn="ctr">
              <a:lnSpc>
                <a:spcPct val="150000"/>
              </a:lnSpc>
            </a:pPr>
            <a:r>
              <a:rPr lang="it-IT" sz="1600" dirty="0" err="1">
                <a:solidFill>
                  <a:schemeClr val="bg1"/>
                </a:solidFill>
              </a:rPr>
              <a:t>palsy</a:t>
            </a:r>
            <a:endParaRPr lang="it-IT" sz="1600" dirty="0">
              <a:solidFill>
                <a:schemeClr val="bg1"/>
              </a:solidFill>
            </a:endParaRPr>
          </a:p>
          <a:p>
            <a:pPr algn="ctr">
              <a:lnSpc>
                <a:spcPct val="150000"/>
              </a:lnSpc>
            </a:pPr>
            <a:r>
              <a:rPr lang="it-IT" sz="1600" dirty="0" err="1">
                <a:solidFill>
                  <a:schemeClr val="bg1"/>
                </a:solidFill>
              </a:rPr>
              <a:t>cauda</a:t>
            </a:r>
            <a:r>
              <a:rPr lang="it-IT" sz="1600" dirty="0">
                <a:solidFill>
                  <a:schemeClr val="bg1"/>
                </a:solidFill>
              </a:rPr>
              <a:t> equina </a:t>
            </a:r>
          </a:p>
          <a:p>
            <a:pPr algn="ctr">
              <a:lnSpc>
                <a:spcPct val="150000"/>
              </a:lnSpc>
            </a:pPr>
            <a:r>
              <a:rPr lang="it-IT" sz="1600" dirty="0" err="1">
                <a:solidFill>
                  <a:schemeClr val="bg1"/>
                </a:solidFill>
              </a:rPr>
              <a:t>infection</a:t>
            </a:r>
            <a:endParaRPr lang="it-IT" sz="1600" dirty="0">
              <a:solidFill>
                <a:schemeClr val="bg1"/>
              </a:solidFill>
            </a:endParaRPr>
          </a:p>
          <a:p>
            <a:pPr algn="ctr"/>
            <a:endParaRPr lang="it-IT" sz="1600" dirty="0">
              <a:solidFill>
                <a:schemeClr val="bg1"/>
              </a:solidFill>
            </a:endParaRPr>
          </a:p>
        </p:txBody>
      </p:sp>
      <p:sp>
        <p:nvSpPr>
          <p:cNvPr id="7" name="CasellaDiTesto 6"/>
          <p:cNvSpPr txBox="1"/>
          <p:nvPr/>
        </p:nvSpPr>
        <p:spPr>
          <a:xfrm>
            <a:off x="2605901" y="4155639"/>
            <a:ext cx="7030451" cy="1938992"/>
          </a:xfrm>
          <a:prstGeom prst="rect">
            <a:avLst/>
          </a:prstGeom>
          <a:noFill/>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lnSpc>
                <a:spcPct val="150000"/>
              </a:lnSpc>
            </a:pPr>
            <a:endParaRPr lang="it-IT" sz="1600" dirty="0">
              <a:solidFill>
                <a:schemeClr val="bg1"/>
              </a:solidFill>
            </a:endParaRPr>
          </a:p>
          <a:p>
            <a:pPr algn="ctr">
              <a:lnSpc>
                <a:spcPct val="150000"/>
              </a:lnSpc>
            </a:pPr>
            <a:r>
              <a:rPr lang="it-IT" sz="1600" b="1" dirty="0">
                <a:solidFill>
                  <a:schemeClr val="bg1"/>
                </a:solidFill>
              </a:rPr>
              <a:t>BASS </a:t>
            </a:r>
            <a:r>
              <a:rPr lang="it-IT" sz="1600" b="1" dirty="0" err="1">
                <a:solidFill>
                  <a:schemeClr val="bg1"/>
                </a:solidFill>
              </a:rPr>
              <a:t>recommendations</a:t>
            </a:r>
            <a:r>
              <a:rPr lang="it-IT" sz="1600" b="1" dirty="0">
                <a:solidFill>
                  <a:schemeClr val="bg1"/>
                </a:solidFill>
              </a:rPr>
              <a:t> </a:t>
            </a:r>
            <a:r>
              <a:rPr lang="it-IT" sz="1600" b="1" dirty="0" err="1">
                <a:solidFill>
                  <a:schemeClr val="bg1"/>
                </a:solidFill>
              </a:rPr>
              <a:t>for</a:t>
            </a:r>
            <a:r>
              <a:rPr lang="it-IT" sz="1600" b="1" dirty="0">
                <a:solidFill>
                  <a:schemeClr val="bg1"/>
                </a:solidFill>
              </a:rPr>
              <a:t> </a:t>
            </a:r>
            <a:r>
              <a:rPr lang="it-IT" sz="1600" b="1" dirty="0" err="1">
                <a:solidFill>
                  <a:schemeClr val="bg1"/>
                </a:solidFill>
              </a:rPr>
              <a:t>surgery</a:t>
            </a:r>
            <a:r>
              <a:rPr lang="it-IT" sz="1600" b="1" dirty="0">
                <a:solidFill>
                  <a:schemeClr val="bg1"/>
                </a:solidFill>
              </a:rPr>
              <a:t>:</a:t>
            </a:r>
          </a:p>
          <a:p>
            <a:pPr algn="ctr">
              <a:lnSpc>
                <a:spcPct val="150000"/>
              </a:lnSpc>
            </a:pPr>
            <a:r>
              <a:rPr lang="it-IT" sz="1600" dirty="0">
                <a:solidFill>
                  <a:schemeClr val="bg1"/>
                </a:solidFill>
              </a:rPr>
              <a:t>75% of </a:t>
            </a:r>
            <a:r>
              <a:rPr lang="it-IT" sz="1600" dirty="0" err="1">
                <a:solidFill>
                  <a:schemeClr val="bg1"/>
                </a:solidFill>
              </a:rPr>
              <a:t>patients</a:t>
            </a:r>
            <a:r>
              <a:rPr lang="it-IT" sz="1600" dirty="0">
                <a:solidFill>
                  <a:schemeClr val="bg1"/>
                </a:solidFill>
              </a:rPr>
              <a:t> with </a:t>
            </a:r>
            <a:r>
              <a:rPr lang="it-IT" sz="1600" dirty="0" err="1">
                <a:solidFill>
                  <a:schemeClr val="bg1"/>
                </a:solidFill>
              </a:rPr>
              <a:t>radiculopathy</a:t>
            </a:r>
            <a:r>
              <a:rPr lang="it-IT" sz="1600" dirty="0">
                <a:solidFill>
                  <a:schemeClr val="bg1"/>
                </a:solidFill>
              </a:rPr>
              <a:t> </a:t>
            </a:r>
            <a:r>
              <a:rPr lang="it-IT" sz="1600" dirty="0" err="1">
                <a:solidFill>
                  <a:schemeClr val="bg1"/>
                </a:solidFill>
              </a:rPr>
              <a:t>will</a:t>
            </a:r>
            <a:r>
              <a:rPr lang="it-IT" sz="1600" dirty="0">
                <a:solidFill>
                  <a:schemeClr val="bg1"/>
                </a:solidFill>
              </a:rPr>
              <a:t> </a:t>
            </a:r>
            <a:r>
              <a:rPr lang="it-IT" sz="1600" dirty="0" err="1">
                <a:solidFill>
                  <a:schemeClr val="bg1"/>
                </a:solidFill>
              </a:rPr>
              <a:t>improve</a:t>
            </a:r>
            <a:r>
              <a:rPr lang="it-IT" sz="1600" dirty="0">
                <a:solidFill>
                  <a:schemeClr val="bg1"/>
                </a:solidFill>
              </a:rPr>
              <a:t> </a:t>
            </a:r>
            <a:r>
              <a:rPr lang="it-IT" sz="1600" dirty="0" err="1">
                <a:solidFill>
                  <a:schemeClr val="bg1"/>
                </a:solidFill>
              </a:rPr>
              <a:t>after</a:t>
            </a:r>
            <a:r>
              <a:rPr lang="it-IT" sz="1600" dirty="0">
                <a:solidFill>
                  <a:schemeClr val="bg1"/>
                </a:solidFill>
              </a:rPr>
              <a:t> 28 </a:t>
            </a:r>
            <a:r>
              <a:rPr lang="it-IT" sz="1600" dirty="0" err="1">
                <a:solidFill>
                  <a:schemeClr val="bg1"/>
                </a:solidFill>
              </a:rPr>
              <a:t>days</a:t>
            </a:r>
            <a:endParaRPr lang="it-IT" sz="1600" dirty="0">
              <a:solidFill>
                <a:schemeClr val="bg1"/>
              </a:solidFill>
            </a:endParaRPr>
          </a:p>
          <a:p>
            <a:pPr algn="ctr">
              <a:lnSpc>
                <a:spcPct val="150000"/>
              </a:lnSpc>
            </a:pPr>
            <a:r>
              <a:rPr lang="it-IT" sz="1600" dirty="0" err="1">
                <a:solidFill>
                  <a:schemeClr val="bg1"/>
                </a:solidFill>
              </a:rPr>
              <a:t>pts</a:t>
            </a:r>
            <a:r>
              <a:rPr lang="it-IT" sz="1600" dirty="0">
                <a:solidFill>
                  <a:schemeClr val="bg1"/>
                </a:solidFill>
              </a:rPr>
              <a:t> </a:t>
            </a:r>
            <a:r>
              <a:rPr lang="it-IT" sz="1600" dirty="0" err="1">
                <a:solidFill>
                  <a:schemeClr val="bg1"/>
                </a:solidFill>
              </a:rPr>
              <a:t>without</a:t>
            </a:r>
            <a:r>
              <a:rPr lang="it-IT" sz="1600" dirty="0">
                <a:solidFill>
                  <a:schemeClr val="bg1"/>
                </a:solidFill>
              </a:rPr>
              <a:t> </a:t>
            </a:r>
            <a:r>
              <a:rPr lang="it-IT" sz="1600" dirty="0" err="1">
                <a:solidFill>
                  <a:schemeClr val="bg1"/>
                </a:solidFill>
              </a:rPr>
              <a:t>improvement</a:t>
            </a:r>
            <a:r>
              <a:rPr lang="it-IT" sz="1600" dirty="0">
                <a:solidFill>
                  <a:schemeClr val="bg1"/>
                </a:solidFill>
              </a:rPr>
              <a:t> can be </a:t>
            </a:r>
            <a:r>
              <a:rPr lang="it-IT" sz="1600" dirty="0" err="1">
                <a:solidFill>
                  <a:schemeClr val="bg1"/>
                </a:solidFill>
              </a:rPr>
              <a:t>subimtted</a:t>
            </a:r>
            <a:r>
              <a:rPr lang="it-IT" sz="1600" dirty="0">
                <a:solidFill>
                  <a:schemeClr val="bg1"/>
                </a:solidFill>
              </a:rPr>
              <a:t> to </a:t>
            </a:r>
            <a:r>
              <a:rPr lang="it-IT" sz="1600" dirty="0" err="1">
                <a:solidFill>
                  <a:schemeClr val="bg1"/>
                </a:solidFill>
              </a:rPr>
              <a:t>surgery</a:t>
            </a:r>
            <a:r>
              <a:rPr lang="it-IT" sz="1600" dirty="0">
                <a:solidFill>
                  <a:schemeClr val="bg1"/>
                </a:solidFill>
              </a:rPr>
              <a:t> </a:t>
            </a:r>
            <a:r>
              <a:rPr lang="it-IT" sz="1600" dirty="0" err="1">
                <a:solidFill>
                  <a:schemeClr val="bg1"/>
                </a:solidFill>
              </a:rPr>
              <a:t>after</a:t>
            </a:r>
            <a:r>
              <a:rPr lang="it-IT" sz="1600" dirty="0">
                <a:solidFill>
                  <a:schemeClr val="bg1"/>
                </a:solidFill>
              </a:rPr>
              <a:t> 8 weeks to 4 </a:t>
            </a:r>
            <a:r>
              <a:rPr lang="it-IT" sz="1600" dirty="0" err="1">
                <a:solidFill>
                  <a:schemeClr val="bg1"/>
                </a:solidFill>
              </a:rPr>
              <a:t>months</a:t>
            </a:r>
            <a:endParaRPr lang="it-IT" sz="1600" dirty="0">
              <a:solidFill>
                <a:schemeClr val="bg1"/>
              </a:solidFill>
            </a:endParaRPr>
          </a:p>
          <a:p>
            <a:pPr algn="ctr">
              <a:lnSpc>
                <a:spcPct val="150000"/>
              </a:lnSpc>
            </a:pPr>
            <a:endParaRPr lang="it-IT" sz="1600" dirty="0">
              <a:solidFill>
                <a:schemeClr val="bg1"/>
              </a:solidFill>
            </a:endParaRPr>
          </a:p>
        </p:txBody>
      </p:sp>
      <p:pic>
        <p:nvPicPr>
          <p:cNvPr id="4" name="Immagine 3" descr="Immagine che contiene oggetto&#10;&#10;Descrizione generata con affidabilità elevata">
            <a:extLst>
              <a:ext uri="{FF2B5EF4-FFF2-40B4-BE49-F238E27FC236}">
                <a16:creationId xmlns:a16="http://schemas.microsoft.com/office/drawing/2014/main" id="{3633EC6A-77DC-4E48-8497-E8C11A2B42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pic>
        <p:nvPicPr>
          <p:cNvPr id="3" name="Immagine 2">
            <a:extLst>
              <a:ext uri="{FF2B5EF4-FFF2-40B4-BE49-F238E27FC236}">
                <a16:creationId xmlns:a16="http://schemas.microsoft.com/office/drawing/2014/main" id="{26BB270F-06FF-4B37-BDCF-99003B68D1F6}"/>
              </a:ext>
            </a:extLst>
          </p:cNvPr>
          <p:cNvPicPr>
            <a:picLocks noChangeAspect="1"/>
          </p:cNvPicPr>
          <p:nvPr/>
        </p:nvPicPr>
        <p:blipFill>
          <a:blip r:embed="rId3"/>
          <a:stretch>
            <a:fillRect/>
          </a:stretch>
        </p:blipFill>
        <p:spPr>
          <a:xfrm>
            <a:off x="1062943" y="159031"/>
            <a:ext cx="1925536" cy="923202"/>
          </a:xfrm>
          <a:prstGeom prst="rect">
            <a:avLst/>
          </a:prstGeom>
        </p:spPr>
      </p:pic>
      <p:pic>
        <p:nvPicPr>
          <p:cNvPr id="5" name="Immagine 4">
            <a:extLst>
              <a:ext uri="{FF2B5EF4-FFF2-40B4-BE49-F238E27FC236}">
                <a16:creationId xmlns:a16="http://schemas.microsoft.com/office/drawing/2014/main" id="{D1B573B0-C943-4994-960C-C4F64FEAA4F1}"/>
              </a:ext>
            </a:extLst>
          </p:cNvPr>
          <p:cNvPicPr>
            <a:picLocks noChangeAspect="1"/>
          </p:cNvPicPr>
          <p:nvPr/>
        </p:nvPicPr>
        <p:blipFill>
          <a:blip r:embed="rId4"/>
          <a:stretch>
            <a:fillRect/>
          </a:stretch>
        </p:blipFill>
        <p:spPr>
          <a:xfrm>
            <a:off x="1589108" y="4155639"/>
            <a:ext cx="2155823" cy="655201"/>
          </a:xfrm>
          <a:prstGeom prst="rect">
            <a:avLst/>
          </a:prstGeom>
        </p:spPr>
      </p:pic>
    </p:spTree>
    <p:extLst>
      <p:ext uri="{BB962C8B-B14F-4D97-AF65-F5344CB8AC3E}">
        <p14:creationId xmlns:p14="http://schemas.microsoft.com/office/powerpoint/2010/main" val="3788745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881700" y="352266"/>
            <a:ext cx="4507772" cy="2639441"/>
          </a:xfrm>
          <a:prstGeom prst="rect">
            <a:avLst/>
          </a:prstGeom>
          <a:noFill/>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lnSpc>
                <a:spcPct val="150000"/>
              </a:lnSpc>
            </a:pPr>
            <a:r>
              <a:rPr lang="it-IT" sz="1600" b="1" dirty="0">
                <a:solidFill>
                  <a:schemeClr val="bg1"/>
                </a:solidFill>
              </a:rPr>
              <a:t>BASS </a:t>
            </a:r>
            <a:r>
              <a:rPr lang="it-IT" sz="1600" b="1" dirty="0" err="1">
                <a:solidFill>
                  <a:schemeClr val="bg1"/>
                </a:solidFill>
              </a:rPr>
              <a:t>complication</a:t>
            </a:r>
            <a:r>
              <a:rPr lang="it-IT" sz="1600" b="1" dirty="0">
                <a:solidFill>
                  <a:schemeClr val="bg1"/>
                </a:solidFill>
              </a:rPr>
              <a:t> </a:t>
            </a:r>
            <a:r>
              <a:rPr lang="it-IT" sz="1600" b="1" dirty="0" err="1">
                <a:solidFill>
                  <a:schemeClr val="bg1"/>
                </a:solidFill>
              </a:rPr>
              <a:t>rates</a:t>
            </a:r>
            <a:r>
              <a:rPr lang="it-IT" sz="1600" b="1" dirty="0">
                <a:solidFill>
                  <a:schemeClr val="bg1"/>
                </a:solidFill>
              </a:rPr>
              <a:t>:</a:t>
            </a:r>
          </a:p>
          <a:p>
            <a:pPr algn="ctr">
              <a:lnSpc>
                <a:spcPct val="150000"/>
              </a:lnSpc>
            </a:pPr>
            <a:r>
              <a:rPr lang="it-IT" sz="1600" dirty="0" err="1">
                <a:solidFill>
                  <a:schemeClr val="bg1"/>
                </a:solidFill>
              </a:rPr>
              <a:t>death</a:t>
            </a:r>
            <a:r>
              <a:rPr lang="it-IT" sz="1600" dirty="0">
                <a:solidFill>
                  <a:schemeClr val="bg1"/>
                </a:solidFill>
              </a:rPr>
              <a:t>: 1/700</a:t>
            </a:r>
          </a:p>
          <a:p>
            <a:pPr algn="ctr">
              <a:lnSpc>
                <a:spcPct val="150000"/>
              </a:lnSpc>
            </a:pPr>
            <a:r>
              <a:rPr lang="it-IT" sz="1600" dirty="0" err="1">
                <a:solidFill>
                  <a:schemeClr val="bg1"/>
                </a:solidFill>
              </a:rPr>
              <a:t>paralysis</a:t>
            </a:r>
            <a:r>
              <a:rPr lang="it-IT" sz="1600" dirty="0">
                <a:solidFill>
                  <a:schemeClr val="bg1"/>
                </a:solidFill>
              </a:rPr>
              <a:t> 1/300</a:t>
            </a:r>
          </a:p>
          <a:p>
            <a:pPr algn="ctr">
              <a:lnSpc>
                <a:spcPct val="150000"/>
              </a:lnSpc>
            </a:pPr>
            <a:r>
              <a:rPr lang="it-IT" sz="1600" dirty="0" err="1">
                <a:solidFill>
                  <a:schemeClr val="bg1"/>
                </a:solidFill>
              </a:rPr>
              <a:t>infection</a:t>
            </a:r>
            <a:r>
              <a:rPr lang="it-IT" sz="1600" dirty="0">
                <a:solidFill>
                  <a:schemeClr val="bg1"/>
                </a:solidFill>
              </a:rPr>
              <a:t>: </a:t>
            </a:r>
            <a:r>
              <a:rPr lang="it-IT" sz="1600" dirty="0" err="1">
                <a:solidFill>
                  <a:schemeClr val="bg1"/>
                </a:solidFill>
              </a:rPr>
              <a:t>superficial</a:t>
            </a:r>
            <a:r>
              <a:rPr lang="it-IT" sz="1600" dirty="0">
                <a:solidFill>
                  <a:schemeClr val="bg1"/>
                </a:solidFill>
              </a:rPr>
              <a:t> 2-4% / deep 1%</a:t>
            </a:r>
          </a:p>
          <a:p>
            <a:pPr algn="ctr">
              <a:lnSpc>
                <a:spcPct val="150000"/>
              </a:lnSpc>
            </a:pPr>
            <a:r>
              <a:rPr lang="it-IT" sz="1600" dirty="0" err="1">
                <a:solidFill>
                  <a:schemeClr val="bg1"/>
                </a:solidFill>
              </a:rPr>
              <a:t>durotomy</a:t>
            </a:r>
            <a:r>
              <a:rPr lang="it-IT" sz="1600" dirty="0">
                <a:solidFill>
                  <a:schemeClr val="bg1"/>
                </a:solidFill>
              </a:rPr>
              <a:t>: 3%</a:t>
            </a:r>
          </a:p>
          <a:p>
            <a:pPr algn="ctr">
              <a:lnSpc>
                <a:spcPct val="150000"/>
              </a:lnSpc>
            </a:pPr>
            <a:r>
              <a:rPr lang="it-IT" sz="1600" dirty="0">
                <a:solidFill>
                  <a:schemeClr val="bg1"/>
                </a:solidFill>
              </a:rPr>
              <a:t>major </a:t>
            </a:r>
            <a:r>
              <a:rPr lang="it-IT" sz="1600" dirty="0" err="1">
                <a:solidFill>
                  <a:schemeClr val="bg1"/>
                </a:solidFill>
              </a:rPr>
              <a:t>blood</a:t>
            </a:r>
            <a:r>
              <a:rPr lang="it-IT" sz="1600" dirty="0">
                <a:solidFill>
                  <a:schemeClr val="bg1"/>
                </a:solidFill>
              </a:rPr>
              <a:t> vessel </a:t>
            </a:r>
            <a:r>
              <a:rPr lang="it-IT" sz="1600" dirty="0" err="1">
                <a:solidFill>
                  <a:schemeClr val="bg1"/>
                </a:solidFill>
              </a:rPr>
              <a:t>damage</a:t>
            </a:r>
            <a:r>
              <a:rPr lang="it-IT" sz="1600" dirty="0">
                <a:solidFill>
                  <a:schemeClr val="bg1"/>
                </a:solidFill>
              </a:rPr>
              <a:t>: 1/10,000</a:t>
            </a:r>
          </a:p>
          <a:p>
            <a:pPr algn="ctr">
              <a:lnSpc>
                <a:spcPct val="150000"/>
              </a:lnSpc>
            </a:pPr>
            <a:r>
              <a:rPr lang="it-IT" sz="1600" dirty="0" err="1">
                <a:solidFill>
                  <a:schemeClr val="bg1"/>
                </a:solidFill>
              </a:rPr>
              <a:t>recurrence</a:t>
            </a:r>
            <a:r>
              <a:rPr lang="it-IT" sz="1600" dirty="0">
                <a:solidFill>
                  <a:schemeClr val="bg1"/>
                </a:solidFill>
              </a:rPr>
              <a:t> rate </a:t>
            </a:r>
            <a:r>
              <a:rPr lang="it-IT" sz="1600" dirty="0" err="1">
                <a:solidFill>
                  <a:schemeClr val="bg1"/>
                </a:solidFill>
              </a:rPr>
              <a:t>is</a:t>
            </a:r>
            <a:r>
              <a:rPr lang="it-IT" sz="1600" dirty="0">
                <a:solidFill>
                  <a:schemeClr val="bg1"/>
                </a:solidFill>
              </a:rPr>
              <a:t> </a:t>
            </a:r>
            <a:r>
              <a:rPr lang="it-IT" sz="1600" dirty="0" err="1">
                <a:solidFill>
                  <a:schemeClr val="bg1"/>
                </a:solidFill>
              </a:rPr>
              <a:t>between</a:t>
            </a:r>
            <a:r>
              <a:rPr lang="it-IT" sz="1600" dirty="0">
                <a:solidFill>
                  <a:schemeClr val="bg1"/>
                </a:solidFill>
              </a:rPr>
              <a:t> 5 and 15% on 10 </a:t>
            </a:r>
            <a:r>
              <a:rPr lang="it-IT" sz="1600" dirty="0" err="1">
                <a:solidFill>
                  <a:schemeClr val="bg1"/>
                </a:solidFill>
              </a:rPr>
              <a:t>years</a:t>
            </a:r>
            <a:endParaRPr lang="it-IT" sz="1600" dirty="0">
              <a:solidFill>
                <a:schemeClr val="bg1"/>
              </a:solidFill>
            </a:endParaRPr>
          </a:p>
        </p:txBody>
      </p:sp>
      <p:sp>
        <p:nvSpPr>
          <p:cNvPr id="7" name="CasellaDiTesto 6"/>
          <p:cNvSpPr txBox="1"/>
          <p:nvPr/>
        </p:nvSpPr>
        <p:spPr>
          <a:xfrm>
            <a:off x="2627461" y="4247545"/>
            <a:ext cx="6941516" cy="338554"/>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it-IT" sz="1600" dirty="0" err="1">
                <a:solidFill>
                  <a:schemeClr val="bg1"/>
                </a:solidFill>
              </a:rPr>
              <a:t>Surgery</a:t>
            </a:r>
            <a:r>
              <a:rPr lang="it-IT" sz="1600" dirty="0">
                <a:solidFill>
                  <a:schemeClr val="bg1"/>
                </a:solidFill>
              </a:rPr>
              <a:t> </a:t>
            </a:r>
            <a:r>
              <a:rPr lang="it-IT" sz="1600" dirty="0" err="1">
                <a:solidFill>
                  <a:schemeClr val="bg1"/>
                </a:solidFill>
              </a:rPr>
              <a:t>is</a:t>
            </a:r>
            <a:r>
              <a:rPr lang="it-IT" sz="1600" dirty="0">
                <a:solidFill>
                  <a:schemeClr val="bg1"/>
                </a:solidFill>
              </a:rPr>
              <a:t> </a:t>
            </a:r>
            <a:r>
              <a:rPr lang="it-IT" sz="1600" dirty="0" err="1">
                <a:solidFill>
                  <a:schemeClr val="bg1"/>
                </a:solidFill>
              </a:rPr>
              <a:t>superior</a:t>
            </a:r>
            <a:r>
              <a:rPr lang="it-IT" sz="1600" dirty="0">
                <a:solidFill>
                  <a:schemeClr val="bg1"/>
                </a:solidFill>
              </a:rPr>
              <a:t> to non-</a:t>
            </a:r>
            <a:r>
              <a:rPr lang="it-IT" sz="1600" dirty="0" err="1">
                <a:solidFill>
                  <a:schemeClr val="bg1"/>
                </a:solidFill>
              </a:rPr>
              <a:t>surgical</a:t>
            </a:r>
            <a:r>
              <a:rPr lang="it-IT" sz="1600" dirty="0">
                <a:solidFill>
                  <a:schemeClr val="bg1"/>
                </a:solidFill>
              </a:rPr>
              <a:t> treatment on short FU (6 </a:t>
            </a:r>
            <a:r>
              <a:rPr lang="it-IT" sz="1600" dirty="0" err="1">
                <a:solidFill>
                  <a:schemeClr val="bg1"/>
                </a:solidFill>
              </a:rPr>
              <a:t>months</a:t>
            </a:r>
            <a:r>
              <a:rPr lang="it-IT" sz="1600" dirty="0">
                <a:solidFill>
                  <a:schemeClr val="bg1"/>
                </a:solidFill>
              </a:rPr>
              <a:t>)</a:t>
            </a:r>
          </a:p>
        </p:txBody>
      </p:sp>
      <p:pic>
        <p:nvPicPr>
          <p:cNvPr id="58370" name="Picture 2"/>
          <p:cNvPicPr>
            <a:picLocks noChangeAspect="1" noChangeArrowheads="1"/>
          </p:cNvPicPr>
          <p:nvPr/>
        </p:nvPicPr>
        <p:blipFill>
          <a:blip r:embed="rId2" cstate="print"/>
          <a:srcRect/>
          <a:stretch>
            <a:fillRect/>
          </a:stretch>
        </p:blipFill>
        <p:spPr bwMode="auto">
          <a:xfrm>
            <a:off x="72150" y="59780"/>
            <a:ext cx="2566854" cy="3423221"/>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8371" name="Picture 3"/>
          <p:cNvPicPr>
            <a:picLocks noChangeAspect="1" noChangeArrowheads="1"/>
          </p:cNvPicPr>
          <p:nvPr/>
        </p:nvPicPr>
        <p:blipFill>
          <a:blip r:embed="rId3" cstate="print"/>
          <a:srcRect/>
          <a:stretch>
            <a:fillRect/>
          </a:stretch>
        </p:blipFill>
        <p:spPr bwMode="auto">
          <a:xfrm>
            <a:off x="2517304" y="56371"/>
            <a:ext cx="2650791" cy="3430038"/>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CasellaDiTesto 5"/>
          <p:cNvSpPr txBox="1"/>
          <p:nvPr/>
        </p:nvSpPr>
        <p:spPr>
          <a:xfrm>
            <a:off x="1990839" y="5012940"/>
            <a:ext cx="8190253" cy="338554"/>
          </a:xfrm>
          <a:prstGeom prst="rect">
            <a:avLst/>
          </a:prstGeom>
          <a:noFill/>
        </p:spPr>
        <p:style>
          <a:lnRef idx="0">
            <a:schemeClr val="accent5"/>
          </a:lnRef>
          <a:fillRef idx="3">
            <a:schemeClr val="accent5"/>
          </a:fillRef>
          <a:effectRef idx="3">
            <a:schemeClr val="accent5"/>
          </a:effectRef>
          <a:fontRef idx="minor">
            <a:schemeClr val="lt1"/>
          </a:fontRef>
        </p:style>
        <p:txBody>
          <a:bodyPr wrap="square" rtlCol="0">
            <a:spAutoFit/>
          </a:bodyPr>
          <a:lstStyle/>
          <a:p>
            <a:pPr algn="ctr"/>
            <a:r>
              <a:rPr lang="it-IT" sz="1600" dirty="0" err="1">
                <a:solidFill>
                  <a:schemeClr val="bg1"/>
                </a:solidFill>
              </a:rPr>
              <a:t>After</a:t>
            </a:r>
            <a:r>
              <a:rPr lang="it-IT" sz="1600" dirty="0">
                <a:solidFill>
                  <a:schemeClr val="bg1"/>
                </a:solidFill>
              </a:rPr>
              <a:t> the first </a:t>
            </a:r>
            <a:r>
              <a:rPr lang="it-IT" sz="1600" dirty="0" err="1">
                <a:solidFill>
                  <a:schemeClr val="bg1"/>
                </a:solidFill>
              </a:rPr>
              <a:t>year</a:t>
            </a:r>
            <a:r>
              <a:rPr lang="it-IT" sz="1600" dirty="0">
                <a:solidFill>
                  <a:schemeClr val="bg1"/>
                </a:solidFill>
              </a:rPr>
              <a:t>, the </a:t>
            </a:r>
            <a:r>
              <a:rPr lang="it-IT" sz="1600" dirty="0" err="1">
                <a:solidFill>
                  <a:schemeClr val="bg1"/>
                </a:solidFill>
              </a:rPr>
              <a:t>results</a:t>
            </a:r>
            <a:r>
              <a:rPr lang="it-IT" sz="1600" dirty="0">
                <a:solidFill>
                  <a:schemeClr val="bg1"/>
                </a:solidFill>
              </a:rPr>
              <a:t> </a:t>
            </a:r>
            <a:r>
              <a:rPr lang="it-IT" sz="1600" dirty="0" err="1">
                <a:solidFill>
                  <a:schemeClr val="bg1"/>
                </a:solidFill>
              </a:rPr>
              <a:t>between</a:t>
            </a:r>
            <a:r>
              <a:rPr lang="it-IT" sz="1600" dirty="0">
                <a:solidFill>
                  <a:schemeClr val="bg1"/>
                </a:solidFill>
              </a:rPr>
              <a:t> </a:t>
            </a:r>
            <a:r>
              <a:rPr lang="it-IT" sz="1600" dirty="0" err="1">
                <a:solidFill>
                  <a:schemeClr val="bg1"/>
                </a:solidFill>
              </a:rPr>
              <a:t>surgery</a:t>
            </a:r>
            <a:r>
              <a:rPr lang="it-IT" sz="1600" dirty="0">
                <a:solidFill>
                  <a:schemeClr val="bg1"/>
                </a:solidFill>
              </a:rPr>
              <a:t> and non-</a:t>
            </a:r>
            <a:r>
              <a:rPr lang="it-IT" sz="1600" dirty="0" err="1">
                <a:solidFill>
                  <a:schemeClr val="bg1"/>
                </a:solidFill>
              </a:rPr>
              <a:t>surgical</a:t>
            </a:r>
            <a:r>
              <a:rPr lang="it-IT" sz="1600" dirty="0">
                <a:solidFill>
                  <a:schemeClr val="bg1"/>
                </a:solidFill>
              </a:rPr>
              <a:t> </a:t>
            </a:r>
            <a:r>
              <a:rPr lang="it-IT" sz="1600" dirty="0" err="1">
                <a:solidFill>
                  <a:schemeClr val="bg1"/>
                </a:solidFill>
              </a:rPr>
              <a:t>treatments</a:t>
            </a:r>
            <a:r>
              <a:rPr lang="it-IT" sz="1600" dirty="0">
                <a:solidFill>
                  <a:schemeClr val="bg1"/>
                </a:solidFill>
              </a:rPr>
              <a:t>, </a:t>
            </a:r>
            <a:r>
              <a:rPr lang="it-IT" sz="1600" dirty="0" err="1">
                <a:solidFill>
                  <a:schemeClr val="bg1"/>
                </a:solidFill>
              </a:rPr>
              <a:t>tend</a:t>
            </a:r>
            <a:r>
              <a:rPr lang="it-IT" sz="1600" dirty="0">
                <a:solidFill>
                  <a:schemeClr val="bg1"/>
                </a:solidFill>
              </a:rPr>
              <a:t> to </a:t>
            </a:r>
            <a:r>
              <a:rPr lang="it-IT" sz="1600" dirty="0" err="1">
                <a:solidFill>
                  <a:schemeClr val="bg1"/>
                </a:solidFill>
              </a:rPr>
              <a:t>equilize</a:t>
            </a:r>
            <a:endParaRPr lang="it-IT" sz="1600" dirty="0">
              <a:solidFill>
                <a:schemeClr val="bg1"/>
              </a:solidFill>
            </a:endParaRPr>
          </a:p>
        </p:txBody>
      </p:sp>
      <p:sp>
        <p:nvSpPr>
          <p:cNvPr id="8" name="CasellaDiTesto 7"/>
          <p:cNvSpPr txBox="1"/>
          <p:nvPr/>
        </p:nvSpPr>
        <p:spPr>
          <a:xfrm>
            <a:off x="4611477" y="5778335"/>
            <a:ext cx="2990883" cy="338554"/>
          </a:xfrm>
          <a:prstGeom prst="rect">
            <a:avLst/>
          </a:prstGeom>
          <a:noFill/>
        </p:spPr>
        <p:style>
          <a:lnRef idx="0">
            <a:schemeClr val="accent5"/>
          </a:lnRef>
          <a:fillRef idx="3">
            <a:schemeClr val="accent5"/>
          </a:fillRef>
          <a:effectRef idx="3">
            <a:schemeClr val="accent5"/>
          </a:effectRef>
          <a:fontRef idx="minor">
            <a:schemeClr val="lt1"/>
          </a:fontRef>
        </p:style>
        <p:txBody>
          <a:bodyPr wrap="none" rtlCol="0">
            <a:spAutoFit/>
          </a:bodyPr>
          <a:lstStyle/>
          <a:p>
            <a:pPr algn="ctr"/>
            <a:r>
              <a:rPr lang="it-IT" sz="1600" dirty="0">
                <a:solidFill>
                  <a:schemeClr val="bg1"/>
                </a:solidFill>
              </a:rPr>
              <a:t>20% </a:t>
            </a:r>
            <a:r>
              <a:rPr lang="it-IT" sz="1600" dirty="0" err="1">
                <a:solidFill>
                  <a:schemeClr val="bg1"/>
                </a:solidFill>
              </a:rPr>
              <a:t>of</a:t>
            </a:r>
            <a:r>
              <a:rPr lang="it-IT" sz="1600" dirty="0">
                <a:solidFill>
                  <a:schemeClr val="bg1"/>
                </a:solidFill>
              </a:rPr>
              <a:t> </a:t>
            </a:r>
            <a:r>
              <a:rPr lang="it-IT" sz="1600" dirty="0" err="1">
                <a:solidFill>
                  <a:schemeClr val="bg1"/>
                </a:solidFill>
              </a:rPr>
              <a:t>pts</a:t>
            </a:r>
            <a:r>
              <a:rPr lang="it-IT" sz="1600" dirty="0">
                <a:solidFill>
                  <a:schemeClr val="bg1"/>
                </a:solidFill>
              </a:rPr>
              <a:t> </a:t>
            </a:r>
            <a:r>
              <a:rPr lang="it-IT" sz="1600" dirty="0" err="1">
                <a:solidFill>
                  <a:schemeClr val="bg1"/>
                </a:solidFill>
              </a:rPr>
              <a:t>fail</a:t>
            </a:r>
            <a:r>
              <a:rPr lang="it-IT" sz="1600" dirty="0">
                <a:solidFill>
                  <a:schemeClr val="bg1"/>
                </a:solidFill>
              </a:rPr>
              <a:t> </a:t>
            </a:r>
            <a:r>
              <a:rPr lang="it-IT" sz="1600" dirty="0" err="1">
                <a:solidFill>
                  <a:schemeClr val="bg1"/>
                </a:solidFill>
              </a:rPr>
              <a:t>to</a:t>
            </a:r>
            <a:r>
              <a:rPr lang="it-IT" sz="1600" dirty="0">
                <a:solidFill>
                  <a:schemeClr val="bg1"/>
                </a:solidFill>
              </a:rPr>
              <a:t> </a:t>
            </a:r>
            <a:r>
              <a:rPr lang="it-IT" sz="1600" dirty="0" err="1">
                <a:solidFill>
                  <a:schemeClr val="bg1"/>
                </a:solidFill>
              </a:rPr>
              <a:t>both</a:t>
            </a:r>
            <a:r>
              <a:rPr lang="it-IT" sz="1600" dirty="0">
                <a:solidFill>
                  <a:schemeClr val="bg1"/>
                </a:solidFill>
              </a:rPr>
              <a:t> </a:t>
            </a:r>
            <a:r>
              <a:rPr lang="it-IT" sz="1600" dirty="0" err="1">
                <a:solidFill>
                  <a:schemeClr val="bg1"/>
                </a:solidFill>
              </a:rPr>
              <a:t>treatments</a:t>
            </a:r>
            <a:endParaRPr lang="it-IT" sz="1600" dirty="0">
              <a:solidFill>
                <a:schemeClr val="bg1"/>
              </a:solidFill>
            </a:endParaRPr>
          </a:p>
        </p:txBody>
      </p:sp>
      <p:pic>
        <p:nvPicPr>
          <p:cNvPr id="9" name="Immagine 8" descr="Immagine che contiene oggetto&#10;&#10;Descrizione generata con affidabilità elevata">
            <a:extLst>
              <a:ext uri="{FF2B5EF4-FFF2-40B4-BE49-F238E27FC236}">
                <a16:creationId xmlns:a16="http://schemas.microsoft.com/office/drawing/2014/main" id="{7F049F27-AF33-4A59-833E-16EBCDF66F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pic>
        <p:nvPicPr>
          <p:cNvPr id="10" name="Immagine 9">
            <a:extLst>
              <a:ext uri="{FF2B5EF4-FFF2-40B4-BE49-F238E27FC236}">
                <a16:creationId xmlns:a16="http://schemas.microsoft.com/office/drawing/2014/main" id="{401953FF-DB87-4EA5-B5E3-2A1C0550D580}"/>
              </a:ext>
            </a:extLst>
          </p:cNvPr>
          <p:cNvPicPr>
            <a:picLocks noChangeAspect="1"/>
          </p:cNvPicPr>
          <p:nvPr/>
        </p:nvPicPr>
        <p:blipFill>
          <a:blip r:embed="rId5"/>
          <a:stretch>
            <a:fillRect/>
          </a:stretch>
        </p:blipFill>
        <p:spPr>
          <a:xfrm>
            <a:off x="5595725" y="197097"/>
            <a:ext cx="2155823" cy="655201"/>
          </a:xfrm>
          <a:prstGeom prst="rect">
            <a:avLst/>
          </a:prstGeom>
        </p:spPr>
      </p:pic>
    </p:spTree>
    <p:extLst>
      <p:ext uri="{BB962C8B-B14F-4D97-AF65-F5344CB8AC3E}">
        <p14:creationId xmlns:p14="http://schemas.microsoft.com/office/powerpoint/2010/main" val="428401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par>
                                <p:cTn id="12" presetID="54" presetClass="entr" presetSubtype="0" accel="10000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0.05"/>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 calcmode="lin" valueType="num">
                                      <p:cBhvr>
                                        <p:cTn id="16" dur="500" fill="hold"/>
                                        <p:tgtEl>
                                          <p:spTgt spid="6"/>
                                        </p:tgtEl>
                                        <p:attrNameLst>
                                          <p:attrName>ppt_x</p:attrName>
                                        </p:attrNameLst>
                                      </p:cBhvr>
                                      <p:tavLst>
                                        <p:tav tm="0">
                                          <p:val>
                                            <p:strVal val="#ppt_x-.2"/>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Effect transition="in" filter="fade">
                                      <p:cBhvr>
                                        <p:cTn id="18" dur="500"/>
                                        <p:tgtEl>
                                          <p:spTgt spid="6"/>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strVal val="#ppt_w*0.05"/>
                                          </p:val>
                                        </p:tav>
                                        <p:tav tm="100000">
                                          <p:val>
                                            <p:strVal val="#ppt_w"/>
                                          </p:val>
                                        </p:tav>
                                      </p:tavLst>
                                    </p:anim>
                                    <p:anim calcmode="lin" valueType="num">
                                      <p:cBhvr>
                                        <p:cTn id="22" dur="500" fill="hold"/>
                                        <p:tgtEl>
                                          <p:spTgt spid="8"/>
                                        </p:tgtEl>
                                        <p:attrNameLst>
                                          <p:attrName>ppt_h</p:attrName>
                                        </p:attrNameLst>
                                      </p:cBhvr>
                                      <p:tavLst>
                                        <p:tav tm="0">
                                          <p:val>
                                            <p:strVal val="#ppt_h"/>
                                          </p:val>
                                        </p:tav>
                                        <p:tav tm="100000">
                                          <p:val>
                                            <p:strVal val="#ppt_h"/>
                                          </p:val>
                                        </p:tav>
                                      </p:tavLst>
                                    </p:anim>
                                    <p:anim calcmode="lin" valueType="num">
                                      <p:cBhvr>
                                        <p:cTn id="23" dur="500" fill="hold"/>
                                        <p:tgtEl>
                                          <p:spTgt spid="8"/>
                                        </p:tgtEl>
                                        <p:attrNameLst>
                                          <p:attrName>ppt_x</p:attrName>
                                        </p:attrNameLst>
                                      </p:cBhvr>
                                      <p:tavLst>
                                        <p:tav tm="0">
                                          <p:val>
                                            <p:strVal val="#ppt_x-.2"/>
                                          </p:val>
                                        </p:tav>
                                        <p:tav tm="100000">
                                          <p:val>
                                            <p:strVal val="#ppt_x"/>
                                          </p:val>
                                        </p:tav>
                                      </p:tavLst>
                                    </p:anim>
                                    <p:anim calcmode="lin" valueType="num">
                                      <p:cBhvr>
                                        <p:cTn id="24" dur="500" fill="hold"/>
                                        <p:tgtEl>
                                          <p:spTgt spid="8"/>
                                        </p:tgtEl>
                                        <p:attrNameLst>
                                          <p:attrName>ppt_y</p:attrName>
                                        </p:attrNameLst>
                                      </p:cBhvr>
                                      <p:tavLst>
                                        <p:tav tm="0">
                                          <p:val>
                                            <p:strVal val="#ppt_y"/>
                                          </p:val>
                                        </p:tav>
                                        <p:tav tm="100000">
                                          <p:val>
                                            <p:strVal val="#ppt_y"/>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3A38276-B7C6-4AA3-A4FD-780720E1441A}"/>
              </a:ext>
            </a:extLst>
          </p:cNvPr>
          <p:cNvSpPr txBox="1"/>
          <p:nvPr/>
        </p:nvSpPr>
        <p:spPr>
          <a:xfrm>
            <a:off x="1264645" y="2743200"/>
            <a:ext cx="9662710" cy="461665"/>
          </a:xfrm>
          <a:prstGeom prst="rect">
            <a:avLst/>
          </a:prstGeom>
          <a:noFill/>
        </p:spPr>
        <p:txBody>
          <a:bodyPr wrap="none" rtlCol="0">
            <a:spAutoFit/>
          </a:bodyPr>
          <a:lstStyle/>
          <a:p>
            <a:r>
              <a:rPr lang="it-IT" sz="2400" dirty="0">
                <a:solidFill>
                  <a:schemeClr val="bg1"/>
                </a:solidFill>
                <a:latin typeface="Perpetua Titling MT" panose="02020502060505020804" pitchFamily="18" charset="0"/>
              </a:rPr>
              <a:t>THE RATIONAL FOR THE USE OF PERCUTANEOUS PROCEDURES</a:t>
            </a:r>
          </a:p>
        </p:txBody>
      </p:sp>
      <p:pic>
        <p:nvPicPr>
          <p:cNvPr id="3" name="Immagine 2" descr="Immagine che contiene oggetto&#10;&#10;Descrizione generata con affidabilità elevata">
            <a:extLst>
              <a:ext uri="{FF2B5EF4-FFF2-40B4-BE49-F238E27FC236}">
                <a16:creationId xmlns:a16="http://schemas.microsoft.com/office/drawing/2014/main" id="{ADA0A8DF-0D1D-4997-928D-81A02DED13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2412382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868101" y="1447617"/>
            <a:ext cx="10891777" cy="313932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rtlCol="0">
            <a:spAutoFit/>
          </a:bodyPr>
          <a:lstStyle/>
          <a:p>
            <a:endParaRPr lang="it-IT" dirty="0">
              <a:solidFill>
                <a:schemeClr val="bg1"/>
              </a:solidFill>
              <a:latin typeface="Perpetua Titling MT" panose="02020502060505020804" pitchFamily="18" charset="0"/>
            </a:endParaRPr>
          </a:p>
          <a:p>
            <a:pPr algn="ctr"/>
            <a:endParaRPr lang="it-IT" dirty="0">
              <a:solidFill>
                <a:schemeClr val="bg1"/>
              </a:solidFill>
              <a:latin typeface="Perpetua Titling MT" panose="02020502060505020804" pitchFamily="18" charset="0"/>
            </a:endParaRPr>
          </a:p>
          <a:p>
            <a:pPr algn="ctr">
              <a:lnSpc>
                <a:spcPct val="200000"/>
              </a:lnSpc>
            </a:pPr>
            <a:endParaRPr lang="it-IT" dirty="0">
              <a:solidFill>
                <a:schemeClr val="bg1"/>
              </a:solidFill>
              <a:latin typeface="Perpetua Titling MT" panose="02020502060505020804" pitchFamily="18" charset="0"/>
            </a:endParaRPr>
          </a:p>
          <a:p>
            <a:pPr algn="ctr">
              <a:lnSpc>
                <a:spcPct val="200000"/>
              </a:lnSpc>
            </a:pPr>
            <a:r>
              <a:rPr lang="it-IT" dirty="0" err="1">
                <a:solidFill>
                  <a:schemeClr val="bg1"/>
                </a:solidFill>
                <a:latin typeface="Perpetua Titling MT" panose="02020502060505020804" pitchFamily="18" charset="0"/>
              </a:rPr>
              <a:t>LAYs</a:t>
            </a:r>
            <a:r>
              <a:rPr lang="it-IT" dirty="0">
                <a:solidFill>
                  <a:schemeClr val="bg1"/>
                </a:solidFill>
                <a:latin typeface="Perpetua Titling MT" panose="02020502060505020804" pitchFamily="18" charset="0"/>
              </a:rPr>
              <a:t> IN THEIR ABILITY TO REDUCE OR ELIMINATE THE SYMPTOMS AND/OR THE PATHOLOGY</a:t>
            </a:r>
          </a:p>
          <a:p>
            <a:pPr algn="ctr">
              <a:lnSpc>
                <a:spcPct val="200000"/>
              </a:lnSpc>
            </a:pPr>
            <a:r>
              <a:rPr lang="it-IT" dirty="0">
                <a:solidFill>
                  <a:schemeClr val="bg1"/>
                </a:solidFill>
                <a:latin typeface="Perpetua Titling MT" panose="02020502060505020804" pitchFamily="18" charset="0"/>
              </a:rPr>
              <a:t>WHILE WAITING FOR THE NATURAL HISTORY COURSE </a:t>
            </a:r>
          </a:p>
          <a:p>
            <a:pPr algn="ctr">
              <a:lnSpc>
                <a:spcPct val="200000"/>
              </a:lnSpc>
            </a:pPr>
            <a:r>
              <a:rPr lang="it-IT" dirty="0">
                <a:solidFill>
                  <a:schemeClr val="bg1"/>
                </a:solidFill>
                <a:latin typeface="Perpetua Titling MT" panose="02020502060505020804" pitchFamily="18" charset="0"/>
              </a:rPr>
              <a:t>(LOWER RISK-COMPLICATION RATE)</a:t>
            </a:r>
          </a:p>
          <a:p>
            <a:endParaRPr lang="it-IT" u="sng" dirty="0">
              <a:solidFill>
                <a:schemeClr val="bg1"/>
              </a:solidFill>
              <a:latin typeface="Perpetua Titling MT" panose="02020502060505020804" pitchFamily="18" charset="0"/>
            </a:endParaRPr>
          </a:p>
        </p:txBody>
      </p:sp>
      <p:pic>
        <p:nvPicPr>
          <p:cNvPr id="4" name="Immagine 3" descr="Immagine che contiene oggetto&#10;&#10;Descrizione generata con affidabilità elevata">
            <a:extLst>
              <a:ext uri="{FF2B5EF4-FFF2-40B4-BE49-F238E27FC236}">
                <a16:creationId xmlns:a16="http://schemas.microsoft.com/office/drawing/2014/main" id="{5F3178CE-7A24-4E8C-BA58-66C378D082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11101776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436423" y="2696787"/>
            <a:ext cx="9420143" cy="132343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rtlCol="0">
            <a:spAutoFit/>
          </a:bodyPr>
          <a:lstStyle/>
          <a:p>
            <a:endParaRPr lang="it-IT" spc="300" dirty="0">
              <a:solidFill>
                <a:schemeClr val="bg1"/>
              </a:solidFill>
              <a:latin typeface="Perpetua Titling MT" panose="02020502060505020804" pitchFamily="18" charset="0"/>
            </a:endParaRPr>
          </a:p>
          <a:p>
            <a:r>
              <a:rPr lang="it-IT" spc="300" dirty="0">
                <a:solidFill>
                  <a:schemeClr val="bg1"/>
                </a:solidFill>
                <a:latin typeface="Perpetua Titling MT" panose="02020502060505020804" pitchFamily="18" charset="0"/>
              </a:rPr>
              <a:t>WHICH TECHNIQUES ARE REALY USEFUL FOR THE TREATMENT</a:t>
            </a:r>
            <a:r>
              <a:rPr lang="it-IT" sz="4400" spc="300" dirty="0">
                <a:solidFill>
                  <a:schemeClr val="bg1"/>
                </a:solidFill>
                <a:latin typeface="Perpetua Titling MT" panose="02020502060505020804" pitchFamily="18" charset="0"/>
              </a:rPr>
              <a:t>?</a:t>
            </a:r>
          </a:p>
          <a:p>
            <a:endParaRPr lang="it-IT" spc="300" dirty="0">
              <a:solidFill>
                <a:schemeClr val="bg1"/>
              </a:solidFill>
              <a:latin typeface="Perpetua Titling MT" panose="02020502060505020804" pitchFamily="18" charset="0"/>
            </a:endParaRPr>
          </a:p>
        </p:txBody>
      </p:sp>
      <p:pic>
        <p:nvPicPr>
          <p:cNvPr id="4" name="Immagine 3" descr="Immagine che contiene oggetto&#10;&#10;Descrizione generata con affidabilità elevata">
            <a:extLst>
              <a:ext uri="{FF2B5EF4-FFF2-40B4-BE49-F238E27FC236}">
                <a16:creationId xmlns:a16="http://schemas.microsoft.com/office/drawing/2014/main" id="{3EA326F7-42C9-4A84-80A4-18D84BCEE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3807795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cstate="print"/>
          <a:srcRect b="11281"/>
          <a:stretch/>
        </p:blipFill>
        <p:spPr bwMode="auto">
          <a:xfrm>
            <a:off x="2753304" y="785217"/>
            <a:ext cx="6712867" cy="153133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33794" name="Picture 2"/>
          <p:cNvPicPr>
            <a:picLocks noChangeAspect="1" noChangeArrowheads="1"/>
          </p:cNvPicPr>
          <p:nvPr/>
        </p:nvPicPr>
        <p:blipFill rotWithShape="1">
          <a:blip r:embed="rId3" cstate="print"/>
          <a:srcRect b="8597"/>
          <a:stretch/>
        </p:blipFill>
        <p:spPr bwMode="auto">
          <a:xfrm>
            <a:off x="3246437" y="3367146"/>
            <a:ext cx="5699125" cy="324156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5" name="CasellaDiTesto 4"/>
          <p:cNvSpPr txBox="1"/>
          <p:nvPr/>
        </p:nvSpPr>
        <p:spPr>
          <a:xfrm>
            <a:off x="301200" y="173560"/>
            <a:ext cx="303134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spc="300" dirty="0"/>
              <a:t>QUALITY OF EVIDENCE</a:t>
            </a:r>
          </a:p>
        </p:txBody>
      </p:sp>
      <p:sp>
        <p:nvSpPr>
          <p:cNvPr id="6" name="CasellaDiTesto 5"/>
          <p:cNvSpPr txBox="1"/>
          <p:nvPr/>
        </p:nvSpPr>
        <p:spPr>
          <a:xfrm>
            <a:off x="103873" y="2584846"/>
            <a:ext cx="4016933"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spc="300" dirty="0"/>
              <a:t>RECOMMENDATIONS GRADING</a:t>
            </a:r>
          </a:p>
        </p:txBody>
      </p:sp>
      <p:pic>
        <p:nvPicPr>
          <p:cNvPr id="8" name="Picture 2">
            <a:extLst>
              <a:ext uri="{FF2B5EF4-FFF2-40B4-BE49-F238E27FC236}">
                <a16:creationId xmlns:a16="http://schemas.microsoft.com/office/drawing/2014/main" id="{36A75E59-A830-4A20-8477-8A76F8887376}"/>
              </a:ext>
            </a:extLst>
          </p:cNvPr>
          <p:cNvPicPr>
            <a:picLocks noChangeAspect="1" noChangeArrowheads="1"/>
          </p:cNvPicPr>
          <p:nvPr/>
        </p:nvPicPr>
        <p:blipFill rotWithShape="1">
          <a:blip r:embed="rId3" cstate="print"/>
          <a:srcRect t="90760"/>
          <a:stretch/>
        </p:blipFill>
        <p:spPr bwMode="auto">
          <a:xfrm>
            <a:off x="4562440" y="2584846"/>
            <a:ext cx="6473499" cy="37222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9" name="Immagine 8" descr="Immagine che contiene oggetto&#10;&#10;Descrizione generata con affidabilità elevata">
            <a:extLst>
              <a:ext uri="{FF2B5EF4-FFF2-40B4-BE49-F238E27FC236}">
                <a16:creationId xmlns:a16="http://schemas.microsoft.com/office/drawing/2014/main" id="{1B62578D-EA4B-4019-BAE5-B9118517EBC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pic>
        <p:nvPicPr>
          <p:cNvPr id="10242" name="Picture 2" descr="Risultati immagini per us preventive task service">
            <a:extLst>
              <a:ext uri="{FF2B5EF4-FFF2-40B4-BE49-F238E27FC236}">
                <a16:creationId xmlns:a16="http://schemas.microsoft.com/office/drawing/2014/main" id="{6F1C24E0-64F7-4DC7-B0E2-43B807BD38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7078" y="23462"/>
            <a:ext cx="2563910" cy="746633"/>
          </a:xfrm>
          <a:prstGeom prst="rect">
            <a:avLst/>
          </a:prstGeom>
          <a:solidFill>
            <a:schemeClr val="bg2"/>
          </a:solidFill>
        </p:spPr>
      </p:pic>
    </p:spTree>
    <p:extLst>
      <p:ext uri="{BB962C8B-B14F-4D97-AF65-F5344CB8AC3E}">
        <p14:creationId xmlns:p14="http://schemas.microsoft.com/office/powerpoint/2010/main" val="117344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Freeform 48">
            <a:extLst>
              <a:ext uri="{FF2B5EF4-FFF2-40B4-BE49-F238E27FC236}">
                <a16:creationId xmlns:a16="http://schemas.microsoft.com/office/drawing/2014/main" id="{AE7446D0-1ECD-41DE-B419-58C86D37E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874" y="0"/>
            <a:ext cx="6519834" cy="6858000"/>
          </a:xfrm>
          <a:custGeom>
            <a:avLst/>
            <a:gdLst>
              <a:gd name="connsiteX0" fmla="*/ 3176153 w 6519834"/>
              <a:gd name="connsiteY0" fmla="*/ 0 h 6858000"/>
              <a:gd name="connsiteX1" fmla="*/ 6519834 w 6519834"/>
              <a:gd name="connsiteY1" fmla="*/ 0 h 6858000"/>
              <a:gd name="connsiteX2" fmla="*/ 6519834 w 6519834"/>
              <a:gd name="connsiteY2" fmla="*/ 6858000 h 6858000"/>
              <a:gd name="connsiteX3" fmla="*/ 0 w 65198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19834" h="6858000">
                <a:moveTo>
                  <a:pt x="3176153" y="0"/>
                </a:moveTo>
                <a:lnTo>
                  <a:pt x="6519834" y="0"/>
                </a:lnTo>
                <a:lnTo>
                  <a:pt x="6519834" y="6858000"/>
                </a:lnTo>
                <a:lnTo>
                  <a:pt x="0" y="6858000"/>
                </a:lnTo>
                <a:close/>
              </a:path>
            </a:pathLst>
          </a:custGeom>
          <a:solidFill>
            <a:srgbClr val="89898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44">
            <a:extLst>
              <a:ext uri="{FF2B5EF4-FFF2-40B4-BE49-F238E27FC236}">
                <a16:creationId xmlns:a16="http://schemas.microsoft.com/office/drawing/2014/main" id="{AC795A7F-5B31-4FB1-B065-3E746F34E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82160" cy="2130951"/>
          </a:xfrm>
          <a:custGeom>
            <a:avLst/>
            <a:gdLst>
              <a:gd name="connsiteX0" fmla="*/ 0 w 8682160"/>
              <a:gd name="connsiteY0" fmla="*/ 0 h 2130951"/>
              <a:gd name="connsiteX1" fmla="*/ 838200 w 8682160"/>
              <a:gd name="connsiteY1" fmla="*/ 0 h 2130951"/>
              <a:gd name="connsiteX2" fmla="*/ 3368820 w 8682160"/>
              <a:gd name="connsiteY2" fmla="*/ 0 h 2130951"/>
              <a:gd name="connsiteX3" fmla="*/ 3581400 w 8682160"/>
              <a:gd name="connsiteY3" fmla="*/ 0 h 2130951"/>
              <a:gd name="connsiteX4" fmla="*/ 4207020 w 8682160"/>
              <a:gd name="connsiteY4" fmla="*/ 0 h 2130951"/>
              <a:gd name="connsiteX5" fmla="*/ 4419600 w 8682160"/>
              <a:gd name="connsiteY5" fmla="*/ 0 h 2130951"/>
              <a:gd name="connsiteX6" fmla="*/ 4443641 w 8682160"/>
              <a:gd name="connsiteY6" fmla="*/ 0 h 2130951"/>
              <a:gd name="connsiteX7" fmla="*/ 5281841 w 8682160"/>
              <a:gd name="connsiteY7" fmla="*/ 0 h 2130951"/>
              <a:gd name="connsiteX8" fmla="*/ 5281841 w 8682160"/>
              <a:gd name="connsiteY8" fmla="*/ 478 h 2130951"/>
              <a:gd name="connsiteX9" fmla="*/ 7843960 w 8682160"/>
              <a:gd name="connsiteY9" fmla="*/ 478 h 2130951"/>
              <a:gd name="connsiteX10" fmla="*/ 8682160 w 8682160"/>
              <a:gd name="connsiteY10" fmla="*/ 478 h 2130951"/>
              <a:gd name="connsiteX11" fmla="*/ 7695472 w 8682160"/>
              <a:gd name="connsiteY11" fmla="*/ 2130951 h 2130951"/>
              <a:gd name="connsiteX12" fmla="*/ 6857272 w 8682160"/>
              <a:gd name="connsiteY12" fmla="*/ 2130951 h 2130951"/>
              <a:gd name="connsiteX13" fmla="*/ 4419600 w 8682160"/>
              <a:gd name="connsiteY13" fmla="*/ 2130951 h 2130951"/>
              <a:gd name="connsiteX14" fmla="*/ 4207020 w 8682160"/>
              <a:gd name="connsiteY14" fmla="*/ 2130951 h 2130951"/>
              <a:gd name="connsiteX15" fmla="*/ 3581400 w 8682160"/>
              <a:gd name="connsiteY15" fmla="*/ 2130951 h 2130951"/>
              <a:gd name="connsiteX16" fmla="*/ 3368820 w 8682160"/>
              <a:gd name="connsiteY16" fmla="*/ 2130951 h 2130951"/>
              <a:gd name="connsiteX17" fmla="*/ 838200 w 8682160"/>
              <a:gd name="connsiteY17" fmla="*/ 2130951 h 2130951"/>
              <a:gd name="connsiteX18" fmla="*/ 0 w 8682160"/>
              <a:gd name="connsiteY18"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82160" h="2130951">
                <a:moveTo>
                  <a:pt x="0" y="0"/>
                </a:moveTo>
                <a:lnTo>
                  <a:pt x="838200" y="0"/>
                </a:lnTo>
                <a:lnTo>
                  <a:pt x="3368820" y="0"/>
                </a:lnTo>
                <a:lnTo>
                  <a:pt x="3581400" y="0"/>
                </a:lnTo>
                <a:lnTo>
                  <a:pt x="4207020" y="0"/>
                </a:lnTo>
                <a:lnTo>
                  <a:pt x="4419600" y="0"/>
                </a:lnTo>
                <a:lnTo>
                  <a:pt x="4443641" y="0"/>
                </a:lnTo>
                <a:lnTo>
                  <a:pt x="5281841" y="0"/>
                </a:lnTo>
                <a:lnTo>
                  <a:pt x="5281841" y="478"/>
                </a:lnTo>
                <a:lnTo>
                  <a:pt x="7843960" y="478"/>
                </a:lnTo>
                <a:lnTo>
                  <a:pt x="8682160" y="478"/>
                </a:lnTo>
                <a:lnTo>
                  <a:pt x="7695472" y="2130951"/>
                </a:lnTo>
                <a:lnTo>
                  <a:pt x="6857272" y="2130951"/>
                </a:lnTo>
                <a:lnTo>
                  <a:pt x="4419600" y="2130951"/>
                </a:lnTo>
                <a:lnTo>
                  <a:pt x="4207020" y="2130951"/>
                </a:lnTo>
                <a:lnTo>
                  <a:pt x="3581400" y="2130951"/>
                </a:lnTo>
                <a:lnTo>
                  <a:pt x="3368820" y="2130951"/>
                </a:lnTo>
                <a:lnTo>
                  <a:pt x="838200" y="2130951"/>
                </a:lnTo>
                <a:lnTo>
                  <a:pt x="0" y="213095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Related image">
            <a:extLst>
              <a:ext uri="{FF2B5EF4-FFF2-40B4-BE49-F238E27FC236}">
                <a16:creationId xmlns:a16="http://schemas.microsoft.com/office/drawing/2014/main" id="{DBA9A23D-424A-4EAC-9C52-6D1144B177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3364" y="1102120"/>
            <a:ext cx="2884169" cy="2328966"/>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45">
            <a:extLst>
              <a:ext uri="{FF2B5EF4-FFF2-40B4-BE49-F238E27FC236}">
                <a16:creationId xmlns:a16="http://schemas.microsoft.com/office/drawing/2014/main" id="{B9D8496E-C924-4F8E-A90C-022E28756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3319"/>
            <a:ext cx="6535924" cy="2174681"/>
          </a:xfrm>
          <a:custGeom>
            <a:avLst/>
            <a:gdLst>
              <a:gd name="connsiteX0" fmla="*/ 0 w 6535924"/>
              <a:gd name="connsiteY0" fmla="*/ 0 h 2174681"/>
              <a:gd name="connsiteX1" fmla="*/ 838200 w 6535924"/>
              <a:gd name="connsiteY1" fmla="*/ 0 h 2174681"/>
              <a:gd name="connsiteX2" fmla="*/ 5697724 w 6535924"/>
              <a:gd name="connsiteY2" fmla="*/ 0 h 2174681"/>
              <a:gd name="connsiteX3" fmla="*/ 6535924 w 6535924"/>
              <a:gd name="connsiteY3" fmla="*/ 0 h 2174681"/>
              <a:gd name="connsiteX4" fmla="*/ 5528762 w 6535924"/>
              <a:gd name="connsiteY4" fmla="*/ 2174681 h 2174681"/>
              <a:gd name="connsiteX5" fmla="*/ 4690562 w 6535924"/>
              <a:gd name="connsiteY5" fmla="*/ 2174681 h 2174681"/>
              <a:gd name="connsiteX6" fmla="*/ 967037 w 6535924"/>
              <a:gd name="connsiteY6" fmla="*/ 2174681 h 2174681"/>
              <a:gd name="connsiteX7" fmla="*/ 838200 w 6535924"/>
              <a:gd name="connsiteY7" fmla="*/ 2174681 h 2174681"/>
              <a:gd name="connsiteX8" fmla="*/ 128837 w 6535924"/>
              <a:gd name="connsiteY8" fmla="*/ 2174681 h 2174681"/>
              <a:gd name="connsiteX9" fmla="*/ 0 w 6535924"/>
              <a:gd name="connsiteY9"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5924" h="2174681">
                <a:moveTo>
                  <a:pt x="0" y="0"/>
                </a:moveTo>
                <a:lnTo>
                  <a:pt x="838200" y="0"/>
                </a:lnTo>
                <a:lnTo>
                  <a:pt x="5697724" y="0"/>
                </a:lnTo>
                <a:lnTo>
                  <a:pt x="6535924" y="0"/>
                </a:lnTo>
                <a:lnTo>
                  <a:pt x="5528762" y="2174681"/>
                </a:lnTo>
                <a:lnTo>
                  <a:pt x="4690562" y="2174681"/>
                </a:lnTo>
                <a:lnTo>
                  <a:pt x="967037" y="2174681"/>
                </a:lnTo>
                <a:lnTo>
                  <a:pt x="838200" y="2174681"/>
                </a:lnTo>
                <a:lnTo>
                  <a:pt x="128837"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3010" name="Picture 2" descr="https://encrypted-tbn1.gstatic.com/images?q=tbn:ANd9GcSa-0oPITnOk6AlOE4nvFxNhYKsp5wC54aGU5cMqUMwWLtN0mGbVA"/>
          <p:cNvPicPr>
            <a:picLocks noChangeAspect="1" noChangeArrowheads="1"/>
          </p:cNvPicPr>
          <p:nvPr/>
        </p:nvPicPr>
        <p:blipFill>
          <a:blip r:embed="rId3" cstate="print"/>
          <a:srcRect/>
          <a:stretch>
            <a:fillRect/>
          </a:stretch>
        </p:blipFill>
        <p:spPr bwMode="auto">
          <a:xfrm>
            <a:off x="7639264" y="4032414"/>
            <a:ext cx="3934884" cy="2302040"/>
          </a:xfrm>
          <a:prstGeom prst="rect">
            <a:avLst/>
          </a:prstGeom>
          <a:noFill/>
        </p:spPr>
      </p:pic>
      <p:pic>
        <p:nvPicPr>
          <p:cNvPr id="4" name="Immagine 3" descr="Immagine che contiene oggetto&#10;&#10;Descrizione generata con affidabilità elevata">
            <a:extLst>
              <a:ext uri="{FF2B5EF4-FFF2-40B4-BE49-F238E27FC236}">
                <a16:creationId xmlns:a16="http://schemas.microsoft.com/office/drawing/2014/main" id="{F29BF8C2-8AE5-4BF4-BA9E-9656B2B372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3" name="CasellaDiTesto 2"/>
          <p:cNvSpPr txBox="1"/>
          <p:nvPr/>
        </p:nvSpPr>
        <p:spPr>
          <a:xfrm>
            <a:off x="158621" y="2676664"/>
            <a:ext cx="7408506" cy="13557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Autofit/>
          </a:bodyPr>
          <a:lstStyle/>
          <a:p>
            <a:pPr algn="ctr">
              <a:lnSpc>
                <a:spcPct val="90000"/>
              </a:lnSpc>
              <a:spcBef>
                <a:spcPct val="0"/>
              </a:spcBef>
              <a:spcAft>
                <a:spcPts val="600"/>
              </a:spcAft>
            </a:pPr>
            <a:endParaRPr lang="en-US" sz="2000" spc="300" dirty="0">
              <a:solidFill>
                <a:schemeClr val="tx1"/>
              </a:solidFill>
              <a:latin typeface="Perpetua Titling MT" panose="02020502060505020804" pitchFamily="18" charset="0"/>
              <a:ea typeface="+mj-ea"/>
              <a:cs typeface="+mj-cs"/>
            </a:endParaRPr>
          </a:p>
          <a:p>
            <a:pPr algn="ctr">
              <a:lnSpc>
                <a:spcPct val="90000"/>
              </a:lnSpc>
              <a:spcBef>
                <a:spcPct val="0"/>
              </a:spcBef>
              <a:spcAft>
                <a:spcPts val="600"/>
              </a:spcAft>
            </a:pPr>
            <a:r>
              <a:rPr lang="en-US" sz="2000" spc="300" dirty="0">
                <a:solidFill>
                  <a:schemeClr val="tx1"/>
                </a:solidFill>
                <a:latin typeface="Perpetua Titling MT" panose="02020502060505020804" pitchFamily="18" charset="0"/>
                <a:ea typeface="+mj-ea"/>
                <a:cs typeface="+mj-cs"/>
              </a:rPr>
              <a:t>AUTOMATED PERCUTANEOUS  MECHANICAL LUMBAR DISCECTOMY</a:t>
            </a:r>
          </a:p>
          <a:p>
            <a:pPr algn="ctr">
              <a:lnSpc>
                <a:spcPct val="90000"/>
              </a:lnSpc>
              <a:spcBef>
                <a:spcPct val="0"/>
              </a:spcBef>
              <a:spcAft>
                <a:spcPts val="600"/>
              </a:spcAft>
            </a:pPr>
            <a:endParaRPr lang="en-US" sz="2000" spc="300" dirty="0">
              <a:solidFill>
                <a:schemeClr val="tx1"/>
              </a:solidFill>
              <a:latin typeface="Perpetua Titling MT" panose="02020502060505020804" pitchFamily="18" charset="0"/>
              <a:ea typeface="+mj-ea"/>
              <a:cs typeface="+mj-cs"/>
            </a:endParaRPr>
          </a:p>
        </p:txBody>
      </p:sp>
    </p:spTree>
    <p:extLst>
      <p:ext uri="{BB962C8B-B14F-4D97-AF65-F5344CB8AC3E}">
        <p14:creationId xmlns:p14="http://schemas.microsoft.com/office/powerpoint/2010/main" val="34611781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982901" y="669626"/>
            <a:ext cx="6863787" cy="830997"/>
          </a:xfrm>
          <a:prstGeom prst="rect">
            <a:avLst/>
          </a:prstGeom>
          <a:noFill/>
        </p:spPr>
        <p:style>
          <a:lnRef idx="0">
            <a:schemeClr val="accent5"/>
          </a:lnRef>
          <a:fillRef idx="3">
            <a:schemeClr val="accent5"/>
          </a:fillRef>
          <a:effectRef idx="3">
            <a:schemeClr val="accent5"/>
          </a:effectRef>
          <a:fontRef idx="minor">
            <a:schemeClr val="lt1"/>
          </a:fontRef>
        </p:style>
        <p:txBody>
          <a:bodyPr wrap="square">
            <a:spAutoFit/>
          </a:bodyPr>
          <a:lstStyle/>
          <a:p>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4</a:t>
            </a:r>
          </a:p>
          <a:p>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76</a:t>
            </a:r>
          </a:p>
          <a:p>
            <a:r>
              <a:rPr lang="en-US" sz="1600" dirty="0">
                <a:solidFill>
                  <a:schemeClr val="bg1"/>
                </a:solidFill>
              </a:rPr>
              <a:t>Case reports and reviews for adverse effects</a:t>
            </a:r>
            <a:endParaRPr lang="it-IT" sz="1600" dirty="0">
              <a:solidFill>
                <a:schemeClr val="bg1"/>
              </a:solidFill>
            </a:endParaRPr>
          </a:p>
        </p:txBody>
      </p:sp>
      <p:pic>
        <p:nvPicPr>
          <p:cNvPr id="44034" name="Picture 2"/>
          <p:cNvPicPr>
            <a:picLocks noChangeAspect="1" noChangeArrowheads="1"/>
          </p:cNvPicPr>
          <p:nvPr/>
        </p:nvPicPr>
        <p:blipFill>
          <a:blip r:embed="rId2" cstate="print"/>
          <a:srcRect/>
          <a:stretch>
            <a:fillRect/>
          </a:stretch>
        </p:blipFill>
        <p:spPr bwMode="auto">
          <a:xfrm>
            <a:off x="4989545" y="4536851"/>
            <a:ext cx="6961861" cy="1790082"/>
          </a:xfrm>
          <a:prstGeom prst="rect">
            <a:avLst/>
          </a:prstGeom>
          <a:noFill/>
          <a:ln w="9525">
            <a:noFill/>
            <a:miter lim="800000"/>
            <a:headEnd/>
            <a:tailEnd/>
          </a:ln>
        </p:spPr>
      </p:pic>
      <p:pic>
        <p:nvPicPr>
          <p:cNvPr id="44035" name="Picture 3"/>
          <p:cNvPicPr>
            <a:picLocks noChangeAspect="1" noChangeArrowheads="1"/>
          </p:cNvPicPr>
          <p:nvPr/>
        </p:nvPicPr>
        <p:blipFill>
          <a:blip r:embed="rId3" cstate="print"/>
          <a:srcRect/>
          <a:stretch>
            <a:fillRect/>
          </a:stretch>
        </p:blipFill>
        <p:spPr bwMode="auto">
          <a:xfrm>
            <a:off x="0" y="0"/>
            <a:ext cx="4473615" cy="578871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Rettangolo 7"/>
          <p:cNvSpPr/>
          <p:nvPr/>
        </p:nvSpPr>
        <p:spPr>
          <a:xfrm>
            <a:off x="4560425" y="2044854"/>
            <a:ext cx="7556675" cy="190077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1600" dirty="0">
                <a:solidFill>
                  <a:schemeClr val="bg1"/>
                </a:solidFill>
              </a:rPr>
              <a:t>This systematic review indicated </a:t>
            </a:r>
            <a:r>
              <a:rPr lang="en-US" sz="1600" b="1" dirty="0">
                <a:solidFill>
                  <a:schemeClr val="bg1"/>
                </a:solidFill>
              </a:rPr>
              <a:t>Level II-2 </a:t>
            </a:r>
            <a:r>
              <a:rPr lang="en-US" sz="1600" dirty="0">
                <a:solidFill>
                  <a:schemeClr val="bg1"/>
                </a:solidFill>
              </a:rPr>
              <a:t>evidence, with 1C - </a:t>
            </a:r>
            <a:r>
              <a:rPr lang="en-US" sz="1600" b="1" dirty="0">
                <a:solidFill>
                  <a:schemeClr val="bg1"/>
                </a:solidFill>
              </a:rPr>
              <a:t>strong</a:t>
            </a:r>
            <a:r>
              <a:rPr lang="en-US" sz="1600" dirty="0">
                <a:solidFill>
                  <a:schemeClr val="bg1"/>
                </a:solidFill>
              </a:rPr>
              <a:t> recommendation for APLD</a:t>
            </a:r>
          </a:p>
          <a:p>
            <a:pPr>
              <a:lnSpc>
                <a:spcPct val="150000"/>
              </a:lnSpc>
            </a:pPr>
            <a:r>
              <a:rPr lang="en-US" sz="1600" dirty="0">
                <a:solidFill>
                  <a:schemeClr val="bg1"/>
                </a:solidFill>
              </a:rPr>
              <a:t>May provide appropriate relief in properly selected patients with contained disc herniation. </a:t>
            </a:r>
          </a:p>
          <a:p>
            <a:pPr>
              <a:lnSpc>
                <a:spcPct val="150000"/>
              </a:lnSpc>
            </a:pPr>
            <a:r>
              <a:rPr lang="en-US" sz="1600" dirty="0">
                <a:solidFill>
                  <a:schemeClr val="bg1"/>
                </a:solidFill>
              </a:rPr>
              <a:t>APLD is a safe procedure with minimal complications</a:t>
            </a:r>
            <a:endParaRPr lang="it-IT" sz="1600" dirty="0">
              <a:solidFill>
                <a:schemeClr val="bg1"/>
              </a:solidFill>
            </a:endParaRPr>
          </a:p>
        </p:txBody>
      </p:sp>
      <p:sp>
        <p:nvSpPr>
          <p:cNvPr id="9" name="Rettangolo 8"/>
          <p:cNvSpPr/>
          <p:nvPr/>
        </p:nvSpPr>
        <p:spPr>
          <a:xfrm>
            <a:off x="5532171" y="5045227"/>
            <a:ext cx="6360815" cy="383297"/>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descr="Immagine che contiene oggetto&#10;&#10;Descrizione generata con affidabilità elevata">
            <a:extLst>
              <a:ext uri="{FF2B5EF4-FFF2-40B4-BE49-F238E27FC236}">
                <a16:creationId xmlns:a16="http://schemas.microsoft.com/office/drawing/2014/main" id="{EAA36486-A74F-46F0-A7EB-8EAF81E6AE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26376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44034"/>
                                        </p:tgtEl>
                                        <p:attrNameLst>
                                          <p:attrName>style.visibility</p:attrName>
                                        </p:attrNameLst>
                                      </p:cBhvr>
                                      <p:to>
                                        <p:strVal val="visible"/>
                                      </p:to>
                                    </p:set>
                                    <p:anim calcmode="lin" valueType="num">
                                      <p:cBhvr>
                                        <p:cTn id="14" dur="500" fill="hold"/>
                                        <p:tgtEl>
                                          <p:spTgt spid="44034"/>
                                        </p:tgtEl>
                                        <p:attrNameLst>
                                          <p:attrName>ppt_w</p:attrName>
                                        </p:attrNameLst>
                                      </p:cBhvr>
                                      <p:tavLst>
                                        <p:tav tm="0">
                                          <p:val>
                                            <p:strVal val="#ppt_w*0.05"/>
                                          </p:val>
                                        </p:tav>
                                        <p:tav tm="100000">
                                          <p:val>
                                            <p:strVal val="#ppt_w"/>
                                          </p:val>
                                        </p:tav>
                                      </p:tavLst>
                                    </p:anim>
                                    <p:anim calcmode="lin" valueType="num">
                                      <p:cBhvr>
                                        <p:cTn id="15" dur="500" fill="hold"/>
                                        <p:tgtEl>
                                          <p:spTgt spid="44034"/>
                                        </p:tgtEl>
                                        <p:attrNameLst>
                                          <p:attrName>ppt_h</p:attrName>
                                        </p:attrNameLst>
                                      </p:cBhvr>
                                      <p:tavLst>
                                        <p:tav tm="0">
                                          <p:val>
                                            <p:strVal val="#ppt_h"/>
                                          </p:val>
                                        </p:tav>
                                        <p:tav tm="100000">
                                          <p:val>
                                            <p:strVal val="#ppt_h"/>
                                          </p:val>
                                        </p:tav>
                                      </p:tavLst>
                                    </p:anim>
                                    <p:anim calcmode="lin" valueType="num">
                                      <p:cBhvr>
                                        <p:cTn id="16" dur="500" fill="hold"/>
                                        <p:tgtEl>
                                          <p:spTgt spid="44034"/>
                                        </p:tgtEl>
                                        <p:attrNameLst>
                                          <p:attrName>ppt_x</p:attrName>
                                        </p:attrNameLst>
                                      </p:cBhvr>
                                      <p:tavLst>
                                        <p:tav tm="0">
                                          <p:val>
                                            <p:strVal val="#ppt_x-.2"/>
                                          </p:val>
                                        </p:tav>
                                        <p:tav tm="100000">
                                          <p:val>
                                            <p:strVal val="#ppt_x"/>
                                          </p:val>
                                        </p:tav>
                                      </p:tavLst>
                                    </p:anim>
                                    <p:anim calcmode="lin" valueType="num">
                                      <p:cBhvr>
                                        <p:cTn id="17" dur="500" fill="hold"/>
                                        <p:tgtEl>
                                          <p:spTgt spid="44034"/>
                                        </p:tgtEl>
                                        <p:attrNameLst>
                                          <p:attrName>ppt_y</p:attrName>
                                        </p:attrNameLst>
                                      </p:cBhvr>
                                      <p:tavLst>
                                        <p:tav tm="0">
                                          <p:val>
                                            <p:strVal val="#ppt_y"/>
                                          </p:val>
                                        </p:tav>
                                        <p:tav tm="100000">
                                          <p:val>
                                            <p:strVal val="#ppt_y"/>
                                          </p:val>
                                        </p:tav>
                                      </p:tavLst>
                                    </p:anim>
                                    <p:animEffect transition="in" filter="fade">
                                      <p:cBhvr>
                                        <p:cTn id="18" dur="500"/>
                                        <p:tgtEl>
                                          <p:spTgt spid="44034"/>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strVal val="#ppt_w*0.05"/>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anim calcmode="lin" valueType="num">
                                      <p:cBhvr>
                                        <p:cTn id="23" dur="500" fill="hold"/>
                                        <p:tgtEl>
                                          <p:spTgt spid="9"/>
                                        </p:tgtEl>
                                        <p:attrNameLst>
                                          <p:attrName>ppt_x</p:attrName>
                                        </p:attrNameLst>
                                      </p:cBhvr>
                                      <p:tavLst>
                                        <p:tav tm="0">
                                          <p:val>
                                            <p:strVal val="#ppt_x-.2"/>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23A38276-B7C6-4AA3-A4FD-780720E1441A}"/>
              </a:ext>
            </a:extLst>
          </p:cNvPr>
          <p:cNvSpPr txBox="1"/>
          <p:nvPr/>
        </p:nvSpPr>
        <p:spPr>
          <a:xfrm>
            <a:off x="1838937" y="2656390"/>
            <a:ext cx="8514126" cy="584775"/>
          </a:xfrm>
          <a:prstGeom prst="rect">
            <a:avLst/>
          </a:prstGeom>
          <a:noFill/>
        </p:spPr>
        <p:txBody>
          <a:bodyPr wrap="none" rtlCol="0">
            <a:spAutoFit/>
          </a:bodyPr>
          <a:lstStyle/>
          <a:p>
            <a:r>
              <a:rPr lang="it-IT" sz="3200" dirty="0">
                <a:solidFill>
                  <a:schemeClr val="bg1"/>
                </a:solidFill>
                <a:latin typeface="Perpetua Titling MT" panose="02020502060505020804" pitchFamily="18" charset="0"/>
              </a:rPr>
              <a:t>NATURAL HISTORY OF DISC HERNIATION</a:t>
            </a:r>
          </a:p>
        </p:txBody>
      </p:sp>
      <p:pic>
        <p:nvPicPr>
          <p:cNvPr id="3" name="Immagine 2" descr="Immagine che contiene oggetto&#10;&#10;Descrizione generata con affidabilità elevata">
            <a:extLst>
              <a:ext uri="{FF2B5EF4-FFF2-40B4-BE49-F238E27FC236}">
                <a16:creationId xmlns:a16="http://schemas.microsoft.com/office/drawing/2014/main" id="{D5F16C8C-551B-49D1-8806-06F19B9FC1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1806175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5116010" y="1168372"/>
            <a:ext cx="6496999" cy="1077218"/>
          </a:xfrm>
          <a:prstGeom prst="rect">
            <a:avLst/>
          </a:prstGeom>
          <a:noFill/>
        </p:spPr>
        <p:style>
          <a:lnRef idx="0">
            <a:schemeClr val="accent5"/>
          </a:lnRef>
          <a:fillRef idx="3">
            <a:schemeClr val="accent5"/>
          </a:fillRef>
          <a:effectRef idx="3">
            <a:schemeClr val="accent5"/>
          </a:effectRef>
          <a:fontRef idx="minor">
            <a:schemeClr val="lt1"/>
          </a:fontRef>
        </p:style>
        <p:txBody>
          <a:bodyPr wrap="square">
            <a:spAutoFit/>
          </a:bodyPr>
          <a:lstStyle/>
          <a:p>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0 (&gt; 6 </a:t>
            </a:r>
            <a:r>
              <a:rPr lang="it-IT" sz="1600" dirty="0" err="1">
                <a:solidFill>
                  <a:schemeClr val="bg1"/>
                </a:solidFill>
              </a:rPr>
              <a:t>months</a:t>
            </a:r>
            <a:r>
              <a:rPr lang="it-IT" sz="1600" dirty="0">
                <a:solidFill>
                  <a:schemeClr val="bg1"/>
                </a:solidFill>
              </a:rPr>
              <a:t> FU)</a:t>
            </a:r>
          </a:p>
          <a:p>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19 (≥ 12 </a:t>
            </a:r>
            <a:r>
              <a:rPr lang="it-IT" sz="1600" dirty="0" err="1">
                <a:solidFill>
                  <a:schemeClr val="bg1"/>
                </a:solidFill>
              </a:rPr>
              <a:t>months</a:t>
            </a:r>
            <a:r>
              <a:rPr lang="it-IT" sz="1600" dirty="0">
                <a:solidFill>
                  <a:schemeClr val="bg1"/>
                </a:solidFill>
              </a:rPr>
              <a:t> FU) (5,515 </a:t>
            </a:r>
            <a:r>
              <a:rPr lang="it-IT" sz="1600" dirty="0" err="1">
                <a:solidFill>
                  <a:schemeClr val="bg1"/>
                </a:solidFill>
              </a:rPr>
              <a:t>patients</a:t>
            </a:r>
            <a:r>
              <a:rPr lang="it-IT" sz="1600" dirty="0">
                <a:solidFill>
                  <a:schemeClr val="bg1"/>
                </a:solidFill>
              </a:rPr>
              <a:t>)</a:t>
            </a:r>
          </a:p>
          <a:p>
            <a:r>
              <a:rPr lang="en-US" sz="1600" dirty="0">
                <a:solidFill>
                  <a:schemeClr val="bg1"/>
                </a:solidFill>
              </a:rPr>
              <a:t>Case reports and reviews for adverse effects</a:t>
            </a:r>
            <a:endParaRPr lang="it-IT" sz="1600" dirty="0">
              <a:solidFill>
                <a:schemeClr val="bg1"/>
              </a:solidFill>
            </a:endParaRPr>
          </a:p>
        </p:txBody>
      </p:sp>
      <p:sp>
        <p:nvSpPr>
          <p:cNvPr id="5" name="Rettangolo 4"/>
          <p:cNvSpPr/>
          <p:nvPr/>
        </p:nvSpPr>
        <p:spPr>
          <a:xfrm>
            <a:off x="4953964" y="3298897"/>
            <a:ext cx="6993601" cy="1900777"/>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1600" dirty="0">
                <a:solidFill>
                  <a:schemeClr val="bg1"/>
                </a:solidFill>
              </a:rPr>
              <a:t>There is </a:t>
            </a:r>
            <a:r>
              <a:rPr lang="en-US" sz="1600" b="1" dirty="0">
                <a:solidFill>
                  <a:schemeClr val="bg1"/>
                </a:solidFill>
              </a:rPr>
              <a:t>limited</a:t>
            </a:r>
            <a:r>
              <a:rPr lang="en-US" sz="1600" dirty="0">
                <a:solidFill>
                  <a:schemeClr val="bg1"/>
                </a:solidFill>
              </a:rPr>
              <a:t> evidence for automated </a:t>
            </a:r>
            <a:r>
              <a:rPr lang="en-US" sz="1600" dirty="0" err="1">
                <a:solidFill>
                  <a:schemeClr val="bg1"/>
                </a:solidFill>
              </a:rPr>
              <a:t>percutaneous</a:t>
            </a:r>
            <a:r>
              <a:rPr lang="en-US" sz="1600" dirty="0">
                <a:solidFill>
                  <a:schemeClr val="bg1"/>
                </a:solidFill>
              </a:rPr>
              <a:t> mechanical lumbar </a:t>
            </a:r>
            <a:r>
              <a:rPr lang="en-US" sz="1600" dirty="0" err="1">
                <a:solidFill>
                  <a:schemeClr val="bg1"/>
                </a:solidFill>
              </a:rPr>
              <a:t>discectomy</a:t>
            </a:r>
            <a:r>
              <a:rPr lang="en-US" sz="1600" dirty="0">
                <a:solidFill>
                  <a:schemeClr val="bg1"/>
                </a:solidFill>
              </a:rPr>
              <a:t>.</a:t>
            </a:r>
          </a:p>
          <a:p>
            <a:pPr>
              <a:lnSpc>
                <a:spcPct val="150000"/>
              </a:lnSpc>
            </a:pPr>
            <a:r>
              <a:rPr lang="en-US" sz="1600" dirty="0">
                <a:solidFill>
                  <a:schemeClr val="bg1"/>
                </a:solidFill>
              </a:rPr>
              <a:t>Can, possibly, provide appropriate relief in properly selected patients with contained disc </a:t>
            </a:r>
            <a:r>
              <a:rPr lang="en-US" sz="1600" dirty="0" err="1">
                <a:solidFill>
                  <a:schemeClr val="bg1"/>
                </a:solidFill>
              </a:rPr>
              <a:t>herniation</a:t>
            </a:r>
            <a:r>
              <a:rPr lang="en-US" sz="1600" dirty="0">
                <a:solidFill>
                  <a:schemeClr val="bg1"/>
                </a:solidFill>
              </a:rPr>
              <a:t>.</a:t>
            </a:r>
          </a:p>
          <a:p>
            <a:pPr>
              <a:lnSpc>
                <a:spcPct val="150000"/>
              </a:lnSpc>
            </a:pPr>
            <a:r>
              <a:rPr lang="en-US" sz="1600" dirty="0">
                <a:solidFill>
                  <a:schemeClr val="bg1"/>
                </a:solidFill>
              </a:rPr>
              <a:t>It is a safe procedure with minimal complications.</a:t>
            </a:r>
            <a:endParaRPr lang="it-IT" sz="1600" dirty="0">
              <a:solidFill>
                <a:schemeClr val="bg1"/>
              </a:solidFill>
            </a:endParaRPr>
          </a:p>
        </p:txBody>
      </p:sp>
      <p:pic>
        <p:nvPicPr>
          <p:cNvPr id="41987" name="Picture 3"/>
          <p:cNvPicPr>
            <a:picLocks noChangeAspect="1" noChangeArrowheads="1"/>
          </p:cNvPicPr>
          <p:nvPr/>
        </p:nvPicPr>
        <p:blipFill>
          <a:blip r:embed="rId2" cstate="print"/>
          <a:srcRect/>
          <a:stretch>
            <a:fillRect/>
          </a:stretch>
        </p:blipFill>
        <p:spPr bwMode="auto">
          <a:xfrm>
            <a:off x="0" y="-1"/>
            <a:ext cx="4693534" cy="5914487"/>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6" name="Immagine 5" descr="Immagine che contiene oggetto&#10;&#10;Descrizione generata con affidabilità elevata">
            <a:extLst>
              <a:ext uri="{FF2B5EF4-FFF2-40B4-BE49-F238E27FC236}">
                <a16:creationId xmlns:a16="http://schemas.microsoft.com/office/drawing/2014/main" id="{7C39D502-80B4-44BF-8077-6B9FDE5BD6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3652921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66" name="Picture 2" descr="Image result for dekompressor discectomy">
            <a:extLst>
              <a:ext uri="{FF2B5EF4-FFF2-40B4-BE49-F238E27FC236}">
                <a16:creationId xmlns:a16="http://schemas.microsoft.com/office/drawing/2014/main" id="{903B13C3-61E8-439A-ABBB-C1FD0B278E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3110" y="1547236"/>
            <a:ext cx="3207156" cy="2140776"/>
          </a:xfrm>
          <a:prstGeom prst="rect">
            <a:avLst/>
          </a:prstGeom>
          <a:noFill/>
          <a:extLst>
            <a:ext uri="{909E8E84-426E-40DD-AFC4-6F175D3DCCD1}">
              <a14:hiddenFill xmlns:a14="http://schemas.microsoft.com/office/drawing/2010/main">
                <a:solidFill>
                  <a:srgbClr val="FFFFFF"/>
                </a:solidFill>
              </a14:hiddenFill>
            </a:ext>
          </a:extLst>
        </p:spPr>
      </p:pic>
      <p:sp>
        <p:nvSpPr>
          <p:cNvPr id="74"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7106" name="Picture 2" descr="http://www.stryker.com/cn/products/PainManagement/DiscDecompression/groups/public/documents/web_prod/da_031610.jpg"/>
          <p:cNvPicPr>
            <a:picLocks noChangeAspect="1" noChangeArrowheads="1"/>
          </p:cNvPicPr>
          <p:nvPr/>
        </p:nvPicPr>
        <p:blipFill>
          <a:blip r:embed="rId3" cstate="print"/>
          <a:srcRect/>
          <a:stretch>
            <a:fillRect/>
          </a:stretch>
        </p:blipFill>
        <p:spPr bwMode="auto">
          <a:xfrm>
            <a:off x="7829549" y="4212203"/>
            <a:ext cx="4040717" cy="2222394"/>
          </a:xfrm>
          <a:prstGeom prst="rect">
            <a:avLst/>
          </a:prstGeom>
          <a:noFill/>
        </p:spPr>
      </p:pic>
      <p:pic>
        <p:nvPicPr>
          <p:cNvPr id="4" name="Immagine 3" descr="Immagine che contiene oggetto&#10;&#10;Descrizione generata con affidabilità elevata">
            <a:extLst>
              <a:ext uri="{FF2B5EF4-FFF2-40B4-BE49-F238E27FC236}">
                <a16:creationId xmlns:a16="http://schemas.microsoft.com/office/drawing/2014/main" id="{18DD4114-A003-4F7B-861E-C065689ED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3" name="CasellaDiTesto 2"/>
          <p:cNvSpPr txBox="1"/>
          <p:nvPr/>
        </p:nvSpPr>
        <p:spPr>
          <a:xfrm>
            <a:off x="438923" y="2907291"/>
            <a:ext cx="7567849" cy="13557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p>
            <a:pPr>
              <a:lnSpc>
                <a:spcPct val="90000"/>
              </a:lnSpc>
              <a:spcBef>
                <a:spcPct val="0"/>
              </a:spcBef>
              <a:spcAft>
                <a:spcPts val="600"/>
              </a:spcAft>
            </a:pPr>
            <a:endParaRPr lang="en-US" sz="3000" spc="300">
              <a:solidFill>
                <a:schemeClr val="tx1"/>
              </a:solidFill>
              <a:latin typeface="Perpetua Titling MT" panose="02020502060505020804" pitchFamily="18" charset="0"/>
              <a:ea typeface="+mj-ea"/>
              <a:cs typeface="+mj-cs"/>
            </a:endParaRPr>
          </a:p>
          <a:p>
            <a:pPr>
              <a:lnSpc>
                <a:spcPct val="90000"/>
              </a:lnSpc>
              <a:spcBef>
                <a:spcPct val="0"/>
              </a:spcBef>
              <a:spcAft>
                <a:spcPts val="600"/>
              </a:spcAft>
            </a:pPr>
            <a:r>
              <a:rPr lang="en-US" sz="3000" spc="300">
                <a:solidFill>
                  <a:schemeClr val="tx1"/>
                </a:solidFill>
                <a:latin typeface="Perpetua Titling MT" panose="02020502060505020804" pitchFamily="18" charset="0"/>
                <a:ea typeface="+mj-ea"/>
                <a:cs typeface="+mj-cs"/>
              </a:rPr>
              <a:t>PERCUTANEOUS DECOMPRESSOR</a:t>
            </a:r>
          </a:p>
          <a:p>
            <a:pPr>
              <a:lnSpc>
                <a:spcPct val="90000"/>
              </a:lnSpc>
              <a:spcBef>
                <a:spcPct val="0"/>
              </a:spcBef>
              <a:spcAft>
                <a:spcPts val="600"/>
              </a:spcAft>
            </a:pPr>
            <a:endParaRPr lang="en-US" sz="3000" spc="300">
              <a:solidFill>
                <a:schemeClr val="tx1"/>
              </a:solidFill>
              <a:latin typeface="Perpetua Titling MT" panose="02020502060505020804" pitchFamily="18" charset="0"/>
              <a:ea typeface="+mj-ea"/>
              <a:cs typeface="+mj-cs"/>
            </a:endParaRPr>
          </a:p>
          <a:p>
            <a:pPr>
              <a:lnSpc>
                <a:spcPct val="90000"/>
              </a:lnSpc>
              <a:spcBef>
                <a:spcPct val="0"/>
              </a:spcBef>
              <a:spcAft>
                <a:spcPts val="600"/>
              </a:spcAft>
            </a:pPr>
            <a:endParaRPr lang="en-US" sz="3000" spc="300">
              <a:solidFill>
                <a:schemeClr val="tx1"/>
              </a:solidFill>
              <a:latin typeface="Perpetua Titling MT" panose="02020502060505020804" pitchFamily="18" charset="0"/>
              <a:ea typeface="+mj-ea"/>
              <a:cs typeface="+mj-cs"/>
            </a:endParaRPr>
          </a:p>
        </p:txBody>
      </p:sp>
    </p:spTree>
    <p:extLst>
      <p:ext uri="{BB962C8B-B14F-4D97-AF65-F5344CB8AC3E}">
        <p14:creationId xmlns:p14="http://schemas.microsoft.com/office/powerpoint/2010/main" val="19002972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cstate="print"/>
          <a:srcRect/>
          <a:stretch>
            <a:fillRect/>
          </a:stretch>
        </p:blipFill>
        <p:spPr bwMode="auto">
          <a:xfrm>
            <a:off x="0" y="0"/>
            <a:ext cx="5169140" cy="5648446"/>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6" name="Rettangolo 5"/>
          <p:cNvSpPr/>
          <p:nvPr/>
        </p:nvSpPr>
        <p:spPr>
          <a:xfrm>
            <a:off x="6456040" y="844278"/>
            <a:ext cx="3960440" cy="830997"/>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0</a:t>
            </a:r>
          </a:p>
          <a:p>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4</a:t>
            </a:r>
          </a:p>
          <a:p>
            <a:r>
              <a:rPr lang="en-US" sz="1600" dirty="0">
                <a:solidFill>
                  <a:schemeClr val="bg1"/>
                </a:solidFill>
              </a:rPr>
              <a:t>Case reports and reviews for adverse effects</a:t>
            </a:r>
            <a:endParaRPr lang="it-IT" sz="1600" dirty="0">
              <a:solidFill>
                <a:schemeClr val="bg1"/>
              </a:solidFill>
            </a:endParaRPr>
          </a:p>
        </p:txBody>
      </p:sp>
      <p:sp>
        <p:nvSpPr>
          <p:cNvPr id="7" name="Rettangolo 6"/>
          <p:cNvSpPr/>
          <p:nvPr/>
        </p:nvSpPr>
        <p:spPr>
          <a:xfrm>
            <a:off x="5330142" y="2150189"/>
            <a:ext cx="6609144" cy="153144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1600" dirty="0">
                <a:solidFill>
                  <a:schemeClr val="bg1"/>
                </a:solidFill>
              </a:rPr>
              <a:t>Based on USPSTF criteria, the indicated evidence for </a:t>
            </a:r>
            <a:r>
              <a:rPr lang="en-US" sz="1600" dirty="0" err="1">
                <a:solidFill>
                  <a:schemeClr val="bg1"/>
                </a:solidFill>
              </a:rPr>
              <a:t>Dekompressor</a:t>
            </a:r>
            <a:r>
              <a:rPr lang="en-US" sz="1600" dirty="0">
                <a:solidFill>
                  <a:schemeClr val="bg1"/>
                </a:solidFill>
              </a:rPr>
              <a:t> is </a:t>
            </a:r>
            <a:r>
              <a:rPr lang="en-US" sz="1600" b="1" dirty="0">
                <a:solidFill>
                  <a:schemeClr val="bg1"/>
                </a:solidFill>
              </a:rPr>
              <a:t>Level III </a:t>
            </a:r>
            <a:r>
              <a:rPr lang="en-US" sz="1600" dirty="0">
                <a:solidFill>
                  <a:schemeClr val="bg1"/>
                </a:solidFill>
              </a:rPr>
              <a:t>for short- and long-term relief</a:t>
            </a:r>
            <a:r>
              <a:rPr lang="it-IT" sz="1600" dirty="0">
                <a:solidFill>
                  <a:schemeClr val="bg1"/>
                </a:solidFill>
              </a:rPr>
              <a:t>. </a:t>
            </a:r>
          </a:p>
          <a:p>
            <a:pPr algn="ctr">
              <a:lnSpc>
                <a:spcPct val="150000"/>
              </a:lnSpc>
            </a:pPr>
            <a:endParaRPr lang="it-IT" sz="1600" dirty="0">
              <a:solidFill>
                <a:schemeClr val="bg1"/>
              </a:solidFill>
            </a:endParaRPr>
          </a:p>
          <a:p>
            <a:pPr algn="ctr">
              <a:lnSpc>
                <a:spcPct val="150000"/>
              </a:lnSpc>
            </a:pPr>
            <a:r>
              <a:rPr lang="it-IT" sz="1600" dirty="0">
                <a:solidFill>
                  <a:schemeClr val="bg1"/>
                </a:solidFill>
              </a:rPr>
              <a:t>The </a:t>
            </a:r>
            <a:r>
              <a:rPr lang="en-US" sz="1600" dirty="0">
                <a:solidFill>
                  <a:schemeClr val="bg1"/>
                </a:solidFill>
              </a:rPr>
              <a:t>recommendation</a:t>
            </a:r>
            <a:r>
              <a:rPr lang="it-IT" sz="1600" dirty="0">
                <a:solidFill>
                  <a:schemeClr val="bg1"/>
                </a:solidFill>
              </a:rPr>
              <a:t> </a:t>
            </a:r>
            <a:r>
              <a:rPr lang="it-IT" sz="1600" dirty="0" err="1">
                <a:solidFill>
                  <a:schemeClr val="bg1"/>
                </a:solidFill>
              </a:rPr>
              <a:t>is</a:t>
            </a:r>
            <a:r>
              <a:rPr lang="it-IT" sz="1600" dirty="0">
                <a:solidFill>
                  <a:schemeClr val="bg1"/>
                </a:solidFill>
              </a:rPr>
              <a:t> 2C – </a:t>
            </a:r>
            <a:r>
              <a:rPr lang="it-IT" sz="1600" b="1" dirty="0" err="1">
                <a:solidFill>
                  <a:schemeClr val="bg1"/>
                </a:solidFill>
              </a:rPr>
              <a:t>very</a:t>
            </a:r>
            <a:r>
              <a:rPr lang="it-IT" sz="1600" b="1" dirty="0">
                <a:solidFill>
                  <a:schemeClr val="bg1"/>
                </a:solidFill>
              </a:rPr>
              <a:t> </a:t>
            </a:r>
            <a:r>
              <a:rPr lang="it-IT" sz="1600" b="1" dirty="0" err="1">
                <a:solidFill>
                  <a:schemeClr val="bg1"/>
                </a:solidFill>
              </a:rPr>
              <a:t>weak</a:t>
            </a:r>
            <a:endParaRPr lang="it-IT" sz="1600" b="1" dirty="0">
              <a:solidFill>
                <a:schemeClr val="bg1"/>
              </a:solidFill>
            </a:endParaRPr>
          </a:p>
        </p:txBody>
      </p:sp>
      <p:pic>
        <p:nvPicPr>
          <p:cNvPr id="8" name="Picture 2"/>
          <p:cNvPicPr>
            <a:picLocks noChangeAspect="1" noChangeArrowheads="1"/>
          </p:cNvPicPr>
          <p:nvPr/>
        </p:nvPicPr>
        <p:blipFill>
          <a:blip r:embed="rId3" cstate="print"/>
          <a:srcRect/>
          <a:stretch>
            <a:fillRect/>
          </a:stretch>
        </p:blipFill>
        <p:spPr bwMode="auto">
          <a:xfrm>
            <a:off x="5634513" y="4391926"/>
            <a:ext cx="6392177" cy="1643601"/>
          </a:xfrm>
          <a:prstGeom prst="rect">
            <a:avLst/>
          </a:prstGeom>
          <a:noFill/>
          <a:ln w="9525">
            <a:noFill/>
            <a:miter lim="800000"/>
            <a:headEnd/>
            <a:tailEnd/>
          </a:ln>
        </p:spPr>
      </p:pic>
      <p:sp>
        <p:nvSpPr>
          <p:cNvPr id="9" name="Rettangolo 8"/>
          <p:cNvSpPr/>
          <p:nvPr/>
        </p:nvSpPr>
        <p:spPr>
          <a:xfrm>
            <a:off x="6186142" y="5569345"/>
            <a:ext cx="5840548" cy="252718"/>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descr="Immagine che contiene oggetto&#10;&#10;Descrizione generata con affidabilità elevata">
            <a:extLst>
              <a:ext uri="{FF2B5EF4-FFF2-40B4-BE49-F238E27FC236}">
                <a16:creationId xmlns:a16="http://schemas.microsoft.com/office/drawing/2014/main" id="{B1554D70-A9A3-49AA-8891-DAB54B5479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711215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strVal val="#ppt_w*0.05"/>
                                          </p:val>
                                        </p:tav>
                                        <p:tav tm="100000">
                                          <p:val>
                                            <p:strVal val="#ppt_w"/>
                                          </p:val>
                                        </p:tav>
                                      </p:tavLst>
                                    </p:anim>
                                    <p:anim calcmode="lin" valueType="num">
                                      <p:cBhvr>
                                        <p:cTn id="15" dur="500" fill="hold"/>
                                        <p:tgtEl>
                                          <p:spTgt spid="8"/>
                                        </p:tgtEl>
                                        <p:attrNameLst>
                                          <p:attrName>ppt_h</p:attrName>
                                        </p:attrNameLst>
                                      </p:cBhvr>
                                      <p:tavLst>
                                        <p:tav tm="0">
                                          <p:val>
                                            <p:strVal val="#ppt_h"/>
                                          </p:val>
                                        </p:tav>
                                        <p:tav tm="100000">
                                          <p:val>
                                            <p:strVal val="#ppt_h"/>
                                          </p:val>
                                        </p:tav>
                                      </p:tavLst>
                                    </p:anim>
                                    <p:anim calcmode="lin" valueType="num">
                                      <p:cBhvr>
                                        <p:cTn id="16" dur="500" fill="hold"/>
                                        <p:tgtEl>
                                          <p:spTgt spid="8"/>
                                        </p:tgtEl>
                                        <p:attrNameLst>
                                          <p:attrName>ppt_x</p:attrName>
                                        </p:attrNameLst>
                                      </p:cBhvr>
                                      <p:tavLst>
                                        <p:tav tm="0">
                                          <p:val>
                                            <p:strVal val="#ppt_x-.2"/>
                                          </p:val>
                                        </p:tav>
                                        <p:tav tm="100000">
                                          <p:val>
                                            <p:strVal val="#ppt_x"/>
                                          </p:val>
                                        </p:tav>
                                      </p:tavLst>
                                    </p:anim>
                                    <p:anim calcmode="lin" valueType="num">
                                      <p:cBhvr>
                                        <p:cTn id="17" dur="500" fill="hold"/>
                                        <p:tgtEl>
                                          <p:spTgt spid="8"/>
                                        </p:tgtEl>
                                        <p:attrNameLst>
                                          <p:attrName>ppt_y</p:attrName>
                                        </p:attrNameLst>
                                      </p:cBhvr>
                                      <p:tavLst>
                                        <p:tav tm="0">
                                          <p:val>
                                            <p:strVal val="#ppt_y"/>
                                          </p:val>
                                        </p:tav>
                                        <p:tav tm="100000">
                                          <p:val>
                                            <p:strVal val="#ppt_y"/>
                                          </p:val>
                                        </p:tav>
                                      </p:tavLst>
                                    </p:anim>
                                    <p:animEffect transition="in" filter="fade">
                                      <p:cBhvr>
                                        <p:cTn id="18" dur="500"/>
                                        <p:tgtEl>
                                          <p:spTgt spid="8"/>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strVal val="#ppt_w*0.05"/>
                                          </p:val>
                                        </p:tav>
                                        <p:tav tm="100000">
                                          <p:val>
                                            <p:strVal val="#ppt_w"/>
                                          </p:val>
                                        </p:tav>
                                      </p:tavLst>
                                    </p:anim>
                                    <p:anim calcmode="lin" valueType="num">
                                      <p:cBhvr>
                                        <p:cTn id="22" dur="500" fill="hold"/>
                                        <p:tgtEl>
                                          <p:spTgt spid="9"/>
                                        </p:tgtEl>
                                        <p:attrNameLst>
                                          <p:attrName>ppt_h</p:attrName>
                                        </p:attrNameLst>
                                      </p:cBhvr>
                                      <p:tavLst>
                                        <p:tav tm="0">
                                          <p:val>
                                            <p:strVal val="#ppt_h"/>
                                          </p:val>
                                        </p:tav>
                                        <p:tav tm="100000">
                                          <p:val>
                                            <p:strVal val="#ppt_h"/>
                                          </p:val>
                                        </p:tav>
                                      </p:tavLst>
                                    </p:anim>
                                    <p:anim calcmode="lin" valueType="num">
                                      <p:cBhvr>
                                        <p:cTn id="23" dur="500" fill="hold"/>
                                        <p:tgtEl>
                                          <p:spTgt spid="9"/>
                                        </p:tgtEl>
                                        <p:attrNameLst>
                                          <p:attrName>ppt_x</p:attrName>
                                        </p:attrNameLst>
                                      </p:cBhvr>
                                      <p:tavLst>
                                        <p:tav tm="0">
                                          <p:val>
                                            <p:strVal val="#ppt_x-.2"/>
                                          </p:val>
                                        </p:tav>
                                        <p:tav tm="100000">
                                          <p:val>
                                            <p:strVal val="#ppt_x"/>
                                          </p:val>
                                        </p:tav>
                                      </p:tavLst>
                                    </p:anim>
                                    <p:anim calcmode="lin" valueType="num">
                                      <p:cBhvr>
                                        <p:cTn id="24" dur="500" fill="hold"/>
                                        <p:tgtEl>
                                          <p:spTgt spid="9"/>
                                        </p:tgtEl>
                                        <p:attrNameLst>
                                          <p:attrName>ppt_y</p:attrName>
                                        </p:attrNameLst>
                                      </p:cBhvr>
                                      <p:tavLst>
                                        <p:tav tm="0">
                                          <p:val>
                                            <p:strVal val="#ppt_y"/>
                                          </p:val>
                                        </p:tav>
                                        <p:tav tm="100000">
                                          <p:val>
                                            <p:strVal val="#ppt_y"/>
                                          </p:val>
                                        </p:tav>
                                      </p:tavLst>
                                    </p:anim>
                                    <p:animEffect transition="in" filter="fad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8"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3C2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Image result for nucleoplasty">
            <a:extLst>
              <a:ext uri="{FF2B5EF4-FFF2-40B4-BE49-F238E27FC236}">
                <a16:creationId xmlns:a16="http://schemas.microsoft.com/office/drawing/2014/main" id="{00D673C0-ECEE-4EC8-9F0E-661F653B72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3802" y="1006631"/>
            <a:ext cx="1305771" cy="2624667"/>
          </a:xfrm>
          <a:prstGeom prst="rect">
            <a:avLst/>
          </a:prstGeom>
          <a:noFill/>
          <a:extLst>
            <a:ext uri="{909E8E84-426E-40DD-AFC4-6F175D3DCCD1}">
              <a14:hiddenFill xmlns:a14="http://schemas.microsoft.com/office/drawing/2010/main">
                <a:solidFill>
                  <a:srgbClr val="FFFFFF"/>
                </a:solidFill>
              </a14:hiddenFill>
            </a:ext>
          </a:extLst>
        </p:spPr>
      </p:pic>
      <p:sp>
        <p:nvSpPr>
          <p:cNvPr id="49159"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9156" name="Picture 4" descr="https://encrypted-tbn0.gstatic.com/images?q=tbn:ANd9GcSEMQnwPWmwBJTWCA2aipoRfjrMr-wToPA_IJc6NnQSFhAZltkn"/>
          <p:cNvPicPr>
            <a:picLocks noChangeAspect="1" noChangeArrowheads="1"/>
          </p:cNvPicPr>
          <p:nvPr/>
        </p:nvPicPr>
        <p:blipFill>
          <a:blip r:embed="rId3" cstate="print"/>
          <a:srcRect/>
          <a:stretch>
            <a:fillRect/>
          </a:stretch>
        </p:blipFill>
        <p:spPr bwMode="auto">
          <a:xfrm>
            <a:off x="7829549" y="3953030"/>
            <a:ext cx="2430262" cy="2627311"/>
          </a:xfrm>
          <a:prstGeom prst="rect">
            <a:avLst/>
          </a:prstGeom>
          <a:noFill/>
        </p:spPr>
      </p:pic>
      <p:sp>
        <p:nvSpPr>
          <p:cNvPr id="49154" name="AutoShape 2" descr="https://encrypted-tbn0.gstatic.com/images?q=tbn:ANd9GcSEMQnwPWmwBJTWCA2aipoRfjrMr-wToPA_IJc6NnQSFhAZltkn"/>
          <p:cNvSpPr>
            <a:spLocks noChangeAspect="1" noChangeArrowheads="1"/>
          </p:cNvSpPr>
          <p:nvPr/>
        </p:nvSpPr>
        <p:spPr bwMode="auto">
          <a:xfrm>
            <a:off x="1679575" y="-731838"/>
            <a:ext cx="1409700" cy="15240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 name="Immagine 4" descr="Immagine che contiene oggetto&#10;&#10;Descrizione generata con affidabilità elevata">
            <a:extLst>
              <a:ext uri="{FF2B5EF4-FFF2-40B4-BE49-F238E27FC236}">
                <a16:creationId xmlns:a16="http://schemas.microsoft.com/office/drawing/2014/main" id="{5EDB780E-C325-466F-B97C-2B70AEF0B8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3" name="CasellaDiTesto 2"/>
          <p:cNvSpPr txBox="1"/>
          <p:nvPr/>
        </p:nvSpPr>
        <p:spPr>
          <a:xfrm>
            <a:off x="1536970" y="2362542"/>
            <a:ext cx="6413500" cy="13557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p>
            <a:pPr>
              <a:lnSpc>
                <a:spcPct val="90000"/>
              </a:lnSpc>
              <a:spcBef>
                <a:spcPct val="0"/>
              </a:spcBef>
              <a:spcAft>
                <a:spcPts val="600"/>
              </a:spcAft>
            </a:pPr>
            <a:endParaRPr lang="en-US" sz="3800" spc="300" dirty="0">
              <a:solidFill>
                <a:schemeClr val="tx1"/>
              </a:solidFill>
              <a:latin typeface="Perpetua Titling MT" panose="02020502060505020804" pitchFamily="18" charset="0"/>
              <a:ea typeface="+mj-ea"/>
              <a:cs typeface="+mj-cs"/>
            </a:endParaRPr>
          </a:p>
          <a:p>
            <a:pPr>
              <a:lnSpc>
                <a:spcPct val="90000"/>
              </a:lnSpc>
              <a:spcBef>
                <a:spcPct val="0"/>
              </a:spcBef>
              <a:spcAft>
                <a:spcPts val="600"/>
              </a:spcAft>
            </a:pPr>
            <a:r>
              <a:rPr lang="en-US" sz="3800" spc="300" dirty="0">
                <a:solidFill>
                  <a:schemeClr val="tx1"/>
                </a:solidFill>
                <a:latin typeface="Perpetua Titling MT" panose="02020502060505020804" pitchFamily="18" charset="0"/>
                <a:ea typeface="+mj-ea"/>
                <a:cs typeface="+mj-cs"/>
              </a:rPr>
              <a:t>NUCLEOPLASTY</a:t>
            </a:r>
          </a:p>
          <a:p>
            <a:pPr>
              <a:lnSpc>
                <a:spcPct val="90000"/>
              </a:lnSpc>
              <a:spcBef>
                <a:spcPct val="0"/>
              </a:spcBef>
              <a:spcAft>
                <a:spcPts val="600"/>
              </a:spcAft>
            </a:pPr>
            <a:endParaRPr lang="en-US" sz="3800" spc="300" dirty="0">
              <a:solidFill>
                <a:schemeClr val="tx1"/>
              </a:solidFill>
              <a:latin typeface="Perpetua Titling MT" panose="02020502060505020804" pitchFamily="18" charset="0"/>
              <a:ea typeface="+mj-ea"/>
              <a:cs typeface="+mj-cs"/>
            </a:endParaRPr>
          </a:p>
        </p:txBody>
      </p:sp>
    </p:spTree>
    <p:extLst>
      <p:ext uri="{BB962C8B-B14F-4D97-AF65-F5344CB8AC3E}">
        <p14:creationId xmlns:p14="http://schemas.microsoft.com/office/powerpoint/2010/main" val="2765096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extLst>
              <p:ext uri="{D42A27DB-BD31-4B8C-83A1-F6EECF244321}">
                <p14:modId xmlns:p14="http://schemas.microsoft.com/office/powerpoint/2010/main" val="3495686377"/>
              </p:ext>
            </p:extLst>
          </p:nvPr>
        </p:nvGraphicFramePr>
        <p:xfrm>
          <a:off x="0" y="-1"/>
          <a:ext cx="3700493" cy="4789135"/>
        </p:xfrm>
        <a:graphic>
          <a:graphicData uri="http://schemas.openxmlformats.org/presentationml/2006/ole">
            <mc:AlternateContent xmlns:mc="http://schemas.openxmlformats.org/markup-compatibility/2006">
              <mc:Choice xmlns:v="urn:schemas-microsoft-com:vml" Requires="v">
                <p:oleObj spid="_x0000_s2090" name="Acrobat Document" r:id="rId3" imgW="5830114" imgH="7542857" progId="AcroExch.Document.11">
                  <p:embed/>
                </p:oleObj>
              </mc:Choice>
              <mc:Fallback>
                <p:oleObj name="Acrobat Document" r:id="rId3" imgW="5830114" imgH="7542857" progId="AcroExch.Document.11">
                  <p:embed/>
                  <p:pic>
                    <p:nvPicPr>
                      <p:cNvPr id="3" name="Oggetto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3700493" cy="4789135"/>
                      </a:xfrm>
                      <a:prstGeom prst="rect">
                        <a:avLst/>
                      </a:prstGeom>
                      <a:noFill/>
                    </p:spPr>
                  </p:pic>
                </p:oleObj>
              </mc:Fallback>
            </mc:AlternateContent>
          </a:graphicData>
        </a:graphic>
      </p:graphicFrame>
      <p:graphicFrame>
        <p:nvGraphicFramePr>
          <p:cNvPr id="7" name="Oggetto 6"/>
          <p:cNvGraphicFramePr>
            <a:graphicFrameLocks noChangeAspect="1"/>
          </p:cNvGraphicFramePr>
          <p:nvPr>
            <p:extLst>
              <p:ext uri="{D42A27DB-BD31-4B8C-83A1-F6EECF244321}">
                <p14:modId xmlns:p14="http://schemas.microsoft.com/office/powerpoint/2010/main" val="3085626039"/>
              </p:ext>
            </p:extLst>
          </p:nvPr>
        </p:nvGraphicFramePr>
        <p:xfrm>
          <a:off x="3135353" y="-13691"/>
          <a:ext cx="3711072" cy="4802825"/>
        </p:xfrm>
        <a:graphic>
          <a:graphicData uri="http://schemas.openxmlformats.org/presentationml/2006/ole">
            <mc:AlternateContent xmlns:mc="http://schemas.openxmlformats.org/markup-compatibility/2006">
              <mc:Choice xmlns:v="urn:schemas-microsoft-com:vml" Requires="v">
                <p:oleObj spid="_x0000_s2091" name="Acrobat Document" r:id="rId5" imgW="5830114" imgH="7542857" progId="AcroExch.Document.11">
                  <p:embed/>
                </p:oleObj>
              </mc:Choice>
              <mc:Fallback>
                <p:oleObj name="Acrobat Document" r:id="rId5" imgW="5830114" imgH="7542857" progId="AcroExch.Document.11">
                  <p:embed/>
                  <p:pic>
                    <p:nvPicPr>
                      <p:cNvPr id="7" name="Oggetto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353" y="-13691"/>
                        <a:ext cx="3711072" cy="4802825"/>
                      </a:xfrm>
                      <a:prstGeom prst="rect">
                        <a:avLst/>
                      </a:prstGeom>
                      <a:noFill/>
                    </p:spPr>
                  </p:pic>
                </p:oleObj>
              </mc:Fallback>
            </mc:AlternateContent>
          </a:graphicData>
        </a:graphic>
      </p:graphicFrame>
      <p:sp>
        <p:nvSpPr>
          <p:cNvPr id="9" name="Rettangolo 8"/>
          <p:cNvSpPr/>
          <p:nvPr/>
        </p:nvSpPr>
        <p:spPr>
          <a:xfrm>
            <a:off x="7445222" y="855494"/>
            <a:ext cx="4129461" cy="830997"/>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1</a:t>
            </a:r>
          </a:p>
          <a:p>
            <a:pPr algn="ctr"/>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14</a:t>
            </a:r>
          </a:p>
          <a:p>
            <a:pPr algn="ctr"/>
            <a:r>
              <a:rPr lang="en-US" sz="1600" dirty="0">
                <a:solidFill>
                  <a:schemeClr val="bg1"/>
                </a:solidFill>
              </a:rPr>
              <a:t>Case reports and reviews for adverse effects</a:t>
            </a:r>
            <a:endParaRPr lang="it-IT" sz="1600" dirty="0">
              <a:solidFill>
                <a:schemeClr val="bg1"/>
              </a:solidFill>
            </a:endParaRPr>
          </a:p>
        </p:txBody>
      </p:sp>
      <p:sp>
        <p:nvSpPr>
          <p:cNvPr id="10" name="Rettangolo 9"/>
          <p:cNvSpPr/>
          <p:nvPr/>
        </p:nvSpPr>
        <p:spPr>
          <a:xfrm>
            <a:off x="6846425" y="2313166"/>
            <a:ext cx="5283108" cy="116211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1600" dirty="0">
                <a:solidFill>
                  <a:schemeClr val="bg1"/>
                </a:solidFill>
              </a:rPr>
              <a:t>Based on United States Preventive Services Task Force (USPSTF) criteria, the indicated evidence</a:t>
            </a:r>
          </a:p>
          <a:p>
            <a:pPr algn="ctr">
              <a:lnSpc>
                <a:spcPct val="150000"/>
              </a:lnSpc>
            </a:pPr>
            <a:r>
              <a:rPr lang="en-US" sz="1600" dirty="0">
                <a:solidFill>
                  <a:schemeClr val="bg1"/>
                </a:solidFill>
              </a:rPr>
              <a:t>for Lumbar </a:t>
            </a:r>
            <a:r>
              <a:rPr lang="en-US" sz="1600" dirty="0" err="1">
                <a:solidFill>
                  <a:schemeClr val="bg1"/>
                </a:solidFill>
              </a:rPr>
              <a:t>Nucleoplasty</a:t>
            </a:r>
            <a:r>
              <a:rPr lang="en-US" sz="1600" dirty="0">
                <a:solidFill>
                  <a:schemeClr val="bg1"/>
                </a:solidFill>
              </a:rPr>
              <a:t> is </a:t>
            </a:r>
            <a:r>
              <a:rPr lang="en-US" sz="1600" b="1" dirty="0">
                <a:solidFill>
                  <a:schemeClr val="bg1"/>
                </a:solidFill>
              </a:rPr>
              <a:t>Level II-3 (limited to fair)</a:t>
            </a:r>
            <a:endParaRPr lang="it-IT" sz="1600" b="1" dirty="0">
              <a:solidFill>
                <a:schemeClr val="bg1"/>
              </a:solidFill>
            </a:endParaRPr>
          </a:p>
        </p:txBody>
      </p:sp>
      <p:pic>
        <p:nvPicPr>
          <p:cNvPr id="11" name="Picture 2"/>
          <p:cNvPicPr>
            <a:picLocks noChangeAspect="1" noChangeArrowheads="1"/>
          </p:cNvPicPr>
          <p:nvPr/>
        </p:nvPicPr>
        <p:blipFill>
          <a:blip r:embed="rId7" cstate="print"/>
          <a:srcRect/>
          <a:stretch>
            <a:fillRect/>
          </a:stretch>
        </p:blipFill>
        <p:spPr bwMode="auto">
          <a:xfrm>
            <a:off x="5182956" y="4932951"/>
            <a:ext cx="6946577" cy="1786152"/>
          </a:xfrm>
          <a:prstGeom prst="rect">
            <a:avLst/>
          </a:prstGeom>
          <a:noFill/>
          <a:ln w="9525">
            <a:noFill/>
            <a:miter lim="800000"/>
            <a:headEnd/>
            <a:tailEnd/>
          </a:ln>
        </p:spPr>
      </p:pic>
      <p:sp>
        <p:nvSpPr>
          <p:cNvPr id="12" name="Rettangolo 11"/>
          <p:cNvSpPr/>
          <p:nvPr/>
        </p:nvSpPr>
        <p:spPr>
          <a:xfrm>
            <a:off x="5735257" y="5826027"/>
            <a:ext cx="6330616" cy="421005"/>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descr="Immagine che contiene oggetto&#10;&#10;Descrizione generata con affidabilità elevata">
            <a:extLst>
              <a:ext uri="{FF2B5EF4-FFF2-40B4-BE49-F238E27FC236}">
                <a16:creationId xmlns:a16="http://schemas.microsoft.com/office/drawing/2014/main" id="{95C6C011-6563-42E6-93B4-611D7C1669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2" name="CasellaDiTesto 1"/>
          <p:cNvSpPr txBox="1"/>
          <p:nvPr/>
        </p:nvSpPr>
        <p:spPr>
          <a:xfrm>
            <a:off x="6846425" y="198757"/>
            <a:ext cx="2512676"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highlight>
                  <a:srgbClr val="FFFF00"/>
                </a:highlight>
              </a:rPr>
              <a:t>LUMBAR NUCLEOPLASTY</a:t>
            </a:r>
          </a:p>
        </p:txBody>
      </p:sp>
    </p:spTree>
    <p:extLst>
      <p:ext uri="{BB962C8B-B14F-4D97-AF65-F5344CB8AC3E}">
        <p14:creationId xmlns:p14="http://schemas.microsoft.com/office/powerpoint/2010/main" val="418933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05"/>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 calcmode="lin" valueType="num">
                                      <p:cBhvr>
                                        <p:cTn id="9" dur="500" fill="hold"/>
                                        <p:tgtEl>
                                          <p:spTgt spid="10"/>
                                        </p:tgtEl>
                                        <p:attrNameLst>
                                          <p:attrName>ppt_x</p:attrName>
                                        </p:attrNameLst>
                                      </p:cBhvr>
                                      <p:tavLst>
                                        <p:tav tm="0">
                                          <p:val>
                                            <p:strVal val="#ppt_x-.2"/>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animEffect transition="in" filter="fade">
                                      <p:cBhvr>
                                        <p:cTn id="11" dur="500"/>
                                        <p:tgtEl>
                                          <p:spTgt spid="10"/>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0.05"/>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 calcmode="lin" valueType="num">
                                      <p:cBhvr>
                                        <p:cTn id="16" dur="500" fill="hold"/>
                                        <p:tgtEl>
                                          <p:spTgt spid="11"/>
                                        </p:tgtEl>
                                        <p:attrNameLst>
                                          <p:attrName>ppt_x</p:attrName>
                                        </p:attrNameLst>
                                      </p:cBhvr>
                                      <p:tavLst>
                                        <p:tav tm="0">
                                          <p:val>
                                            <p:strVal val="#ppt_x-.2"/>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animEffect transition="in" filter="fade">
                                      <p:cBhvr>
                                        <p:cTn id="18" dur="500"/>
                                        <p:tgtEl>
                                          <p:spTgt spid="11"/>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strVal val="#ppt_w*0.05"/>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anim calcmode="lin" valueType="num">
                                      <p:cBhvr>
                                        <p:cTn id="23" dur="500" fill="hold"/>
                                        <p:tgtEl>
                                          <p:spTgt spid="12"/>
                                        </p:tgtEl>
                                        <p:attrNameLst>
                                          <p:attrName>ppt_x</p:attrName>
                                        </p:attrNameLst>
                                      </p:cBhvr>
                                      <p:tavLst>
                                        <p:tav tm="0">
                                          <p:val>
                                            <p:strVal val="#ppt_x-.2"/>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Oggetto 5"/>
          <p:cNvGraphicFramePr>
            <a:graphicFrameLocks noChangeAspect="1"/>
          </p:cNvGraphicFramePr>
          <p:nvPr>
            <p:extLst>
              <p:ext uri="{D42A27DB-BD31-4B8C-83A1-F6EECF244321}">
                <p14:modId xmlns:p14="http://schemas.microsoft.com/office/powerpoint/2010/main" val="1211893906"/>
              </p:ext>
            </p:extLst>
          </p:nvPr>
        </p:nvGraphicFramePr>
        <p:xfrm>
          <a:off x="0" y="-1"/>
          <a:ext cx="3758000" cy="5318567"/>
        </p:xfrm>
        <a:graphic>
          <a:graphicData uri="http://schemas.openxmlformats.org/presentationml/2006/ole">
            <mc:AlternateContent xmlns:mc="http://schemas.openxmlformats.org/markup-compatibility/2006">
              <mc:Choice xmlns:v="urn:schemas-microsoft-com:vml" Requires="v">
                <p:oleObj spid="_x0000_s3094" name="Acrobat Document" r:id="rId3" imgW="2266907" imgH="3207959" progId="AcroExch.Document.11">
                  <p:embed/>
                </p:oleObj>
              </mc:Choice>
              <mc:Fallback>
                <p:oleObj name="Acrobat Document" r:id="rId3" imgW="2266907" imgH="3207959" progId="AcroExch.Document.11">
                  <p:embed/>
                  <p:pic>
                    <p:nvPicPr>
                      <p:cNvPr id="6" name="Oggetto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3758000" cy="5318567"/>
                      </a:xfrm>
                      <a:prstGeom prst="rect">
                        <a:avLst/>
                      </a:prstGeom>
                      <a:noFill/>
                    </p:spPr>
                  </p:pic>
                </p:oleObj>
              </mc:Fallback>
            </mc:AlternateContent>
          </a:graphicData>
        </a:graphic>
      </p:graphicFrame>
      <p:sp>
        <p:nvSpPr>
          <p:cNvPr id="9" name="Rettangolo 8"/>
          <p:cNvSpPr/>
          <p:nvPr/>
        </p:nvSpPr>
        <p:spPr>
          <a:xfrm>
            <a:off x="7340382" y="977391"/>
            <a:ext cx="4104456" cy="830997"/>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3</a:t>
            </a:r>
          </a:p>
          <a:p>
            <a:pPr algn="ctr"/>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7</a:t>
            </a:r>
          </a:p>
          <a:p>
            <a:pPr algn="ctr"/>
            <a:r>
              <a:rPr lang="en-US" sz="1600" dirty="0">
                <a:solidFill>
                  <a:schemeClr val="bg1"/>
                </a:solidFill>
              </a:rPr>
              <a:t>Case reports and reviews for adverse effects</a:t>
            </a:r>
            <a:endParaRPr lang="it-IT" sz="1600" dirty="0">
              <a:solidFill>
                <a:schemeClr val="bg1"/>
              </a:solidFill>
            </a:endParaRPr>
          </a:p>
        </p:txBody>
      </p:sp>
      <p:sp>
        <p:nvSpPr>
          <p:cNvPr id="10" name="Rettangolo 9"/>
          <p:cNvSpPr/>
          <p:nvPr/>
        </p:nvSpPr>
        <p:spPr>
          <a:xfrm>
            <a:off x="3933951" y="3429000"/>
            <a:ext cx="8082951" cy="79278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1600" dirty="0">
                <a:solidFill>
                  <a:schemeClr val="bg1"/>
                </a:solidFill>
              </a:rPr>
              <a:t>Based on United States Preventive Services Task Force (USPSTF) criteria, the indicated evidence for Cervical </a:t>
            </a:r>
            <a:r>
              <a:rPr lang="en-US" sz="1600" dirty="0" err="1">
                <a:solidFill>
                  <a:schemeClr val="bg1"/>
                </a:solidFill>
              </a:rPr>
              <a:t>Nucleoplasty</a:t>
            </a:r>
            <a:r>
              <a:rPr lang="en-US" sz="1600" dirty="0">
                <a:solidFill>
                  <a:schemeClr val="bg1"/>
                </a:solidFill>
              </a:rPr>
              <a:t> is </a:t>
            </a:r>
            <a:r>
              <a:rPr lang="en-US" sz="1600" b="1" dirty="0">
                <a:solidFill>
                  <a:schemeClr val="bg1"/>
                </a:solidFill>
              </a:rPr>
              <a:t>moderate</a:t>
            </a:r>
            <a:r>
              <a:rPr lang="en-US" sz="1600" dirty="0">
                <a:solidFill>
                  <a:schemeClr val="bg1"/>
                </a:solidFill>
              </a:rPr>
              <a:t> and clinical applicability </a:t>
            </a:r>
            <a:r>
              <a:rPr lang="en-US" sz="1600" b="1" dirty="0">
                <a:solidFill>
                  <a:schemeClr val="bg1"/>
                </a:solidFill>
              </a:rPr>
              <a:t>low to moderate</a:t>
            </a:r>
            <a:endParaRPr lang="it-IT" sz="1600" b="1" dirty="0">
              <a:solidFill>
                <a:schemeClr val="bg1"/>
              </a:solidFill>
            </a:endParaRPr>
          </a:p>
        </p:txBody>
      </p:sp>
      <p:pic>
        <p:nvPicPr>
          <p:cNvPr id="7" name="Immagine 6" descr="Immagine che contiene oggetto&#10;&#10;Descrizione generata con affidabilità elevata">
            <a:extLst>
              <a:ext uri="{FF2B5EF4-FFF2-40B4-BE49-F238E27FC236}">
                <a16:creationId xmlns:a16="http://schemas.microsoft.com/office/drawing/2014/main" id="{DBDEB89B-0910-40FC-9F0D-A6C2B72BFC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3" name="CasellaDiTesto 2"/>
          <p:cNvSpPr txBox="1"/>
          <p:nvPr/>
        </p:nvSpPr>
        <p:spPr>
          <a:xfrm>
            <a:off x="3933951" y="166655"/>
            <a:ext cx="2595262"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highlight>
                  <a:srgbClr val="FFFF00"/>
                </a:highlight>
              </a:rPr>
              <a:t>CERVICAL NUCLEOPLASTY</a:t>
            </a:r>
          </a:p>
        </p:txBody>
      </p:sp>
    </p:spTree>
    <p:extLst>
      <p:ext uri="{BB962C8B-B14F-4D97-AF65-F5344CB8AC3E}">
        <p14:creationId xmlns:p14="http://schemas.microsoft.com/office/powerpoint/2010/main" val="75966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05"/>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 calcmode="lin" valueType="num">
                                      <p:cBhvr>
                                        <p:cTn id="9" dur="500" fill="hold"/>
                                        <p:tgtEl>
                                          <p:spTgt spid="10"/>
                                        </p:tgtEl>
                                        <p:attrNameLst>
                                          <p:attrName>ppt_x</p:attrName>
                                        </p:attrNameLst>
                                      </p:cBhvr>
                                      <p:tavLst>
                                        <p:tav tm="0">
                                          <p:val>
                                            <p:strVal val="#ppt_x-.2"/>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p:cNvSpPr/>
          <p:nvPr/>
        </p:nvSpPr>
        <p:spPr>
          <a:xfrm>
            <a:off x="363166" y="5301180"/>
            <a:ext cx="11614825" cy="79278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1600" dirty="0">
                <a:solidFill>
                  <a:schemeClr val="bg1"/>
                </a:solidFill>
              </a:rPr>
              <a:t>Under appropriate indications, </a:t>
            </a:r>
            <a:r>
              <a:rPr lang="en-US" sz="1600" dirty="0" err="1">
                <a:solidFill>
                  <a:schemeClr val="bg1"/>
                </a:solidFill>
              </a:rPr>
              <a:t>Nucleoplasty</a:t>
            </a:r>
            <a:r>
              <a:rPr lang="en-US" sz="1600" dirty="0">
                <a:solidFill>
                  <a:schemeClr val="bg1"/>
                </a:solidFill>
              </a:rPr>
              <a:t> provides </a:t>
            </a:r>
            <a:r>
              <a:rPr lang="en-US" sz="1600" b="1" dirty="0">
                <a:solidFill>
                  <a:schemeClr val="bg1"/>
                </a:solidFill>
              </a:rPr>
              <a:t>long term pain </a:t>
            </a:r>
            <a:r>
              <a:rPr lang="en-US" sz="1600" b="1" dirty="0" err="1">
                <a:solidFill>
                  <a:schemeClr val="bg1"/>
                </a:solidFill>
              </a:rPr>
              <a:t>releive</a:t>
            </a:r>
            <a:r>
              <a:rPr lang="en-US" sz="1600" b="1" dirty="0">
                <a:solidFill>
                  <a:schemeClr val="bg1"/>
                </a:solidFill>
              </a:rPr>
              <a:t> and function improvement. </a:t>
            </a:r>
          </a:p>
          <a:p>
            <a:pPr algn="ctr">
              <a:lnSpc>
                <a:spcPct val="150000"/>
              </a:lnSpc>
            </a:pPr>
            <a:r>
              <a:rPr lang="en-US" sz="1600" dirty="0">
                <a:solidFill>
                  <a:schemeClr val="bg1"/>
                </a:solidFill>
              </a:rPr>
              <a:t>The overall results are better for cervical then lumbar levels</a:t>
            </a:r>
            <a:endParaRPr lang="it-IT" sz="1600" dirty="0">
              <a:solidFill>
                <a:schemeClr val="bg1"/>
              </a:solidFill>
            </a:endParaRPr>
          </a:p>
        </p:txBody>
      </p:sp>
      <p:pic>
        <p:nvPicPr>
          <p:cNvPr id="39941" name="Picture 5"/>
          <p:cNvPicPr>
            <a:picLocks noChangeAspect="1" noChangeArrowheads="1"/>
          </p:cNvPicPr>
          <p:nvPr/>
        </p:nvPicPr>
        <p:blipFill>
          <a:blip r:embed="rId2" cstate="print"/>
          <a:srcRect/>
          <a:stretch>
            <a:fillRect/>
          </a:stretch>
        </p:blipFill>
        <p:spPr bwMode="auto">
          <a:xfrm>
            <a:off x="-1" y="-1"/>
            <a:ext cx="4105835" cy="5088973"/>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8" name="Rettangolo 7"/>
          <p:cNvSpPr/>
          <p:nvPr/>
        </p:nvSpPr>
        <p:spPr>
          <a:xfrm>
            <a:off x="5356420" y="1539163"/>
            <a:ext cx="4941662" cy="1077218"/>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0</a:t>
            </a:r>
          </a:p>
          <a:p>
            <a:pPr algn="ctr"/>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27</a:t>
            </a:r>
          </a:p>
          <a:p>
            <a:pPr algn="ctr"/>
            <a:r>
              <a:rPr lang="it-IT" sz="1600" dirty="0">
                <a:solidFill>
                  <a:schemeClr val="bg1"/>
                </a:solidFill>
              </a:rPr>
              <a:t>	22 </a:t>
            </a:r>
            <a:r>
              <a:rPr lang="it-IT" sz="1600" dirty="0" err="1">
                <a:solidFill>
                  <a:schemeClr val="bg1"/>
                </a:solidFill>
              </a:rPr>
              <a:t>prospective</a:t>
            </a:r>
            <a:r>
              <a:rPr lang="it-IT" sz="1600" dirty="0">
                <a:solidFill>
                  <a:schemeClr val="bg1"/>
                </a:solidFill>
              </a:rPr>
              <a:t> &amp; 5 </a:t>
            </a:r>
            <a:r>
              <a:rPr lang="it-IT" sz="1600" dirty="0" err="1">
                <a:solidFill>
                  <a:schemeClr val="bg1"/>
                </a:solidFill>
              </a:rPr>
              <a:t>retrospective</a:t>
            </a:r>
            <a:endParaRPr lang="it-IT" sz="1600" dirty="0">
              <a:solidFill>
                <a:schemeClr val="bg1"/>
              </a:solidFill>
            </a:endParaRPr>
          </a:p>
          <a:p>
            <a:pPr algn="ctr"/>
            <a:r>
              <a:rPr lang="en-US" sz="1600" dirty="0">
                <a:solidFill>
                  <a:schemeClr val="bg1"/>
                </a:solidFill>
              </a:rPr>
              <a:t>Case reports and reviews for adverse effects</a:t>
            </a:r>
            <a:endParaRPr lang="it-IT" sz="1600" dirty="0">
              <a:solidFill>
                <a:schemeClr val="bg1"/>
              </a:solidFill>
            </a:endParaRPr>
          </a:p>
        </p:txBody>
      </p:sp>
      <p:pic>
        <p:nvPicPr>
          <p:cNvPr id="7" name="Immagine 6" descr="Immagine che contiene oggetto&#10;&#10;Descrizione generata con affidabilità elevata">
            <a:extLst>
              <a:ext uri="{FF2B5EF4-FFF2-40B4-BE49-F238E27FC236}">
                <a16:creationId xmlns:a16="http://schemas.microsoft.com/office/drawing/2014/main" id="{CE5B8D96-2D8C-45BB-989C-B2CC428BD8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2" name="CasellaDiTesto 1"/>
          <p:cNvSpPr txBox="1"/>
          <p:nvPr/>
        </p:nvSpPr>
        <p:spPr>
          <a:xfrm>
            <a:off x="4370016" y="212113"/>
            <a:ext cx="1641411"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highlight>
                  <a:srgbClr val="FFFF00"/>
                </a:highlight>
              </a:rPr>
              <a:t>NUCLEOPLASTY</a:t>
            </a:r>
          </a:p>
        </p:txBody>
      </p:sp>
    </p:spTree>
    <p:extLst>
      <p:ext uri="{BB962C8B-B14F-4D97-AF65-F5344CB8AC3E}">
        <p14:creationId xmlns:p14="http://schemas.microsoft.com/office/powerpoint/2010/main" val="625402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0.05"/>
                                          </p:val>
                                        </p:tav>
                                        <p:tav tm="100000">
                                          <p:val>
                                            <p:strVal val="#ppt_w"/>
                                          </p:val>
                                        </p:tav>
                                      </p:tavLst>
                                    </p:anim>
                                    <p:anim calcmode="lin" valueType="num">
                                      <p:cBhvr>
                                        <p:cTn id="8" dur="500" fill="hold"/>
                                        <p:tgtEl>
                                          <p:spTgt spid="6"/>
                                        </p:tgtEl>
                                        <p:attrNameLst>
                                          <p:attrName>ppt_h</p:attrName>
                                        </p:attrNameLst>
                                      </p:cBhvr>
                                      <p:tavLst>
                                        <p:tav tm="0">
                                          <p:val>
                                            <p:strVal val="#ppt_h"/>
                                          </p:val>
                                        </p:tav>
                                        <p:tav tm="100000">
                                          <p:val>
                                            <p:strVal val="#ppt_h"/>
                                          </p:val>
                                        </p:tav>
                                      </p:tavLst>
                                    </p:anim>
                                    <p:anim calcmode="lin" valueType="num">
                                      <p:cBhvr>
                                        <p:cTn id="9" dur="500" fill="hold"/>
                                        <p:tgtEl>
                                          <p:spTgt spid="6"/>
                                        </p:tgtEl>
                                        <p:attrNameLst>
                                          <p:attrName>ppt_x</p:attrName>
                                        </p:attrNameLst>
                                      </p:cBhvr>
                                      <p:tavLst>
                                        <p:tav tm="0">
                                          <p:val>
                                            <p:strVal val="#ppt_x-.2"/>
                                          </p:val>
                                        </p:tav>
                                        <p:tav tm="100000">
                                          <p:val>
                                            <p:strVal val="#ppt_x"/>
                                          </p:val>
                                        </p:tav>
                                      </p:tavLst>
                                    </p:anim>
                                    <p:anim calcmode="lin" valueType="num">
                                      <p:cBhvr>
                                        <p:cTn id="10" dur="500" fill="hold"/>
                                        <p:tgtEl>
                                          <p:spTgt spid="6"/>
                                        </p:tgtEl>
                                        <p:attrNameLst>
                                          <p:attrName>ppt_y</p:attrName>
                                        </p:attrNameLst>
                                      </p:cBhvr>
                                      <p:tavLst>
                                        <p:tav tm="0">
                                          <p:val>
                                            <p:strVal val="#ppt_y"/>
                                          </p:val>
                                        </p:tav>
                                        <p:tav tm="100000">
                                          <p:val>
                                            <p:strVal val="#ppt_y"/>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Freeform 20">
            <a:extLst>
              <a:ext uri="{FF2B5EF4-FFF2-40B4-BE49-F238E27FC236}">
                <a16:creationId xmlns:a16="http://schemas.microsoft.com/office/drawing/2014/main" id="{B5128750-6DE7-4BD7-B6DD-399E90474D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2758"/>
            <a:ext cx="4522796" cy="2919017"/>
          </a:xfrm>
          <a:custGeom>
            <a:avLst/>
            <a:gdLst>
              <a:gd name="connsiteX0" fmla="*/ 0 w 4522796"/>
              <a:gd name="connsiteY0" fmla="*/ 2919017 h 2919017"/>
              <a:gd name="connsiteX1" fmla="*/ 4522796 w 4522796"/>
              <a:gd name="connsiteY1" fmla="*/ 2919017 h 2919017"/>
              <a:gd name="connsiteX2" fmla="*/ 3170909 w 4522796"/>
              <a:gd name="connsiteY2" fmla="*/ 0 h 2919017"/>
              <a:gd name="connsiteX3" fmla="*/ 0 w 4522796"/>
              <a:gd name="connsiteY3" fmla="*/ 0 h 2919017"/>
            </a:gdLst>
            <a:ahLst/>
            <a:cxnLst>
              <a:cxn ang="0">
                <a:pos x="connsiteX0" y="connsiteY0"/>
              </a:cxn>
              <a:cxn ang="0">
                <a:pos x="connsiteX1" y="connsiteY1"/>
              </a:cxn>
              <a:cxn ang="0">
                <a:pos x="connsiteX2" y="connsiteY2"/>
              </a:cxn>
              <a:cxn ang="0">
                <a:pos x="connsiteX3" y="connsiteY3"/>
              </a:cxn>
            </a:cxnLst>
            <a:rect l="l" t="t" r="r" b="b"/>
            <a:pathLst>
              <a:path w="4522796" h="2919017">
                <a:moveTo>
                  <a:pt x="0" y="2919017"/>
                </a:moveTo>
                <a:lnTo>
                  <a:pt x="4522796" y="2919017"/>
                </a:lnTo>
                <a:lnTo>
                  <a:pt x="3170909" y="0"/>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pic>
        <p:nvPicPr>
          <p:cNvPr id="50178" name="Picture 2" descr="http://www.inter-medic.net/wp-content/uploads/2013/08/sonda-laser-1326.jpg"/>
          <p:cNvPicPr>
            <a:picLocks noChangeAspect="1" noChangeArrowheads="1"/>
          </p:cNvPicPr>
          <p:nvPr/>
        </p:nvPicPr>
        <p:blipFill>
          <a:blip r:embed="rId2" cstate="print"/>
          <a:srcRect/>
          <a:stretch>
            <a:fillRect/>
          </a:stretch>
        </p:blipFill>
        <p:spPr bwMode="auto">
          <a:xfrm>
            <a:off x="5030988" y="850376"/>
            <a:ext cx="2427278" cy="2427278"/>
          </a:xfrm>
          <a:prstGeom prst="rect">
            <a:avLst/>
          </a:prstGeom>
          <a:noFill/>
        </p:spPr>
      </p:pic>
      <p:pic>
        <p:nvPicPr>
          <p:cNvPr id="13314" name="Picture 2" descr="Image result for intradiscal laser">
            <a:extLst>
              <a:ext uri="{FF2B5EF4-FFF2-40B4-BE49-F238E27FC236}">
                <a16:creationId xmlns:a16="http://schemas.microsoft.com/office/drawing/2014/main" id="{F53F924B-F2F1-455A-8FF7-02805569C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307" y="850376"/>
            <a:ext cx="2550908" cy="2427278"/>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2">
            <a:extLst>
              <a:ext uri="{FF2B5EF4-FFF2-40B4-BE49-F238E27FC236}">
                <a16:creationId xmlns:a16="http://schemas.microsoft.com/office/drawing/2014/main" id="{07BA6415-1CCB-4FE4-8D1D-DE0505D993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7" name="Freeform 22">
            <a:extLst>
              <a:ext uri="{FF2B5EF4-FFF2-40B4-BE49-F238E27FC236}">
                <a16:creationId xmlns:a16="http://schemas.microsoft.com/office/drawing/2014/main" id="{CA1B373B-0DE9-4AE4-A839-26F801A340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48626"/>
            <a:ext cx="6754821" cy="1409374"/>
          </a:xfrm>
          <a:custGeom>
            <a:avLst/>
            <a:gdLst>
              <a:gd name="connsiteX0" fmla="*/ 0 w 6754821"/>
              <a:gd name="connsiteY0" fmla="*/ 0 h 1409374"/>
              <a:gd name="connsiteX1" fmla="*/ 6754821 w 6754821"/>
              <a:gd name="connsiteY1" fmla="*/ 0 h 1409374"/>
              <a:gd name="connsiteX2" fmla="*/ 6102096 w 6754821"/>
              <a:gd name="connsiteY2" fmla="*/ 1409374 h 1409374"/>
              <a:gd name="connsiteX3" fmla="*/ 0 w 6754821"/>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6754821" h="1409374">
                <a:moveTo>
                  <a:pt x="0" y="0"/>
                </a:moveTo>
                <a:lnTo>
                  <a:pt x="6754821" y="0"/>
                </a:lnTo>
                <a:lnTo>
                  <a:pt x="6102096" y="1409374"/>
                </a:lnTo>
                <a:lnTo>
                  <a:pt x="0" y="1409374"/>
                </a:lnTo>
                <a:close/>
              </a:path>
            </a:pathLst>
          </a:custGeom>
          <a:solidFill>
            <a:srgbClr val="89898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AutoShape 2" descr="https://encrypted-tbn0.gstatic.com/images?q=tbn:ANd9GcSEMQnwPWmwBJTWCA2aipoRfjrMr-wToPA_IJc6NnQSFhAZltkn"/>
          <p:cNvSpPr>
            <a:spLocks noChangeAspect="1" noChangeArrowheads="1"/>
          </p:cNvSpPr>
          <p:nvPr/>
        </p:nvSpPr>
        <p:spPr bwMode="auto">
          <a:xfrm>
            <a:off x="1679575" y="-731838"/>
            <a:ext cx="1409700" cy="15240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 name="Immagine 4" descr="Immagine che contiene oggetto&#10;&#10;Descrizione generata con affidabilità elevata">
            <a:extLst>
              <a:ext uri="{FF2B5EF4-FFF2-40B4-BE49-F238E27FC236}">
                <a16:creationId xmlns:a16="http://schemas.microsoft.com/office/drawing/2014/main" id="{1767EC52-1E19-4F6B-90F0-F91F2B839E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3" name="CasellaDiTesto 2"/>
          <p:cNvSpPr txBox="1"/>
          <p:nvPr/>
        </p:nvSpPr>
        <p:spPr>
          <a:xfrm>
            <a:off x="441540" y="3605339"/>
            <a:ext cx="9144000" cy="13557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p>
            <a:pPr>
              <a:lnSpc>
                <a:spcPct val="90000"/>
              </a:lnSpc>
              <a:spcBef>
                <a:spcPct val="0"/>
              </a:spcBef>
              <a:spcAft>
                <a:spcPts val="600"/>
              </a:spcAft>
            </a:pPr>
            <a:endParaRPr lang="en-US" sz="3200" spc="300">
              <a:solidFill>
                <a:schemeClr val="tx1"/>
              </a:solidFill>
              <a:latin typeface="Perpetua Titling MT" panose="02020502060505020804" pitchFamily="18" charset="0"/>
              <a:ea typeface="+mj-ea"/>
              <a:cs typeface="+mj-cs"/>
            </a:endParaRPr>
          </a:p>
          <a:p>
            <a:pPr>
              <a:lnSpc>
                <a:spcPct val="90000"/>
              </a:lnSpc>
              <a:spcBef>
                <a:spcPct val="0"/>
              </a:spcBef>
              <a:spcAft>
                <a:spcPts val="600"/>
              </a:spcAft>
            </a:pPr>
            <a:r>
              <a:rPr lang="en-US" sz="3200" spc="300">
                <a:solidFill>
                  <a:schemeClr val="tx1"/>
                </a:solidFill>
                <a:latin typeface="Perpetua Titling MT" panose="02020502060505020804" pitchFamily="18" charset="0"/>
                <a:ea typeface="+mj-ea"/>
                <a:cs typeface="+mj-cs"/>
              </a:rPr>
              <a:t>INTRADISCAL LASER</a:t>
            </a:r>
          </a:p>
          <a:p>
            <a:pPr>
              <a:lnSpc>
                <a:spcPct val="90000"/>
              </a:lnSpc>
              <a:spcBef>
                <a:spcPct val="0"/>
              </a:spcBef>
              <a:spcAft>
                <a:spcPts val="600"/>
              </a:spcAft>
            </a:pPr>
            <a:endParaRPr lang="en-US" sz="3200" spc="300">
              <a:solidFill>
                <a:schemeClr val="tx1"/>
              </a:solidFill>
              <a:latin typeface="Perpetua Titling MT" panose="02020502060505020804" pitchFamily="18" charset="0"/>
              <a:ea typeface="+mj-ea"/>
              <a:cs typeface="+mj-cs"/>
            </a:endParaRPr>
          </a:p>
        </p:txBody>
      </p:sp>
    </p:spTree>
    <p:extLst>
      <p:ext uri="{BB962C8B-B14F-4D97-AF65-F5344CB8AC3E}">
        <p14:creationId xmlns:p14="http://schemas.microsoft.com/office/powerpoint/2010/main" val="16421808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7211970" y="2663277"/>
            <a:ext cx="4936827" cy="153144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50000"/>
              </a:lnSpc>
            </a:pPr>
            <a:r>
              <a:rPr lang="en-US" sz="1600" dirty="0">
                <a:solidFill>
                  <a:schemeClr val="bg1"/>
                </a:solidFill>
              </a:rPr>
              <a:t>This systematic review shows limited short-term and long-term evidence for </a:t>
            </a:r>
            <a:r>
              <a:rPr lang="en-US" sz="1600" dirty="0" err="1">
                <a:solidFill>
                  <a:schemeClr val="bg1"/>
                </a:solidFill>
              </a:rPr>
              <a:t>percutaneous</a:t>
            </a:r>
            <a:r>
              <a:rPr lang="en-US" sz="1600" dirty="0">
                <a:solidFill>
                  <a:schemeClr val="bg1"/>
                </a:solidFill>
              </a:rPr>
              <a:t> lumbar </a:t>
            </a:r>
            <a:r>
              <a:rPr lang="it-IT" sz="1600" dirty="0">
                <a:solidFill>
                  <a:schemeClr val="bg1"/>
                </a:solidFill>
              </a:rPr>
              <a:t>laser disc </a:t>
            </a:r>
            <a:r>
              <a:rPr lang="it-IT" sz="1600" dirty="0" err="1">
                <a:solidFill>
                  <a:schemeClr val="bg1"/>
                </a:solidFill>
              </a:rPr>
              <a:t>decompression</a:t>
            </a:r>
            <a:r>
              <a:rPr lang="it-IT" sz="1600" dirty="0">
                <a:solidFill>
                  <a:schemeClr val="bg1"/>
                </a:solidFill>
              </a:rPr>
              <a:t>. Level of </a:t>
            </a:r>
            <a:r>
              <a:rPr lang="it-IT" sz="1600" dirty="0" err="1">
                <a:solidFill>
                  <a:schemeClr val="bg1"/>
                </a:solidFill>
              </a:rPr>
              <a:t>evidence</a:t>
            </a:r>
            <a:r>
              <a:rPr lang="it-IT" sz="1600" dirty="0">
                <a:solidFill>
                  <a:schemeClr val="bg1"/>
                </a:solidFill>
              </a:rPr>
              <a:t> </a:t>
            </a:r>
            <a:r>
              <a:rPr lang="it-IT" sz="1600" b="1" dirty="0">
                <a:solidFill>
                  <a:schemeClr val="bg1"/>
                </a:solidFill>
              </a:rPr>
              <a:t>II-2</a:t>
            </a:r>
            <a:r>
              <a:rPr lang="it-IT" sz="1600" dirty="0">
                <a:solidFill>
                  <a:schemeClr val="bg1"/>
                </a:solidFill>
              </a:rPr>
              <a:t>. </a:t>
            </a:r>
          </a:p>
          <a:p>
            <a:pPr algn="just">
              <a:lnSpc>
                <a:spcPct val="150000"/>
              </a:lnSpc>
            </a:pPr>
            <a:r>
              <a:rPr lang="it-IT" sz="1600" dirty="0" err="1">
                <a:solidFill>
                  <a:schemeClr val="bg1"/>
                </a:solidFill>
              </a:rPr>
              <a:t>Recommendation</a:t>
            </a:r>
            <a:r>
              <a:rPr lang="it-IT" sz="1600" dirty="0">
                <a:solidFill>
                  <a:schemeClr val="bg1"/>
                </a:solidFill>
              </a:rPr>
              <a:t> </a:t>
            </a:r>
            <a:r>
              <a:rPr lang="it-IT" sz="1600" dirty="0" err="1">
                <a:solidFill>
                  <a:schemeClr val="bg1"/>
                </a:solidFill>
              </a:rPr>
              <a:t>is</a:t>
            </a:r>
            <a:r>
              <a:rPr lang="it-IT" sz="1600" dirty="0">
                <a:solidFill>
                  <a:schemeClr val="bg1"/>
                </a:solidFill>
              </a:rPr>
              <a:t> 1C - </a:t>
            </a:r>
            <a:r>
              <a:rPr lang="it-IT" sz="1600" b="1" dirty="0">
                <a:solidFill>
                  <a:schemeClr val="bg1"/>
                </a:solidFill>
              </a:rPr>
              <a:t>strong</a:t>
            </a:r>
          </a:p>
        </p:txBody>
      </p:sp>
      <p:pic>
        <p:nvPicPr>
          <p:cNvPr id="15363" name="Picture 3"/>
          <p:cNvPicPr>
            <a:picLocks noChangeAspect="1" noChangeArrowheads="1"/>
          </p:cNvPicPr>
          <p:nvPr/>
        </p:nvPicPr>
        <p:blipFill>
          <a:blip r:embed="rId3" cstate="print"/>
          <a:srcRect/>
          <a:stretch>
            <a:fillRect/>
          </a:stretch>
        </p:blipFill>
        <p:spPr bwMode="auto">
          <a:xfrm>
            <a:off x="0" y="-22310"/>
            <a:ext cx="3821428" cy="4808442"/>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10" name="Rettangolo 9"/>
          <p:cNvSpPr/>
          <p:nvPr/>
        </p:nvSpPr>
        <p:spPr>
          <a:xfrm>
            <a:off x="7685590" y="1129640"/>
            <a:ext cx="4070608" cy="830997"/>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0</a:t>
            </a:r>
          </a:p>
          <a:p>
            <a:pPr algn="ctr"/>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33</a:t>
            </a:r>
          </a:p>
          <a:p>
            <a:pPr algn="ctr"/>
            <a:r>
              <a:rPr lang="en-US" sz="1600" dirty="0">
                <a:solidFill>
                  <a:schemeClr val="bg1"/>
                </a:solidFill>
              </a:rPr>
              <a:t>Case reports and reviews for adverse effects</a:t>
            </a:r>
            <a:endParaRPr lang="it-IT" sz="1600" dirty="0">
              <a:solidFill>
                <a:schemeClr val="bg1"/>
              </a:solidFill>
            </a:endParaRPr>
          </a:p>
        </p:txBody>
      </p:sp>
      <p:pic>
        <p:nvPicPr>
          <p:cNvPr id="11" name="Picture 2"/>
          <p:cNvPicPr>
            <a:picLocks noChangeAspect="1" noChangeArrowheads="1"/>
          </p:cNvPicPr>
          <p:nvPr/>
        </p:nvPicPr>
        <p:blipFill>
          <a:blip r:embed="rId4" cstate="print"/>
          <a:srcRect/>
          <a:stretch>
            <a:fillRect/>
          </a:stretch>
        </p:blipFill>
        <p:spPr bwMode="auto">
          <a:xfrm>
            <a:off x="5126402" y="4825536"/>
            <a:ext cx="7022395" cy="1805647"/>
          </a:xfrm>
          <a:prstGeom prst="rect">
            <a:avLst/>
          </a:prstGeom>
          <a:noFill/>
          <a:ln w="9525">
            <a:noFill/>
            <a:miter lim="800000"/>
            <a:headEnd/>
            <a:tailEnd/>
          </a:ln>
        </p:spPr>
      </p:pic>
      <p:sp>
        <p:nvSpPr>
          <p:cNvPr id="12" name="Rettangolo 11"/>
          <p:cNvSpPr/>
          <p:nvPr/>
        </p:nvSpPr>
        <p:spPr>
          <a:xfrm>
            <a:off x="5723681" y="5364866"/>
            <a:ext cx="6425116" cy="363494"/>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 name="Oggetto 1"/>
          <p:cNvGraphicFramePr>
            <a:graphicFrameLocks noChangeAspect="1"/>
          </p:cNvGraphicFramePr>
          <p:nvPr>
            <p:extLst>
              <p:ext uri="{D42A27DB-BD31-4B8C-83A1-F6EECF244321}">
                <p14:modId xmlns:p14="http://schemas.microsoft.com/office/powerpoint/2010/main" val="2952974093"/>
              </p:ext>
            </p:extLst>
          </p:nvPr>
        </p:nvGraphicFramePr>
        <p:xfrm>
          <a:off x="3446462" y="-22311"/>
          <a:ext cx="3715412" cy="4808441"/>
        </p:xfrm>
        <a:graphic>
          <a:graphicData uri="http://schemas.openxmlformats.org/presentationml/2006/ole">
            <mc:AlternateContent xmlns:mc="http://schemas.openxmlformats.org/markup-compatibility/2006">
              <mc:Choice xmlns:v="urn:schemas-microsoft-com:vml" Requires="v">
                <p:oleObj spid="_x0000_s4118" name="Acrobat Document" r:id="rId5" imgW="5830114" imgH="7542857" progId="AcroExch.Document.11">
                  <p:embed/>
                </p:oleObj>
              </mc:Choice>
              <mc:Fallback>
                <p:oleObj name="Acrobat Document" r:id="rId5" imgW="5830114" imgH="7542857" progId="AcroExch.Document.11">
                  <p:embed/>
                  <p:pic>
                    <p:nvPicPr>
                      <p:cNvPr id="2" name="Oggetto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6462" y="-22311"/>
                        <a:ext cx="3715412" cy="4808441"/>
                      </a:xfrm>
                      <a:prstGeom prst="rect">
                        <a:avLst/>
                      </a:prstGeom>
                      <a:noFill/>
                    </p:spPr>
                  </p:pic>
                </p:oleObj>
              </mc:Fallback>
            </mc:AlternateContent>
          </a:graphicData>
        </a:graphic>
      </p:graphicFrame>
      <p:pic>
        <p:nvPicPr>
          <p:cNvPr id="9" name="Immagine 8" descr="Immagine che contiene oggetto&#10;&#10;Descrizione generata con affidabilità elevata">
            <a:extLst>
              <a:ext uri="{FF2B5EF4-FFF2-40B4-BE49-F238E27FC236}">
                <a16:creationId xmlns:a16="http://schemas.microsoft.com/office/drawing/2014/main" id="{775A14FF-0423-42CD-A4E8-FBE47BFBD01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3" name="CasellaDiTesto 2"/>
          <p:cNvSpPr txBox="1"/>
          <p:nvPr/>
        </p:nvSpPr>
        <p:spPr>
          <a:xfrm>
            <a:off x="7161874" y="212113"/>
            <a:ext cx="204895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highlight>
                  <a:srgbClr val="FFFF00"/>
                </a:highlight>
              </a:rPr>
              <a:t>INTRADISCAL LASER</a:t>
            </a:r>
          </a:p>
        </p:txBody>
      </p:sp>
    </p:spTree>
    <p:extLst>
      <p:ext uri="{BB962C8B-B14F-4D97-AF65-F5344CB8AC3E}">
        <p14:creationId xmlns:p14="http://schemas.microsoft.com/office/powerpoint/2010/main" val="315737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strVal val="#ppt_w*0.05"/>
                                          </p:val>
                                        </p:tav>
                                        <p:tav tm="100000">
                                          <p:val>
                                            <p:strVal val="#ppt_w"/>
                                          </p:val>
                                        </p:tav>
                                      </p:tavLst>
                                    </p:anim>
                                    <p:anim calcmode="lin" valueType="num">
                                      <p:cBhvr>
                                        <p:cTn id="15" dur="500" fill="hold"/>
                                        <p:tgtEl>
                                          <p:spTgt spid="11"/>
                                        </p:tgtEl>
                                        <p:attrNameLst>
                                          <p:attrName>ppt_h</p:attrName>
                                        </p:attrNameLst>
                                      </p:cBhvr>
                                      <p:tavLst>
                                        <p:tav tm="0">
                                          <p:val>
                                            <p:strVal val="#ppt_h"/>
                                          </p:val>
                                        </p:tav>
                                        <p:tav tm="100000">
                                          <p:val>
                                            <p:strVal val="#ppt_h"/>
                                          </p:val>
                                        </p:tav>
                                      </p:tavLst>
                                    </p:anim>
                                    <p:anim calcmode="lin" valueType="num">
                                      <p:cBhvr>
                                        <p:cTn id="16" dur="500" fill="hold"/>
                                        <p:tgtEl>
                                          <p:spTgt spid="11"/>
                                        </p:tgtEl>
                                        <p:attrNameLst>
                                          <p:attrName>ppt_x</p:attrName>
                                        </p:attrNameLst>
                                      </p:cBhvr>
                                      <p:tavLst>
                                        <p:tav tm="0">
                                          <p:val>
                                            <p:strVal val="#ppt_x-.2"/>
                                          </p:val>
                                        </p:tav>
                                        <p:tav tm="100000">
                                          <p:val>
                                            <p:strVal val="#ppt_x"/>
                                          </p:val>
                                        </p:tav>
                                      </p:tavLst>
                                    </p:anim>
                                    <p:anim calcmode="lin" valueType="num">
                                      <p:cBhvr>
                                        <p:cTn id="17" dur="500" fill="hold"/>
                                        <p:tgtEl>
                                          <p:spTgt spid="11"/>
                                        </p:tgtEl>
                                        <p:attrNameLst>
                                          <p:attrName>ppt_y</p:attrName>
                                        </p:attrNameLst>
                                      </p:cBhvr>
                                      <p:tavLst>
                                        <p:tav tm="0">
                                          <p:val>
                                            <p:strVal val="#ppt_y"/>
                                          </p:val>
                                        </p:tav>
                                        <p:tav tm="100000">
                                          <p:val>
                                            <p:strVal val="#ppt_y"/>
                                          </p:val>
                                        </p:tav>
                                      </p:tavLst>
                                    </p:anim>
                                    <p:animEffect transition="in" filter="fade">
                                      <p:cBhvr>
                                        <p:cTn id="18" dur="500"/>
                                        <p:tgtEl>
                                          <p:spTgt spid="11"/>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strVal val="#ppt_w*0.05"/>
                                          </p:val>
                                        </p:tav>
                                        <p:tav tm="100000">
                                          <p:val>
                                            <p:strVal val="#ppt_w"/>
                                          </p:val>
                                        </p:tav>
                                      </p:tavLst>
                                    </p:anim>
                                    <p:anim calcmode="lin" valueType="num">
                                      <p:cBhvr>
                                        <p:cTn id="22" dur="500" fill="hold"/>
                                        <p:tgtEl>
                                          <p:spTgt spid="12"/>
                                        </p:tgtEl>
                                        <p:attrNameLst>
                                          <p:attrName>ppt_h</p:attrName>
                                        </p:attrNameLst>
                                      </p:cBhvr>
                                      <p:tavLst>
                                        <p:tav tm="0">
                                          <p:val>
                                            <p:strVal val="#ppt_h"/>
                                          </p:val>
                                        </p:tav>
                                        <p:tav tm="100000">
                                          <p:val>
                                            <p:strVal val="#ppt_h"/>
                                          </p:val>
                                        </p:tav>
                                      </p:tavLst>
                                    </p:anim>
                                    <p:anim calcmode="lin" valueType="num">
                                      <p:cBhvr>
                                        <p:cTn id="23" dur="500" fill="hold"/>
                                        <p:tgtEl>
                                          <p:spTgt spid="12"/>
                                        </p:tgtEl>
                                        <p:attrNameLst>
                                          <p:attrName>ppt_x</p:attrName>
                                        </p:attrNameLst>
                                      </p:cBhvr>
                                      <p:tavLst>
                                        <p:tav tm="0">
                                          <p:val>
                                            <p:strVal val="#ppt_x-.2"/>
                                          </p:val>
                                        </p:tav>
                                        <p:tav tm="100000">
                                          <p:val>
                                            <p:strVal val="#ppt_x"/>
                                          </p:val>
                                        </p:tav>
                                      </p:tavLst>
                                    </p:anim>
                                    <p:anim calcmode="lin" valueType="num">
                                      <p:cBhvr>
                                        <p:cTn id="24" dur="500" fill="hold"/>
                                        <p:tgtEl>
                                          <p:spTgt spid="12"/>
                                        </p:tgtEl>
                                        <p:attrNameLst>
                                          <p:attrName>ppt_y</p:attrName>
                                        </p:attrNameLst>
                                      </p:cBhvr>
                                      <p:tavLst>
                                        <p:tav tm="0">
                                          <p:val>
                                            <p:strVal val="#ppt_y"/>
                                          </p:val>
                                        </p:tav>
                                        <p:tav tm="100000">
                                          <p:val>
                                            <p:strVal val="#ppt_y"/>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Freeform 20">
            <a:extLst>
              <a:ext uri="{FF2B5EF4-FFF2-40B4-BE49-F238E27FC236}">
                <a16:creationId xmlns:a16="http://schemas.microsoft.com/office/drawing/2014/main" id="{CF9F0F3E-8820-46B6-A496-86F61BDAE5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22758"/>
            <a:ext cx="4522796" cy="2919017"/>
          </a:xfrm>
          <a:custGeom>
            <a:avLst/>
            <a:gdLst>
              <a:gd name="connsiteX0" fmla="*/ 0 w 4522796"/>
              <a:gd name="connsiteY0" fmla="*/ 2919017 h 2919017"/>
              <a:gd name="connsiteX1" fmla="*/ 4522796 w 4522796"/>
              <a:gd name="connsiteY1" fmla="*/ 2919017 h 2919017"/>
              <a:gd name="connsiteX2" fmla="*/ 3170909 w 4522796"/>
              <a:gd name="connsiteY2" fmla="*/ 0 h 2919017"/>
              <a:gd name="connsiteX3" fmla="*/ 0 w 4522796"/>
              <a:gd name="connsiteY3" fmla="*/ 0 h 2919017"/>
            </a:gdLst>
            <a:ahLst/>
            <a:cxnLst>
              <a:cxn ang="0">
                <a:pos x="connsiteX0" y="connsiteY0"/>
              </a:cxn>
              <a:cxn ang="0">
                <a:pos x="connsiteX1" y="connsiteY1"/>
              </a:cxn>
              <a:cxn ang="0">
                <a:pos x="connsiteX2" y="connsiteY2"/>
              </a:cxn>
              <a:cxn ang="0">
                <a:pos x="connsiteX3" y="connsiteY3"/>
              </a:cxn>
            </a:cxnLst>
            <a:rect l="l" t="t" r="r" b="b"/>
            <a:pathLst>
              <a:path w="4522796" h="2919017">
                <a:moveTo>
                  <a:pt x="0" y="2919017"/>
                </a:moveTo>
                <a:lnTo>
                  <a:pt x="4522796" y="2919017"/>
                </a:lnTo>
                <a:lnTo>
                  <a:pt x="3170909" y="0"/>
                </a:lnTo>
                <a:lnTo>
                  <a:pt x="0" y="0"/>
                </a:lnTo>
                <a:close/>
              </a:path>
            </a:pathLst>
          </a:custGeom>
          <a:solidFill>
            <a:srgbClr val="3B646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pic>
        <p:nvPicPr>
          <p:cNvPr id="14338" name="Picture 2" descr="Image result for intradiscal laser">
            <a:extLst>
              <a:ext uri="{FF2B5EF4-FFF2-40B4-BE49-F238E27FC236}">
                <a16:creationId xmlns:a16="http://schemas.microsoft.com/office/drawing/2014/main" id="{6E70FD81-A676-4999-BDD4-4401C6D07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9568" y="736447"/>
            <a:ext cx="2273088" cy="1892345"/>
          </a:xfrm>
          <a:prstGeom prst="rect">
            <a:avLst/>
          </a:prstGeom>
          <a:noFill/>
          <a:extLst>
            <a:ext uri="{909E8E84-426E-40DD-AFC4-6F175D3DCCD1}">
              <a14:hiddenFill xmlns:a14="http://schemas.microsoft.com/office/drawing/2010/main">
                <a:solidFill>
                  <a:srgbClr val="FFFFFF"/>
                </a:solidFill>
              </a14:hiddenFill>
            </a:ext>
          </a:extLst>
        </p:spPr>
      </p:pic>
      <p:pic>
        <p:nvPicPr>
          <p:cNvPr id="51202" name="Picture 2" descr="http://img.medscape.com/fullsize/migrated/442/447/nf442447.fig8.jpg"/>
          <p:cNvPicPr>
            <a:picLocks noChangeAspect="1" noChangeArrowheads="1"/>
          </p:cNvPicPr>
          <p:nvPr/>
        </p:nvPicPr>
        <p:blipFill>
          <a:blip r:embed="rId3" cstate="print"/>
          <a:srcRect t="8277" b="6191"/>
          <a:stretch>
            <a:fillRect/>
          </a:stretch>
        </p:blipFill>
        <p:spPr bwMode="auto">
          <a:xfrm>
            <a:off x="6997121" y="1013261"/>
            <a:ext cx="2289489" cy="1341398"/>
          </a:xfrm>
          <a:prstGeom prst="rect">
            <a:avLst/>
          </a:prstGeom>
          <a:noFill/>
        </p:spPr>
      </p:pic>
      <p:pic>
        <p:nvPicPr>
          <p:cNvPr id="51206" name="Picture 6" descr="https://www.asra.com/content/images/cms/thermal-annular-procedures-disctrode.jpg"/>
          <p:cNvPicPr>
            <a:picLocks noChangeAspect="1" noChangeArrowheads="1"/>
          </p:cNvPicPr>
          <p:nvPr/>
        </p:nvPicPr>
        <p:blipFill>
          <a:blip r:embed="rId4" cstate="print"/>
          <a:srcRect/>
          <a:stretch>
            <a:fillRect/>
          </a:stretch>
        </p:blipFill>
        <p:spPr bwMode="auto">
          <a:xfrm>
            <a:off x="9431078" y="801166"/>
            <a:ext cx="2289489" cy="1762907"/>
          </a:xfrm>
          <a:prstGeom prst="rect">
            <a:avLst/>
          </a:prstGeom>
          <a:noFill/>
        </p:spPr>
      </p:pic>
      <p:pic>
        <p:nvPicPr>
          <p:cNvPr id="51204" name="Picture 4" descr="https://www.mainlinespine.com/procedures/images/Disc%20Biacuplasty%20%28TransDiscal%20System%29/disc-biacuplasty-1.jpg"/>
          <p:cNvPicPr>
            <a:picLocks noChangeAspect="1" noChangeArrowheads="1"/>
          </p:cNvPicPr>
          <p:nvPr/>
        </p:nvPicPr>
        <p:blipFill>
          <a:blip r:embed="rId5" cstate="print"/>
          <a:srcRect/>
          <a:stretch>
            <a:fillRect/>
          </a:stretch>
        </p:blipFill>
        <p:spPr bwMode="auto">
          <a:xfrm>
            <a:off x="9431078" y="3449482"/>
            <a:ext cx="2289489" cy="1430930"/>
          </a:xfrm>
          <a:prstGeom prst="rect">
            <a:avLst/>
          </a:prstGeom>
          <a:noFill/>
        </p:spPr>
      </p:pic>
      <p:sp>
        <p:nvSpPr>
          <p:cNvPr id="142" name="Freeform 12">
            <a:extLst>
              <a:ext uri="{FF2B5EF4-FFF2-40B4-BE49-F238E27FC236}">
                <a16:creationId xmlns:a16="http://schemas.microsoft.com/office/drawing/2014/main" id="{FC1C3757-C15D-49E7-88D1-B023865EC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6810" y="5448626"/>
            <a:ext cx="5925190" cy="1409374"/>
          </a:xfrm>
          <a:custGeom>
            <a:avLst/>
            <a:gdLst>
              <a:gd name="connsiteX0" fmla="*/ 652725 w 5925190"/>
              <a:gd name="connsiteY0" fmla="*/ 0 h 1409374"/>
              <a:gd name="connsiteX1" fmla="*/ 5925190 w 5925190"/>
              <a:gd name="connsiteY1" fmla="*/ 0 h 1409374"/>
              <a:gd name="connsiteX2" fmla="*/ 5925190 w 5925190"/>
              <a:gd name="connsiteY2" fmla="*/ 1409374 h 1409374"/>
              <a:gd name="connsiteX3" fmla="*/ 0 w 5925190"/>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5925190" h="1409374">
                <a:moveTo>
                  <a:pt x="652725" y="0"/>
                </a:moveTo>
                <a:lnTo>
                  <a:pt x="5925190" y="0"/>
                </a:lnTo>
                <a:lnTo>
                  <a:pt x="5925190" y="1409374"/>
                </a:lnTo>
                <a:lnTo>
                  <a:pt x="0" y="1409374"/>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4" name="Freeform 22">
            <a:extLst>
              <a:ext uri="{FF2B5EF4-FFF2-40B4-BE49-F238E27FC236}">
                <a16:creationId xmlns:a16="http://schemas.microsoft.com/office/drawing/2014/main" id="{C80C0294-6030-46D4-A2C8-8EA9B5F64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448626"/>
            <a:ext cx="6754821" cy="1409374"/>
          </a:xfrm>
          <a:custGeom>
            <a:avLst/>
            <a:gdLst>
              <a:gd name="connsiteX0" fmla="*/ 0 w 6754821"/>
              <a:gd name="connsiteY0" fmla="*/ 0 h 1409374"/>
              <a:gd name="connsiteX1" fmla="*/ 6754821 w 6754821"/>
              <a:gd name="connsiteY1" fmla="*/ 0 h 1409374"/>
              <a:gd name="connsiteX2" fmla="*/ 6102096 w 6754821"/>
              <a:gd name="connsiteY2" fmla="*/ 1409374 h 1409374"/>
              <a:gd name="connsiteX3" fmla="*/ 0 w 6754821"/>
              <a:gd name="connsiteY3" fmla="*/ 1409374 h 1409374"/>
            </a:gdLst>
            <a:ahLst/>
            <a:cxnLst>
              <a:cxn ang="0">
                <a:pos x="connsiteX0" y="connsiteY0"/>
              </a:cxn>
              <a:cxn ang="0">
                <a:pos x="connsiteX1" y="connsiteY1"/>
              </a:cxn>
              <a:cxn ang="0">
                <a:pos x="connsiteX2" y="connsiteY2"/>
              </a:cxn>
              <a:cxn ang="0">
                <a:pos x="connsiteX3" y="connsiteY3"/>
              </a:cxn>
            </a:cxnLst>
            <a:rect l="l" t="t" r="r" b="b"/>
            <a:pathLst>
              <a:path w="6754821" h="1409374">
                <a:moveTo>
                  <a:pt x="0" y="0"/>
                </a:moveTo>
                <a:lnTo>
                  <a:pt x="6754821" y="0"/>
                </a:lnTo>
                <a:lnTo>
                  <a:pt x="6102096" y="1409374"/>
                </a:lnTo>
                <a:lnTo>
                  <a:pt x="0" y="1409374"/>
                </a:lnTo>
                <a:close/>
              </a:path>
            </a:pathLst>
          </a:custGeom>
          <a:solidFill>
            <a:srgbClr val="A7A7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154" name="AutoShape 2" descr="https://encrypted-tbn0.gstatic.com/images?q=tbn:ANd9GcSEMQnwPWmwBJTWCA2aipoRfjrMr-wToPA_IJc6NnQSFhAZltkn"/>
          <p:cNvSpPr>
            <a:spLocks noChangeAspect="1" noChangeArrowheads="1"/>
          </p:cNvSpPr>
          <p:nvPr/>
        </p:nvSpPr>
        <p:spPr bwMode="auto">
          <a:xfrm>
            <a:off x="1679575" y="-731838"/>
            <a:ext cx="1409700" cy="15240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7" name="Immagine 6" descr="Immagine che contiene oggetto&#10;&#10;Descrizione generata con affidabilità elevata">
            <a:extLst>
              <a:ext uri="{FF2B5EF4-FFF2-40B4-BE49-F238E27FC236}">
                <a16:creationId xmlns:a16="http://schemas.microsoft.com/office/drawing/2014/main" id="{5CA0FEF3-ED8D-4927-A863-42CDE6CFF7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5" name="CasellaDiTesto 4"/>
          <p:cNvSpPr txBox="1"/>
          <p:nvPr/>
        </p:nvSpPr>
        <p:spPr>
          <a:xfrm>
            <a:off x="337594" y="3191380"/>
            <a:ext cx="7556205" cy="13557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p>
            <a:pPr algn="ctr">
              <a:lnSpc>
                <a:spcPct val="90000"/>
              </a:lnSpc>
              <a:spcBef>
                <a:spcPct val="0"/>
              </a:spcBef>
              <a:spcAft>
                <a:spcPts val="600"/>
              </a:spcAft>
            </a:pPr>
            <a:r>
              <a:rPr lang="en-US" sz="2800" spc="300" dirty="0">
                <a:solidFill>
                  <a:schemeClr val="tx1"/>
                </a:solidFill>
                <a:latin typeface="Perpetua Titling MT" panose="02020502060505020804" pitchFamily="18" charset="0"/>
                <a:ea typeface="+mj-ea"/>
                <a:cs typeface="+mj-cs"/>
              </a:rPr>
              <a:t>ELECTROTHERMAL PROCEDURES</a:t>
            </a:r>
          </a:p>
          <a:p>
            <a:pPr algn="ctr">
              <a:lnSpc>
                <a:spcPct val="90000"/>
              </a:lnSpc>
              <a:spcBef>
                <a:spcPct val="0"/>
              </a:spcBef>
              <a:spcAft>
                <a:spcPts val="600"/>
              </a:spcAft>
            </a:pPr>
            <a:r>
              <a:rPr lang="en-US" sz="2000" spc="300" dirty="0">
                <a:solidFill>
                  <a:schemeClr val="tx1"/>
                </a:solidFill>
                <a:latin typeface="Perpetua Titling MT" panose="02020502060505020804" pitchFamily="18" charset="0"/>
                <a:ea typeface="+mj-ea"/>
                <a:cs typeface="+mj-cs"/>
              </a:rPr>
              <a:t>IDET, </a:t>
            </a:r>
            <a:r>
              <a:rPr lang="en-US" sz="2000" spc="300" dirty="0" err="1">
                <a:solidFill>
                  <a:schemeClr val="tx1"/>
                </a:solidFill>
                <a:latin typeface="Perpetua Titling MT" panose="02020502060505020804" pitchFamily="18" charset="0"/>
                <a:ea typeface="+mj-ea"/>
                <a:cs typeface="+mj-cs"/>
              </a:rPr>
              <a:t>DiscTRODE</a:t>
            </a:r>
            <a:r>
              <a:rPr lang="en-US" sz="2000" spc="300" dirty="0">
                <a:solidFill>
                  <a:schemeClr val="tx1"/>
                </a:solidFill>
                <a:latin typeface="Perpetua Titling MT" panose="02020502060505020804" pitchFamily="18" charset="0"/>
                <a:ea typeface="+mj-ea"/>
                <a:cs typeface="+mj-cs"/>
              </a:rPr>
              <a:t>, </a:t>
            </a:r>
            <a:r>
              <a:rPr lang="en-US" sz="2000" spc="300" dirty="0" err="1">
                <a:solidFill>
                  <a:schemeClr val="tx1"/>
                </a:solidFill>
                <a:latin typeface="Perpetua Titling MT" panose="02020502060505020804" pitchFamily="18" charset="0"/>
                <a:ea typeface="+mj-ea"/>
                <a:cs typeface="+mj-cs"/>
              </a:rPr>
              <a:t>BiAcuplasty</a:t>
            </a:r>
            <a:endParaRPr lang="en-US" sz="2000" spc="300" dirty="0">
              <a:solidFill>
                <a:schemeClr val="tx1"/>
              </a:solidFill>
              <a:latin typeface="Perpetua Titling MT" panose="02020502060505020804" pitchFamily="18" charset="0"/>
              <a:ea typeface="+mj-ea"/>
              <a:cs typeface="+mj-cs"/>
            </a:endParaRPr>
          </a:p>
        </p:txBody>
      </p:sp>
    </p:spTree>
    <p:extLst>
      <p:ext uri="{BB962C8B-B14F-4D97-AF65-F5344CB8AC3E}">
        <p14:creationId xmlns:p14="http://schemas.microsoft.com/office/powerpoint/2010/main" val="28929296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descr="Immagine che contiene oggetto&#10;&#10;Descrizione generata con affidabilità elevata">
            <a:extLst>
              <a:ext uri="{FF2B5EF4-FFF2-40B4-BE49-F238E27FC236}">
                <a16:creationId xmlns:a16="http://schemas.microsoft.com/office/drawing/2014/main" id="{BEA72FA7-50EB-4065-8073-D7CAE7B592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graphicFrame>
        <p:nvGraphicFramePr>
          <p:cNvPr id="2" name="Oggetto 1"/>
          <p:cNvGraphicFramePr>
            <a:graphicFrameLocks noChangeAspect="1"/>
          </p:cNvGraphicFramePr>
          <p:nvPr>
            <p:extLst>
              <p:ext uri="{D42A27DB-BD31-4B8C-83A1-F6EECF244321}">
                <p14:modId xmlns:p14="http://schemas.microsoft.com/office/powerpoint/2010/main" val="468579739"/>
              </p:ext>
            </p:extLst>
          </p:nvPr>
        </p:nvGraphicFramePr>
        <p:xfrm>
          <a:off x="0" y="0"/>
          <a:ext cx="5278969" cy="6831395"/>
        </p:xfrm>
        <a:graphic>
          <a:graphicData uri="http://schemas.openxmlformats.org/presentationml/2006/ole">
            <mc:AlternateContent xmlns:mc="http://schemas.openxmlformats.org/markup-compatibility/2006">
              <mc:Choice xmlns:v="urn:schemas-microsoft-com:vml" Requires="v">
                <p:oleObj spid="_x0000_s1048" name="Acrobat Document" r:id="rId4" imgW="2331675" imgH="3017462" progId="AcroExch.Document.11">
                  <p:embed/>
                </p:oleObj>
              </mc:Choice>
              <mc:Fallback>
                <p:oleObj name="Acrobat Document" r:id="rId4" imgW="2331675" imgH="3017462" progId="AcroExch.Document.11">
                  <p:embed/>
                  <p:pic>
                    <p:nvPicPr>
                      <p:cNvPr id="2" name="Oggetto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278969" cy="6831395"/>
                      </a:xfrm>
                      <a:prstGeom prst="rect">
                        <a:avLst/>
                      </a:prstGeom>
                      <a:noFill/>
                      <a:extLst/>
                    </p:spPr>
                  </p:pic>
                </p:oleObj>
              </mc:Fallback>
            </mc:AlternateContent>
          </a:graphicData>
        </a:graphic>
      </p:graphicFrame>
      <p:sp>
        <p:nvSpPr>
          <p:cNvPr id="3" name="CasellaDiTesto 2">
            <a:extLst>
              <a:ext uri="{FF2B5EF4-FFF2-40B4-BE49-F238E27FC236}">
                <a16:creationId xmlns:a16="http://schemas.microsoft.com/office/drawing/2014/main" id="{B7DACEA0-FD7A-40EA-B21D-03BD1E212856}"/>
              </a:ext>
            </a:extLst>
          </p:cNvPr>
          <p:cNvSpPr txBox="1"/>
          <p:nvPr/>
        </p:nvSpPr>
        <p:spPr>
          <a:xfrm>
            <a:off x="7477245" y="2598517"/>
            <a:ext cx="2763705" cy="584775"/>
          </a:xfrm>
          <a:prstGeom prst="rect">
            <a:avLst/>
          </a:prstGeom>
          <a:noFill/>
        </p:spPr>
        <p:txBody>
          <a:bodyPr wrap="none" rtlCol="0">
            <a:spAutoFit/>
          </a:bodyPr>
          <a:lstStyle/>
          <a:p>
            <a:r>
              <a:rPr lang="it-IT" sz="3200" dirty="0">
                <a:solidFill>
                  <a:schemeClr val="bg1">
                    <a:lumMod val="95000"/>
                  </a:schemeClr>
                </a:solidFill>
                <a:latin typeface="Perpetua Titling MT" panose="02020502060505020804" pitchFamily="18" charset="0"/>
              </a:rPr>
              <a:t>SPORT TRIAL</a:t>
            </a:r>
          </a:p>
        </p:txBody>
      </p:sp>
    </p:spTree>
    <p:extLst>
      <p:ext uri="{BB962C8B-B14F-4D97-AF65-F5344CB8AC3E}">
        <p14:creationId xmlns:p14="http://schemas.microsoft.com/office/powerpoint/2010/main" val="25466058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6963596" y="3165560"/>
            <a:ext cx="5171954" cy="337810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it-IT" sz="1600" b="1" dirty="0">
                <a:solidFill>
                  <a:schemeClr val="bg1"/>
                </a:solidFill>
              </a:rPr>
              <a:t>IDET</a:t>
            </a:r>
            <a:r>
              <a:rPr lang="it-IT" sz="1600" dirty="0">
                <a:solidFill>
                  <a:schemeClr val="bg1"/>
                </a:solidFill>
              </a:rPr>
              <a:t> - </a:t>
            </a:r>
            <a:r>
              <a:rPr lang="it-IT" sz="1600" dirty="0" err="1">
                <a:solidFill>
                  <a:schemeClr val="bg1"/>
                </a:solidFill>
              </a:rPr>
              <a:t>Evidence</a:t>
            </a:r>
            <a:r>
              <a:rPr lang="it-IT" sz="1600" dirty="0">
                <a:solidFill>
                  <a:schemeClr val="bg1"/>
                </a:solidFill>
              </a:rPr>
              <a:t> </a:t>
            </a:r>
            <a:r>
              <a:rPr lang="en-US" sz="1600" dirty="0">
                <a:solidFill>
                  <a:schemeClr val="bg1"/>
                </a:solidFill>
              </a:rPr>
              <a:t>supporting the efficacy of IDET is </a:t>
            </a:r>
            <a:r>
              <a:rPr lang="en-US" sz="1600" b="1" dirty="0">
                <a:solidFill>
                  <a:schemeClr val="bg1"/>
                </a:solidFill>
              </a:rPr>
              <a:t>weakly</a:t>
            </a:r>
            <a:r>
              <a:rPr lang="en-US" sz="1600" dirty="0">
                <a:solidFill>
                  <a:schemeClr val="bg1"/>
                </a:solidFill>
              </a:rPr>
              <a:t> </a:t>
            </a:r>
            <a:r>
              <a:rPr lang="en-US" sz="1600" b="1" dirty="0">
                <a:solidFill>
                  <a:schemeClr val="bg1"/>
                </a:solidFill>
              </a:rPr>
              <a:t>fair</a:t>
            </a:r>
          </a:p>
          <a:p>
            <a:pPr>
              <a:lnSpc>
                <a:spcPct val="150000"/>
              </a:lnSpc>
            </a:pPr>
            <a:endParaRPr lang="en-US" sz="1600" b="1" dirty="0">
              <a:solidFill>
                <a:schemeClr val="bg1"/>
              </a:solidFill>
            </a:endParaRPr>
          </a:p>
          <a:p>
            <a:pPr>
              <a:lnSpc>
                <a:spcPct val="150000"/>
              </a:lnSpc>
            </a:pPr>
            <a:r>
              <a:rPr lang="en-US" sz="1600" b="1" dirty="0">
                <a:solidFill>
                  <a:schemeClr val="bg1"/>
                </a:solidFill>
              </a:rPr>
              <a:t>DISCTRODE - </a:t>
            </a:r>
            <a:r>
              <a:rPr lang="en-US" sz="1600" dirty="0">
                <a:solidFill>
                  <a:schemeClr val="bg1"/>
                </a:solidFill>
              </a:rPr>
              <a:t>There was only one study evaluating </a:t>
            </a:r>
            <a:r>
              <a:rPr lang="en-US" sz="1600" dirty="0" err="1">
                <a:solidFill>
                  <a:schemeClr val="bg1"/>
                </a:solidFill>
              </a:rPr>
              <a:t>DiscTRODE</a:t>
            </a:r>
            <a:r>
              <a:rPr lang="en-US" sz="1600" dirty="0">
                <a:solidFill>
                  <a:schemeClr val="bg1"/>
                </a:solidFill>
              </a:rPr>
              <a:t> which showed no benefit from the procedure; evidence is </a:t>
            </a:r>
            <a:r>
              <a:rPr lang="en-US" sz="1600" b="1" dirty="0">
                <a:solidFill>
                  <a:schemeClr val="bg1"/>
                </a:solidFill>
              </a:rPr>
              <a:t>limited (or poor</a:t>
            </a:r>
            <a:r>
              <a:rPr lang="en-US" sz="1600" dirty="0">
                <a:solidFill>
                  <a:schemeClr val="bg1"/>
                </a:solidFill>
              </a:rPr>
              <a:t>)</a:t>
            </a:r>
          </a:p>
          <a:p>
            <a:pPr>
              <a:lnSpc>
                <a:spcPct val="150000"/>
              </a:lnSpc>
            </a:pPr>
            <a:endParaRPr lang="en-US" sz="1600" b="1" dirty="0">
              <a:solidFill>
                <a:schemeClr val="bg1"/>
              </a:solidFill>
            </a:endParaRPr>
          </a:p>
          <a:p>
            <a:pPr>
              <a:lnSpc>
                <a:spcPct val="150000"/>
              </a:lnSpc>
            </a:pPr>
            <a:r>
              <a:rPr lang="en-US" sz="1600" b="1" dirty="0">
                <a:solidFill>
                  <a:schemeClr val="bg1"/>
                </a:solidFill>
              </a:rPr>
              <a:t>BIACUPLASTY - </a:t>
            </a:r>
            <a:r>
              <a:rPr lang="en-US" sz="1600" dirty="0">
                <a:solidFill>
                  <a:schemeClr val="bg1"/>
                </a:solidFill>
              </a:rPr>
              <a:t>evidence for </a:t>
            </a:r>
            <a:r>
              <a:rPr lang="en-US" sz="1600" dirty="0" err="1">
                <a:solidFill>
                  <a:schemeClr val="bg1"/>
                </a:solidFill>
              </a:rPr>
              <a:t>BiAcuplasty</a:t>
            </a:r>
            <a:r>
              <a:rPr lang="en-US" sz="1600" dirty="0">
                <a:solidFill>
                  <a:schemeClr val="bg1"/>
                </a:solidFill>
              </a:rPr>
              <a:t> is </a:t>
            </a:r>
            <a:r>
              <a:rPr lang="en-US" sz="1600" b="1" dirty="0">
                <a:solidFill>
                  <a:schemeClr val="bg1"/>
                </a:solidFill>
              </a:rPr>
              <a:t>limited (or poor)</a:t>
            </a:r>
            <a:r>
              <a:rPr lang="it-IT" sz="1600" dirty="0">
                <a:solidFill>
                  <a:schemeClr val="bg1"/>
                </a:solidFill>
              </a:rPr>
              <a:t> 2 </a:t>
            </a:r>
            <a:r>
              <a:rPr lang="en-US" sz="1600" dirty="0">
                <a:solidFill>
                  <a:schemeClr val="bg1"/>
                </a:solidFill>
              </a:rPr>
              <a:t>randomized controlled trials are in progress on that </a:t>
            </a:r>
            <a:r>
              <a:rPr lang="it-IT" sz="1600" dirty="0">
                <a:solidFill>
                  <a:schemeClr val="bg1"/>
                </a:solidFill>
              </a:rPr>
              <a:t>procedure</a:t>
            </a:r>
            <a:endParaRPr lang="it-IT" sz="1600" b="1" dirty="0">
              <a:solidFill>
                <a:schemeClr val="bg1"/>
              </a:solidFill>
            </a:endParaRPr>
          </a:p>
        </p:txBody>
      </p:sp>
      <p:graphicFrame>
        <p:nvGraphicFramePr>
          <p:cNvPr id="4" name="Oggetto 3"/>
          <p:cNvGraphicFramePr>
            <a:graphicFrameLocks noChangeAspect="1"/>
          </p:cNvGraphicFramePr>
          <p:nvPr>
            <p:extLst>
              <p:ext uri="{D42A27DB-BD31-4B8C-83A1-F6EECF244321}">
                <p14:modId xmlns:p14="http://schemas.microsoft.com/office/powerpoint/2010/main" val="3271959937"/>
              </p:ext>
            </p:extLst>
          </p:nvPr>
        </p:nvGraphicFramePr>
        <p:xfrm>
          <a:off x="0" y="0"/>
          <a:ext cx="3881516" cy="5023413"/>
        </p:xfrm>
        <a:graphic>
          <a:graphicData uri="http://schemas.openxmlformats.org/presentationml/2006/ole">
            <mc:AlternateContent xmlns:mc="http://schemas.openxmlformats.org/markup-compatibility/2006">
              <mc:Choice xmlns:v="urn:schemas-microsoft-com:vml" Requires="v">
                <p:oleObj spid="_x0000_s5162" name="Acrobat Document" r:id="rId3" imgW="5830114" imgH="7542857" progId="AcroExch.Document.11">
                  <p:embed/>
                </p:oleObj>
              </mc:Choice>
              <mc:Fallback>
                <p:oleObj name="Acrobat Document" r:id="rId3" imgW="5830114" imgH="7542857" progId="AcroExch.Document.11">
                  <p:embed/>
                  <p:pic>
                    <p:nvPicPr>
                      <p:cNvPr id="4" name="Oggetto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881516" cy="5023413"/>
                      </a:xfrm>
                      <a:prstGeom prst="rect">
                        <a:avLst/>
                      </a:prstGeom>
                      <a:noFill/>
                    </p:spPr>
                  </p:pic>
                </p:oleObj>
              </mc:Fallback>
            </mc:AlternateContent>
          </a:graphicData>
        </a:graphic>
      </p:graphicFrame>
      <p:sp>
        <p:nvSpPr>
          <p:cNvPr id="13" name="Rettangolo 12"/>
          <p:cNvSpPr/>
          <p:nvPr/>
        </p:nvSpPr>
        <p:spPr>
          <a:xfrm>
            <a:off x="7804038" y="1301867"/>
            <a:ext cx="3888432" cy="830997"/>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3</a:t>
            </a:r>
          </a:p>
          <a:p>
            <a:pPr algn="ctr"/>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10</a:t>
            </a:r>
          </a:p>
          <a:p>
            <a:pPr algn="ctr"/>
            <a:r>
              <a:rPr lang="en-US" sz="1600" dirty="0">
                <a:solidFill>
                  <a:schemeClr val="bg1"/>
                </a:solidFill>
              </a:rPr>
              <a:t>Case reports and reviews for adverse effects</a:t>
            </a:r>
            <a:endParaRPr lang="it-IT" sz="1600" dirty="0">
              <a:solidFill>
                <a:schemeClr val="bg1"/>
              </a:solidFill>
            </a:endParaRPr>
          </a:p>
        </p:txBody>
      </p:sp>
      <p:graphicFrame>
        <p:nvGraphicFramePr>
          <p:cNvPr id="11" name="Oggetto 10"/>
          <p:cNvGraphicFramePr>
            <a:graphicFrameLocks noChangeAspect="1"/>
          </p:cNvGraphicFramePr>
          <p:nvPr>
            <p:extLst>
              <p:ext uri="{D42A27DB-BD31-4B8C-83A1-F6EECF244321}">
                <p14:modId xmlns:p14="http://schemas.microsoft.com/office/powerpoint/2010/main" val="2642967644"/>
              </p:ext>
            </p:extLst>
          </p:nvPr>
        </p:nvGraphicFramePr>
        <p:xfrm>
          <a:off x="3413485" y="-1"/>
          <a:ext cx="3550111" cy="5023413"/>
        </p:xfrm>
        <a:graphic>
          <a:graphicData uri="http://schemas.openxmlformats.org/presentationml/2006/ole">
            <mc:AlternateContent xmlns:mc="http://schemas.openxmlformats.org/markup-compatibility/2006">
              <mc:Choice xmlns:v="urn:schemas-microsoft-com:vml" Requires="v">
                <p:oleObj spid="_x0000_s5163" name="Acrobat Document" r:id="rId5" imgW="5668166" imgH="8019048" progId="AcroExch.Document.11">
                  <p:embed/>
                </p:oleObj>
              </mc:Choice>
              <mc:Fallback>
                <p:oleObj name="Acrobat Document" r:id="rId5" imgW="5668166" imgH="8019048" progId="AcroExch.Document.11">
                  <p:embed/>
                  <p:pic>
                    <p:nvPicPr>
                      <p:cNvPr id="11" name="Oggetto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3485" y="-1"/>
                        <a:ext cx="3550111" cy="5023413"/>
                      </a:xfrm>
                      <a:prstGeom prst="rect">
                        <a:avLst/>
                      </a:prstGeom>
                      <a:noFill/>
                    </p:spPr>
                  </p:pic>
                </p:oleObj>
              </mc:Fallback>
            </mc:AlternateContent>
          </a:graphicData>
        </a:graphic>
      </p:graphicFrame>
      <p:pic>
        <p:nvPicPr>
          <p:cNvPr id="6" name="Immagine 5" descr="Immagine che contiene oggetto&#10;&#10;Descrizione generata con affidabilità elevata">
            <a:extLst>
              <a:ext uri="{FF2B5EF4-FFF2-40B4-BE49-F238E27FC236}">
                <a16:creationId xmlns:a16="http://schemas.microsoft.com/office/drawing/2014/main" id="{9882AAFB-5CBA-431F-8CDA-0C95B51D96D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383570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strips(down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Freeform 17">
            <a:extLst>
              <a:ext uri="{FF2B5EF4-FFF2-40B4-BE49-F238E27FC236}">
                <a16:creationId xmlns:a16="http://schemas.microsoft.com/office/drawing/2014/main" id="{14D8491E-61E0-4939-B77E-8B58E112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6129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274" name="Picture 2" descr="http://spinenpain.com/wp-content/uploads/2012/10/lumbar-ozone-injection1.jpg"/>
          <p:cNvPicPr>
            <a:picLocks noChangeAspect="1" noChangeArrowheads="1"/>
          </p:cNvPicPr>
          <p:nvPr/>
        </p:nvPicPr>
        <p:blipFill>
          <a:blip r:embed="rId2" cstate="print"/>
          <a:srcRect/>
          <a:stretch>
            <a:fillRect/>
          </a:stretch>
        </p:blipFill>
        <p:spPr bwMode="auto">
          <a:xfrm>
            <a:off x="8565470" y="685832"/>
            <a:ext cx="2412290" cy="1809218"/>
          </a:xfrm>
          <a:prstGeom prst="rect">
            <a:avLst/>
          </a:prstGeom>
          <a:noFill/>
        </p:spPr>
      </p:pic>
      <p:pic>
        <p:nvPicPr>
          <p:cNvPr id="15364" name="Picture 4" descr="Related image">
            <a:extLst>
              <a:ext uri="{FF2B5EF4-FFF2-40B4-BE49-F238E27FC236}">
                <a16:creationId xmlns:a16="http://schemas.microsoft.com/office/drawing/2014/main" id="{FB41B320-47CA-4852-81A5-D9615F69E1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8550" y="2621453"/>
            <a:ext cx="2418368" cy="1811442"/>
          </a:xfrm>
          <a:prstGeom prst="rect">
            <a:avLst/>
          </a:prstGeom>
          <a:noFill/>
          <a:extLst>
            <a:ext uri="{909E8E84-426E-40DD-AFC4-6F175D3DCCD1}">
              <a14:hiddenFill xmlns:a14="http://schemas.microsoft.com/office/drawing/2010/main">
                <a:solidFill>
                  <a:srgbClr val="FFFFFF"/>
                </a:solidFill>
              </a14:hiddenFill>
            </a:ext>
          </a:extLst>
        </p:spPr>
      </p:pic>
      <p:sp>
        <p:nvSpPr>
          <p:cNvPr id="76" name="Freeform 18">
            <a:extLst>
              <a:ext uri="{FF2B5EF4-FFF2-40B4-BE49-F238E27FC236}">
                <a16:creationId xmlns:a16="http://schemas.microsoft.com/office/drawing/2014/main" id="{E2129A46-8F64-4F45-A226-F09DCA07B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362" name="Picture 2" descr="Image result for triojection">
            <a:extLst>
              <a:ext uri="{FF2B5EF4-FFF2-40B4-BE49-F238E27FC236}">
                <a16:creationId xmlns:a16="http://schemas.microsoft.com/office/drawing/2014/main" id="{7B02547D-9627-4022-A501-6CA98D8BE7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5879" y="4559299"/>
            <a:ext cx="3111774" cy="1797050"/>
          </a:xfrm>
          <a:prstGeom prst="rect">
            <a:avLst/>
          </a:prstGeom>
          <a:noFill/>
          <a:extLst>
            <a:ext uri="{909E8E84-426E-40DD-AFC4-6F175D3DCCD1}">
              <a14:hiddenFill xmlns:a14="http://schemas.microsoft.com/office/drawing/2010/main">
                <a:solidFill>
                  <a:srgbClr val="FFFFFF"/>
                </a:solidFill>
              </a14:hiddenFill>
            </a:ext>
          </a:extLst>
        </p:spPr>
      </p:pic>
      <p:sp>
        <p:nvSpPr>
          <p:cNvPr id="49154" name="AutoShape 2" descr="https://encrypted-tbn0.gstatic.com/images?q=tbn:ANd9GcSEMQnwPWmwBJTWCA2aipoRfjrMr-wToPA_IJc6NnQSFhAZltkn"/>
          <p:cNvSpPr>
            <a:spLocks noChangeAspect="1" noChangeArrowheads="1"/>
          </p:cNvSpPr>
          <p:nvPr/>
        </p:nvSpPr>
        <p:spPr bwMode="auto">
          <a:xfrm>
            <a:off x="1679575" y="-731838"/>
            <a:ext cx="1409700" cy="15240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 name="Immagine 4" descr="Immagine che contiene oggetto&#10;&#10;Descrizione generata con affidabilità elevata">
            <a:extLst>
              <a:ext uri="{FF2B5EF4-FFF2-40B4-BE49-F238E27FC236}">
                <a16:creationId xmlns:a16="http://schemas.microsoft.com/office/drawing/2014/main" id="{70CFB8E4-675E-4EC8-B2E1-719212FEF7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3" name="CasellaDiTesto 2"/>
          <p:cNvSpPr txBox="1"/>
          <p:nvPr/>
        </p:nvSpPr>
        <p:spPr>
          <a:xfrm>
            <a:off x="719559" y="2751125"/>
            <a:ext cx="6413500" cy="13557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p>
            <a:pPr>
              <a:lnSpc>
                <a:spcPct val="90000"/>
              </a:lnSpc>
              <a:spcBef>
                <a:spcPct val="0"/>
              </a:spcBef>
              <a:spcAft>
                <a:spcPts val="600"/>
              </a:spcAft>
            </a:pPr>
            <a:endParaRPr lang="en-US" sz="3200" spc="300" dirty="0">
              <a:solidFill>
                <a:schemeClr val="tx1"/>
              </a:solidFill>
              <a:latin typeface="Perpetua Titling MT" panose="02020502060505020804" pitchFamily="18" charset="0"/>
              <a:ea typeface="+mj-ea"/>
              <a:cs typeface="+mj-cs"/>
            </a:endParaRPr>
          </a:p>
          <a:p>
            <a:pPr>
              <a:lnSpc>
                <a:spcPct val="90000"/>
              </a:lnSpc>
              <a:spcBef>
                <a:spcPct val="0"/>
              </a:spcBef>
              <a:spcAft>
                <a:spcPts val="600"/>
              </a:spcAft>
            </a:pPr>
            <a:r>
              <a:rPr lang="en-US" sz="3200" spc="300" dirty="0">
                <a:solidFill>
                  <a:schemeClr val="tx1"/>
                </a:solidFill>
                <a:latin typeface="Perpetua Titling MT" panose="02020502060505020804" pitchFamily="18" charset="0"/>
                <a:ea typeface="+mj-ea"/>
                <a:cs typeface="+mj-cs"/>
              </a:rPr>
              <a:t>INTRADISCAL OZONE</a:t>
            </a:r>
          </a:p>
          <a:p>
            <a:pPr>
              <a:lnSpc>
                <a:spcPct val="90000"/>
              </a:lnSpc>
              <a:spcBef>
                <a:spcPct val="0"/>
              </a:spcBef>
              <a:spcAft>
                <a:spcPts val="600"/>
              </a:spcAft>
            </a:pPr>
            <a:endParaRPr lang="en-US" sz="3200" spc="300" dirty="0">
              <a:solidFill>
                <a:schemeClr val="tx1"/>
              </a:solidFill>
              <a:latin typeface="Perpetua Titling MT" panose="02020502060505020804" pitchFamily="18" charset="0"/>
              <a:ea typeface="+mj-ea"/>
              <a:cs typeface="+mj-cs"/>
            </a:endParaRPr>
          </a:p>
        </p:txBody>
      </p:sp>
    </p:spTree>
    <p:extLst>
      <p:ext uri="{BB962C8B-B14F-4D97-AF65-F5344CB8AC3E}">
        <p14:creationId xmlns:p14="http://schemas.microsoft.com/office/powerpoint/2010/main" val="35468003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ggetto 4"/>
          <p:cNvGraphicFramePr>
            <a:graphicFrameLocks noChangeAspect="1"/>
          </p:cNvGraphicFramePr>
          <p:nvPr>
            <p:extLst>
              <p:ext uri="{D42A27DB-BD31-4B8C-83A1-F6EECF244321}">
                <p14:modId xmlns:p14="http://schemas.microsoft.com/office/powerpoint/2010/main" val="824441752"/>
              </p:ext>
            </p:extLst>
          </p:nvPr>
        </p:nvGraphicFramePr>
        <p:xfrm>
          <a:off x="0" y="0"/>
          <a:ext cx="4097438" cy="5302858"/>
        </p:xfrm>
        <a:graphic>
          <a:graphicData uri="http://schemas.openxmlformats.org/presentationml/2006/ole">
            <mc:AlternateContent xmlns:mc="http://schemas.openxmlformats.org/markup-compatibility/2006">
              <mc:Choice xmlns:v="urn:schemas-microsoft-com:vml" Requires="v">
                <p:oleObj spid="_x0000_s6166" name="Acrobat Document" r:id="rId3" imgW="5830114" imgH="7542857" progId="AcroExch.Document.11">
                  <p:embed/>
                </p:oleObj>
              </mc:Choice>
              <mc:Fallback>
                <p:oleObj name="Acrobat Document" r:id="rId3" imgW="5830114" imgH="7542857" progId="AcroExch.Document.11">
                  <p:embed/>
                  <p:pic>
                    <p:nvPicPr>
                      <p:cNvPr id="5" name="Oggetto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097438" cy="5302858"/>
                      </a:xfrm>
                      <a:prstGeom prst="rect">
                        <a:avLst/>
                      </a:prstGeom>
                      <a:noFill/>
                    </p:spPr>
                  </p:pic>
                </p:oleObj>
              </mc:Fallback>
            </mc:AlternateContent>
          </a:graphicData>
        </a:graphic>
      </p:graphicFrame>
      <p:sp>
        <p:nvSpPr>
          <p:cNvPr id="7" name="Rettangolo 6"/>
          <p:cNvSpPr/>
          <p:nvPr/>
        </p:nvSpPr>
        <p:spPr>
          <a:xfrm>
            <a:off x="5300679" y="452814"/>
            <a:ext cx="4392488" cy="830997"/>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4</a:t>
            </a:r>
          </a:p>
          <a:p>
            <a:pPr algn="ctr"/>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8</a:t>
            </a:r>
          </a:p>
          <a:p>
            <a:pPr algn="ctr"/>
            <a:r>
              <a:rPr lang="en-US" sz="1600" dirty="0">
                <a:solidFill>
                  <a:schemeClr val="bg1"/>
                </a:solidFill>
              </a:rPr>
              <a:t>Case reports and reviews for adverse effects</a:t>
            </a:r>
            <a:endParaRPr lang="it-IT" sz="1600" dirty="0">
              <a:solidFill>
                <a:schemeClr val="bg1"/>
              </a:solidFill>
            </a:endParaRPr>
          </a:p>
        </p:txBody>
      </p:sp>
      <p:sp>
        <p:nvSpPr>
          <p:cNvPr id="8" name="Rettangolo 7"/>
          <p:cNvSpPr/>
          <p:nvPr/>
        </p:nvSpPr>
        <p:spPr>
          <a:xfrm>
            <a:off x="4276846" y="2639943"/>
            <a:ext cx="7813456" cy="116211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just">
              <a:lnSpc>
                <a:spcPct val="150000"/>
              </a:lnSpc>
            </a:pPr>
            <a:r>
              <a:rPr lang="en-US" sz="1600" dirty="0">
                <a:solidFill>
                  <a:schemeClr val="bg1"/>
                </a:solidFill>
              </a:rPr>
              <a:t>This systematic review shows limited short-term and long-term evidence for </a:t>
            </a:r>
            <a:r>
              <a:rPr lang="en-US" sz="1600" dirty="0" err="1">
                <a:solidFill>
                  <a:schemeClr val="bg1"/>
                </a:solidFill>
              </a:rPr>
              <a:t>intradiscal</a:t>
            </a:r>
            <a:r>
              <a:rPr lang="en-US" sz="1600" dirty="0">
                <a:solidFill>
                  <a:schemeClr val="bg1"/>
                </a:solidFill>
              </a:rPr>
              <a:t> ozone</a:t>
            </a:r>
            <a:r>
              <a:rPr lang="it-IT" sz="1600" dirty="0">
                <a:solidFill>
                  <a:schemeClr val="bg1"/>
                </a:solidFill>
              </a:rPr>
              <a:t>. Level of </a:t>
            </a:r>
            <a:r>
              <a:rPr lang="it-IT" sz="1600" dirty="0" err="1">
                <a:solidFill>
                  <a:schemeClr val="bg1"/>
                </a:solidFill>
              </a:rPr>
              <a:t>evidence</a:t>
            </a:r>
            <a:r>
              <a:rPr lang="it-IT" sz="1600" dirty="0">
                <a:solidFill>
                  <a:schemeClr val="bg1"/>
                </a:solidFill>
              </a:rPr>
              <a:t> </a:t>
            </a:r>
            <a:r>
              <a:rPr lang="it-IT" sz="1600" b="1" dirty="0">
                <a:solidFill>
                  <a:schemeClr val="bg1"/>
                </a:solidFill>
              </a:rPr>
              <a:t>II-3</a:t>
            </a:r>
            <a:r>
              <a:rPr lang="it-IT" sz="1600" dirty="0">
                <a:solidFill>
                  <a:schemeClr val="bg1"/>
                </a:solidFill>
              </a:rPr>
              <a:t>. </a:t>
            </a:r>
          </a:p>
          <a:p>
            <a:pPr algn="just">
              <a:lnSpc>
                <a:spcPct val="150000"/>
              </a:lnSpc>
            </a:pPr>
            <a:r>
              <a:rPr lang="it-IT" sz="1600" dirty="0" err="1">
                <a:solidFill>
                  <a:schemeClr val="bg1"/>
                </a:solidFill>
              </a:rPr>
              <a:t>Recommendation</a:t>
            </a:r>
            <a:r>
              <a:rPr lang="it-IT" sz="1600" dirty="0">
                <a:solidFill>
                  <a:schemeClr val="bg1"/>
                </a:solidFill>
              </a:rPr>
              <a:t> </a:t>
            </a:r>
            <a:r>
              <a:rPr lang="it-IT" sz="1600" dirty="0" err="1">
                <a:solidFill>
                  <a:schemeClr val="bg1"/>
                </a:solidFill>
              </a:rPr>
              <a:t>is</a:t>
            </a:r>
            <a:r>
              <a:rPr lang="it-IT" sz="1600" dirty="0">
                <a:solidFill>
                  <a:schemeClr val="bg1"/>
                </a:solidFill>
              </a:rPr>
              <a:t> 1C - </a:t>
            </a:r>
            <a:r>
              <a:rPr lang="it-IT" sz="1600" b="1" dirty="0">
                <a:solidFill>
                  <a:schemeClr val="bg1"/>
                </a:solidFill>
              </a:rPr>
              <a:t>strong</a:t>
            </a:r>
          </a:p>
        </p:txBody>
      </p:sp>
      <p:pic>
        <p:nvPicPr>
          <p:cNvPr id="9" name="Picture 2"/>
          <p:cNvPicPr>
            <a:picLocks noChangeAspect="1" noChangeArrowheads="1"/>
          </p:cNvPicPr>
          <p:nvPr/>
        </p:nvPicPr>
        <p:blipFill>
          <a:blip r:embed="rId5" cstate="print"/>
          <a:srcRect/>
          <a:stretch>
            <a:fillRect/>
          </a:stretch>
        </p:blipFill>
        <p:spPr bwMode="auto">
          <a:xfrm>
            <a:off x="4588817" y="4361436"/>
            <a:ext cx="7501485" cy="1928834"/>
          </a:xfrm>
          <a:prstGeom prst="rect">
            <a:avLst/>
          </a:prstGeom>
          <a:noFill/>
          <a:ln w="9525">
            <a:noFill/>
            <a:miter lim="800000"/>
            <a:headEnd/>
            <a:tailEnd/>
          </a:ln>
        </p:spPr>
      </p:pic>
      <p:sp>
        <p:nvSpPr>
          <p:cNvPr id="10" name="Rettangolo 9"/>
          <p:cNvSpPr/>
          <p:nvPr/>
        </p:nvSpPr>
        <p:spPr>
          <a:xfrm>
            <a:off x="5214395" y="5325853"/>
            <a:ext cx="6835396" cy="454635"/>
          </a:xfrm>
          <a:prstGeom prst="rect">
            <a:avLst/>
          </a:prstGeom>
          <a:solidFill>
            <a:srgbClr val="FFFF00">
              <a:alpha val="2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descr="Immagine che contiene oggetto&#10;&#10;Descrizione generata con affidabilità elevata">
            <a:extLst>
              <a:ext uri="{FF2B5EF4-FFF2-40B4-BE49-F238E27FC236}">
                <a16:creationId xmlns:a16="http://schemas.microsoft.com/office/drawing/2014/main" id="{6E2113CC-8588-4AAB-9EC8-0EEA7E3B2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2193130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par>
                                <p:cTn id="12" presetID="54" presetClass="entr" presetSubtype="0" accel="10000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strVal val="#ppt_w*0.05"/>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anim calcmode="lin" valueType="num">
                                      <p:cBhvr>
                                        <p:cTn id="16" dur="500" fill="hold"/>
                                        <p:tgtEl>
                                          <p:spTgt spid="9"/>
                                        </p:tgtEl>
                                        <p:attrNameLst>
                                          <p:attrName>ppt_x</p:attrName>
                                        </p:attrNameLst>
                                      </p:cBhvr>
                                      <p:tavLst>
                                        <p:tav tm="0">
                                          <p:val>
                                            <p:strVal val="#ppt_x-.2"/>
                                          </p:val>
                                        </p:tav>
                                        <p:tav tm="100000">
                                          <p:val>
                                            <p:strVal val="#ppt_x"/>
                                          </p:val>
                                        </p:tav>
                                      </p:tavLst>
                                    </p:anim>
                                    <p:anim calcmode="lin" valueType="num">
                                      <p:cBhvr>
                                        <p:cTn id="17" dur="500" fill="hold"/>
                                        <p:tgtEl>
                                          <p:spTgt spid="9"/>
                                        </p:tgtEl>
                                        <p:attrNameLst>
                                          <p:attrName>ppt_y</p:attrName>
                                        </p:attrNameLst>
                                      </p:cBhvr>
                                      <p:tavLst>
                                        <p:tav tm="0">
                                          <p:val>
                                            <p:strVal val="#ppt_y"/>
                                          </p:val>
                                        </p:tav>
                                        <p:tav tm="100000">
                                          <p:val>
                                            <p:strVal val="#ppt_y"/>
                                          </p:val>
                                        </p:tav>
                                      </p:tavLst>
                                    </p:anim>
                                    <p:animEffect transition="in" filter="fade">
                                      <p:cBhvr>
                                        <p:cTn id="18" dur="500"/>
                                        <p:tgtEl>
                                          <p:spTgt spid="9"/>
                                        </p:tgtEl>
                                      </p:cBhvr>
                                    </p:animEffect>
                                  </p:childTnLst>
                                </p:cTn>
                              </p:par>
                              <p:par>
                                <p:cTn id="19" presetID="54" presetClass="entr" presetSubtype="0" accel="10000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strVal val="#ppt_w*0.05"/>
                                          </p:val>
                                        </p:tav>
                                        <p:tav tm="100000">
                                          <p:val>
                                            <p:strVal val="#ppt_w"/>
                                          </p:val>
                                        </p:tav>
                                      </p:tavLst>
                                    </p:anim>
                                    <p:anim calcmode="lin" valueType="num">
                                      <p:cBhvr>
                                        <p:cTn id="22" dur="500" fill="hold"/>
                                        <p:tgtEl>
                                          <p:spTgt spid="10"/>
                                        </p:tgtEl>
                                        <p:attrNameLst>
                                          <p:attrName>ppt_h</p:attrName>
                                        </p:attrNameLst>
                                      </p:cBhvr>
                                      <p:tavLst>
                                        <p:tav tm="0">
                                          <p:val>
                                            <p:strVal val="#ppt_h"/>
                                          </p:val>
                                        </p:tav>
                                        <p:tav tm="100000">
                                          <p:val>
                                            <p:strVal val="#ppt_h"/>
                                          </p:val>
                                        </p:tav>
                                      </p:tavLst>
                                    </p:anim>
                                    <p:anim calcmode="lin" valueType="num">
                                      <p:cBhvr>
                                        <p:cTn id="23" dur="500" fill="hold"/>
                                        <p:tgtEl>
                                          <p:spTgt spid="10"/>
                                        </p:tgtEl>
                                        <p:attrNameLst>
                                          <p:attrName>ppt_x</p:attrName>
                                        </p:attrNameLst>
                                      </p:cBhvr>
                                      <p:tavLst>
                                        <p:tav tm="0">
                                          <p:val>
                                            <p:strVal val="#ppt_x-.2"/>
                                          </p:val>
                                        </p:tav>
                                        <p:tav tm="100000">
                                          <p:val>
                                            <p:strVal val="#ppt_x"/>
                                          </p:val>
                                        </p:tav>
                                      </p:tavLst>
                                    </p:anim>
                                    <p:anim calcmode="lin" valueType="num">
                                      <p:cBhvr>
                                        <p:cTn id="24" dur="500" fill="hold"/>
                                        <p:tgtEl>
                                          <p:spTgt spid="10"/>
                                        </p:tgtEl>
                                        <p:attrNameLst>
                                          <p:attrName>ppt_y</p:attrName>
                                        </p:attrNameLst>
                                      </p:cBhvr>
                                      <p:tavLst>
                                        <p:tav tm="0">
                                          <p:val>
                                            <p:strVal val="#ppt_y"/>
                                          </p:val>
                                        </p:tav>
                                        <p:tav tm="100000">
                                          <p:val>
                                            <p:strVal val="#ppt_y"/>
                                          </p:val>
                                        </p:tav>
                                      </p:tavLst>
                                    </p:anim>
                                    <p:animEffect transition="in" filter="fade">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217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386" name="Picture 2" descr="Image result for endoscopic discectomy">
            <a:extLst>
              <a:ext uri="{FF2B5EF4-FFF2-40B4-BE49-F238E27FC236}">
                <a16:creationId xmlns:a16="http://schemas.microsoft.com/office/drawing/2014/main" id="{BD26BC04-884E-4857-B3BA-4392C9950A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3110" y="1464109"/>
            <a:ext cx="3207156" cy="1804025"/>
          </a:xfrm>
          <a:prstGeom prst="rect">
            <a:avLst/>
          </a:prstGeom>
          <a:noFill/>
          <a:extLst>
            <a:ext uri="{909E8E84-426E-40DD-AFC4-6F175D3DCCD1}">
              <a14:hiddenFill xmlns:a14="http://schemas.microsoft.com/office/drawing/2010/main">
                <a:solidFill>
                  <a:srgbClr val="FFFFFF"/>
                </a:solidFill>
              </a14:hiddenFill>
            </a:ext>
          </a:extLst>
        </p:spPr>
      </p:pic>
      <p:sp>
        <p:nvSpPr>
          <p:cNvPr id="75"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9394" name="Picture 2" descr="http://www.axis-hospital-croatia.com/img/proceduresspine/sed1.jpg"/>
          <p:cNvPicPr>
            <a:picLocks noChangeAspect="1" noChangeArrowheads="1"/>
          </p:cNvPicPr>
          <p:nvPr/>
        </p:nvPicPr>
        <p:blipFill>
          <a:blip r:embed="rId3" cstate="print"/>
          <a:srcRect/>
          <a:stretch>
            <a:fillRect/>
          </a:stretch>
        </p:blipFill>
        <p:spPr bwMode="auto">
          <a:xfrm>
            <a:off x="7829549" y="3589866"/>
            <a:ext cx="3965752" cy="2627311"/>
          </a:xfrm>
          <a:prstGeom prst="rect">
            <a:avLst/>
          </a:prstGeom>
          <a:noFill/>
        </p:spPr>
      </p:pic>
      <p:sp>
        <p:nvSpPr>
          <p:cNvPr id="49154" name="AutoShape 2" descr="https://encrypted-tbn0.gstatic.com/images?q=tbn:ANd9GcSEMQnwPWmwBJTWCA2aipoRfjrMr-wToPA_IJc6NnQSFhAZltkn"/>
          <p:cNvSpPr>
            <a:spLocks noChangeAspect="1" noChangeArrowheads="1"/>
          </p:cNvSpPr>
          <p:nvPr/>
        </p:nvSpPr>
        <p:spPr bwMode="auto">
          <a:xfrm>
            <a:off x="1679575" y="-731838"/>
            <a:ext cx="1409700" cy="15240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 name="Immagine 4" descr="Immagine che contiene oggetto&#10;&#10;Descrizione generata con affidabilità elevata">
            <a:extLst>
              <a:ext uri="{FF2B5EF4-FFF2-40B4-BE49-F238E27FC236}">
                <a16:creationId xmlns:a16="http://schemas.microsoft.com/office/drawing/2014/main" id="{8CF53BBD-953E-4C99-96E3-255AB5EEA2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3" name="CasellaDiTesto 2"/>
          <p:cNvSpPr txBox="1"/>
          <p:nvPr/>
        </p:nvSpPr>
        <p:spPr>
          <a:xfrm>
            <a:off x="505428" y="2666656"/>
            <a:ext cx="6413500" cy="13557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p>
            <a:pPr algn="ctr">
              <a:lnSpc>
                <a:spcPct val="90000"/>
              </a:lnSpc>
              <a:spcBef>
                <a:spcPct val="0"/>
              </a:spcBef>
              <a:spcAft>
                <a:spcPts val="600"/>
              </a:spcAft>
            </a:pPr>
            <a:endParaRPr lang="en-US" sz="2600" spc="300" dirty="0">
              <a:solidFill>
                <a:schemeClr val="tx1"/>
              </a:solidFill>
              <a:latin typeface="Perpetua Titling MT" panose="02020502060505020804" pitchFamily="18" charset="0"/>
              <a:ea typeface="+mj-ea"/>
              <a:cs typeface="+mj-cs"/>
            </a:endParaRPr>
          </a:p>
          <a:p>
            <a:pPr algn="ctr">
              <a:lnSpc>
                <a:spcPct val="90000"/>
              </a:lnSpc>
              <a:spcBef>
                <a:spcPct val="0"/>
              </a:spcBef>
              <a:spcAft>
                <a:spcPts val="600"/>
              </a:spcAft>
            </a:pPr>
            <a:r>
              <a:rPr lang="en-US" sz="2600" spc="300" dirty="0">
                <a:solidFill>
                  <a:schemeClr val="tx1"/>
                </a:solidFill>
                <a:latin typeface="Perpetua Titling MT" panose="02020502060505020804" pitchFamily="18" charset="0"/>
                <a:ea typeface="+mj-ea"/>
                <a:cs typeface="+mj-cs"/>
              </a:rPr>
              <a:t>ENDOSCOPIC &amp; MECHANICAL DISCECTOMY</a:t>
            </a:r>
          </a:p>
          <a:p>
            <a:pPr algn="ctr">
              <a:lnSpc>
                <a:spcPct val="90000"/>
              </a:lnSpc>
              <a:spcBef>
                <a:spcPct val="0"/>
              </a:spcBef>
              <a:spcAft>
                <a:spcPts val="600"/>
              </a:spcAft>
            </a:pPr>
            <a:endParaRPr lang="en-US" sz="2600" spc="300" dirty="0">
              <a:solidFill>
                <a:schemeClr val="tx1"/>
              </a:solidFill>
              <a:latin typeface="Perpetua Titling MT" panose="02020502060505020804" pitchFamily="18" charset="0"/>
              <a:ea typeface="+mj-ea"/>
              <a:cs typeface="+mj-cs"/>
            </a:endParaRPr>
          </a:p>
        </p:txBody>
      </p:sp>
    </p:spTree>
    <p:extLst>
      <p:ext uri="{BB962C8B-B14F-4D97-AF65-F5344CB8AC3E}">
        <p14:creationId xmlns:p14="http://schemas.microsoft.com/office/powerpoint/2010/main" val="175364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extLst>
              <p:ext uri="{D42A27DB-BD31-4B8C-83A1-F6EECF244321}">
                <p14:modId xmlns:p14="http://schemas.microsoft.com/office/powerpoint/2010/main" val="861244945"/>
              </p:ext>
            </p:extLst>
          </p:nvPr>
        </p:nvGraphicFramePr>
        <p:xfrm>
          <a:off x="0" y="0"/>
          <a:ext cx="4205869" cy="5590572"/>
        </p:xfrm>
        <a:graphic>
          <a:graphicData uri="http://schemas.openxmlformats.org/presentationml/2006/ole">
            <mc:AlternateContent xmlns:mc="http://schemas.openxmlformats.org/markup-compatibility/2006">
              <mc:Choice xmlns:v="urn:schemas-microsoft-com:vml" Requires="v">
                <p:oleObj spid="_x0000_s7190" name="Acrobat Document" r:id="rId3" imgW="5668166" imgH="7535327" progId="AcroExch.Document.11">
                  <p:embed/>
                </p:oleObj>
              </mc:Choice>
              <mc:Fallback>
                <p:oleObj name="Acrobat Document" r:id="rId3" imgW="5668166" imgH="7535327" progId="AcroExch.Document.11">
                  <p:embed/>
                  <p:pic>
                    <p:nvPicPr>
                      <p:cNvPr id="3" name="Oggetto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205869" cy="5590572"/>
                      </a:xfrm>
                      <a:prstGeom prst="rect">
                        <a:avLst/>
                      </a:prstGeom>
                      <a:noFill/>
                    </p:spPr>
                  </p:pic>
                </p:oleObj>
              </mc:Fallback>
            </mc:AlternateContent>
          </a:graphicData>
        </a:graphic>
      </p:graphicFrame>
      <p:sp>
        <p:nvSpPr>
          <p:cNvPr id="5" name="Rettangolo 4"/>
          <p:cNvSpPr/>
          <p:nvPr/>
        </p:nvSpPr>
        <p:spPr>
          <a:xfrm>
            <a:off x="4328930" y="3637766"/>
            <a:ext cx="7580683" cy="116211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1600" dirty="0">
                <a:solidFill>
                  <a:schemeClr val="bg1"/>
                </a:solidFill>
              </a:rPr>
              <a:t>Current evidence for endoscopic surgery is poor and does not provide valid information to either support or refute using this type of surgery in patients with symptomatic lumbar disc </a:t>
            </a:r>
            <a:r>
              <a:rPr lang="en-US" sz="1600" dirty="0" err="1">
                <a:solidFill>
                  <a:schemeClr val="bg1"/>
                </a:solidFill>
              </a:rPr>
              <a:t>herniations</a:t>
            </a:r>
            <a:endParaRPr lang="it-IT" sz="1600" dirty="0">
              <a:solidFill>
                <a:schemeClr val="bg1"/>
              </a:solidFill>
            </a:endParaRPr>
          </a:p>
        </p:txBody>
      </p:sp>
      <p:sp>
        <p:nvSpPr>
          <p:cNvPr id="7" name="Rettangolo 6"/>
          <p:cNvSpPr/>
          <p:nvPr/>
        </p:nvSpPr>
        <p:spPr>
          <a:xfrm>
            <a:off x="5271741" y="970269"/>
            <a:ext cx="4392488" cy="830997"/>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1</a:t>
            </a:r>
          </a:p>
          <a:p>
            <a:pPr algn="ctr"/>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38</a:t>
            </a:r>
          </a:p>
          <a:p>
            <a:pPr algn="ctr"/>
            <a:r>
              <a:rPr lang="en-US" sz="1600" dirty="0">
                <a:solidFill>
                  <a:schemeClr val="bg1"/>
                </a:solidFill>
              </a:rPr>
              <a:t>Case reports and reviews for adverse effects</a:t>
            </a:r>
            <a:endParaRPr lang="it-IT" sz="1600" dirty="0">
              <a:solidFill>
                <a:schemeClr val="bg1"/>
              </a:solidFill>
            </a:endParaRPr>
          </a:p>
        </p:txBody>
      </p:sp>
      <p:pic>
        <p:nvPicPr>
          <p:cNvPr id="6" name="Immagine 5" descr="Immagine che contiene oggetto&#10;&#10;Descrizione generata con affidabilità elevata">
            <a:extLst>
              <a:ext uri="{FF2B5EF4-FFF2-40B4-BE49-F238E27FC236}">
                <a16:creationId xmlns:a16="http://schemas.microsoft.com/office/drawing/2014/main" id="{C37CE746-A06D-4350-A215-F53E59A0B6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10066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05"/>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 calcmode="lin" valueType="num">
                                      <p:cBhvr>
                                        <p:cTn id="9" dur="500" fill="hold"/>
                                        <p:tgtEl>
                                          <p:spTgt spid="5"/>
                                        </p:tgtEl>
                                        <p:attrNameLst>
                                          <p:attrName>ppt_x</p:attrName>
                                        </p:attrNameLst>
                                      </p:cBhvr>
                                      <p:tavLst>
                                        <p:tav tm="0">
                                          <p:val>
                                            <p:strVal val="#ppt_x-.2"/>
                                          </p:val>
                                        </p:tav>
                                        <p:tav tm="100000">
                                          <p:val>
                                            <p:strVal val="#ppt_x"/>
                                          </p:val>
                                        </p:tav>
                                      </p:tavLst>
                                    </p:anim>
                                    <p:anim calcmode="lin" valueType="num">
                                      <p:cBhvr>
                                        <p:cTn id="10" dur="500" fill="hold"/>
                                        <p:tgtEl>
                                          <p:spTgt spid="5"/>
                                        </p:tgtEl>
                                        <p:attrNameLst>
                                          <p:attrName>ppt_y</p:attrName>
                                        </p:attrNameLst>
                                      </p:cBhvr>
                                      <p:tavLst>
                                        <p:tav tm="0">
                                          <p:val>
                                            <p:strVal val="#ppt_y"/>
                                          </p:val>
                                        </p:tav>
                                        <p:tav tm="100000">
                                          <p:val>
                                            <p:strVal val="#ppt_y"/>
                                          </p:val>
                                        </p:tav>
                                      </p:tavLst>
                                    </p:anim>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 name="Oggetto 142"/>
          <p:cNvGraphicFramePr>
            <a:graphicFrameLocks noChangeAspect="1"/>
          </p:cNvGraphicFramePr>
          <p:nvPr>
            <p:extLst>
              <p:ext uri="{D42A27DB-BD31-4B8C-83A1-F6EECF244321}">
                <p14:modId xmlns:p14="http://schemas.microsoft.com/office/powerpoint/2010/main" val="1409832438"/>
              </p:ext>
            </p:extLst>
          </p:nvPr>
        </p:nvGraphicFramePr>
        <p:xfrm>
          <a:off x="0" y="-13692"/>
          <a:ext cx="4392488" cy="5792292"/>
        </p:xfrm>
        <a:graphic>
          <a:graphicData uri="http://schemas.openxmlformats.org/presentationml/2006/ole">
            <mc:AlternateContent xmlns:mc="http://schemas.openxmlformats.org/markup-compatibility/2006">
              <mc:Choice xmlns:v="urn:schemas-microsoft-com:vml" Requires="v">
                <p:oleObj spid="_x0000_s8214" name="Acrobat Document" r:id="rId3" imgW="5915851" imgH="7800000" progId="AcroExch.Document.11">
                  <p:embed/>
                </p:oleObj>
              </mc:Choice>
              <mc:Fallback>
                <p:oleObj name="Acrobat Document" r:id="rId3" imgW="5915851" imgH="7800000" progId="AcroExch.Document.11">
                  <p:embed/>
                  <p:pic>
                    <p:nvPicPr>
                      <p:cNvPr id="143" name="Oggetto 1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692"/>
                        <a:ext cx="4392488" cy="5792292"/>
                      </a:xfrm>
                      <a:prstGeom prst="rect">
                        <a:avLst/>
                      </a:prstGeom>
                      <a:noFill/>
                    </p:spPr>
                  </p:pic>
                </p:oleObj>
              </mc:Fallback>
            </mc:AlternateContent>
          </a:graphicData>
        </a:graphic>
      </p:graphicFrame>
      <p:sp>
        <p:nvSpPr>
          <p:cNvPr id="282" name="Rettangolo 281"/>
          <p:cNvSpPr/>
          <p:nvPr/>
        </p:nvSpPr>
        <p:spPr>
          <a:xfrm>
            <a:off x="4462041" y="3603043"/>
            <a:ext cx="7551078" cy="116211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1600" dirty="0">
                <a:solidFill>
                  <a:schemeClr val="bg1"/>
                </a:solidFill>
              </a:rPr>
              <a:t>Current evidence suggests that both OD and MID lead to a substantial and equivalent long-term </a:t>
            </a:r>
            <a:r>
              <a:rPr lang="it-IT" sz="1600" dirty="0" err="1">
                <a:solidFill>
                  <a:schemeClr val="bg1"/>
                </a:solidFill>
              </a:rPr>
              <a:t>improvement</a:t>
            </a:r>
            <a:r>
              <a:rPr lang="it-IT" sz="1600" dirty="0">
                <a:solidFill>
                  <a:schemeClr val="bg1"/>
                </a:solidFill>
              </a:rPr>
              <a:t> in </a:t>
            </a:r>
            <a:r>
              <a:rPr lang="it-IT" sz="1600" dirty="0" err="1">
                <a:solidFill>
                  <a:schemeClr val="bg1"/>
                </a:solidFill>
              </a:rPr>
              <a:t>leg</a:t>
            </a:r>
            <a:r>
              <a:rPr lang="it-IT" sz="1600" dirty="0">
                <a:solidFill>
                  <a:schemeClr val="bg1"/>
                </a:solidFill>
              </a:rPr>
              <a:t> </a:t>
            </a:r>
            <a:r>
              <a:rPr lang="it-IT" sz="1600" dirty="0" err="1">
                <a:solidFill>
                  <a:schemeClr val="bg1"/>
                </a:solidFill>
              </a:rPr>
              <a:t>pain</a:t>
            </a:r>
            <a:r>
              <a:rPr lang="it-IT" sz="1600" dirty="0">
                <a:solidFill>
                  <a:schemeClr val="bg1"/>
                </a:solidFill>
              </a:rPr>
              <a:t>. </a:t>
            </a:r>
          </a:p>
          <a:p>
            <a:pPr>
              <a:lnSpc>
                <a:spcPct val="150000"/>
              </a:lnSpc>
            </a:pPr>
            <a:r>
              <a:rPr lang="it-IT" sz="1600" dirty="0">
                <a:solidFill>
                  <a:schemeClr val="bg1"/>
                </a:solidFill>
              </a:rPr>
              <a:t>The MID </a:t>
            </a:r>
            <a:r>
              <a:rPr lang="it-IT" sz="1600" dirty="0" err="1">
                <a:solidFill>
                  <a:schemeClr val="bg1"/>
                </a:solidFill>
              </a:rPr>
              <a:t>showed</a:t>
            </a:r>
            <a:r>
              <a:rPr lang="it-IT" sz="1600" dirty="0">
                <a:solidFill>
                  <a:schemeClr val="bg1"/>
                </a:solidFill>
              </a:rPr>
              <a:t> </a:t>
            </a:r>
            <a:r>
              <a:rPr lang="it-IT" sz="1600" dirty="0" err="1">
                <a:solidFill>
                  <a:schemeClr val="bg1"/>
                </a:solidFill>
              </a:rPr>
              <a:t>lower</a:t>
            </a:r>
            <a:r>
              <a:rPr lang="it-IT" sz="1600" dirty="0">
                <a:solidFill>
                  <a:schemeClr val="bg1"/>
                </a:solidFill>
              </a:rPr>
              <a:t> </a:t>
            </a:r>
            <a:r>
              <a:rPr lang="it-IT" sz="1600" dirty="0" err="1">
                <a:solidFill>
                  <a:schemeClr val="bg1"/>
                </a:solidFill>
              </a:rPr>
              <a:t>complication</a:t>
            </a:r>
            <a:r>
              <a:rPr lang="it-IT" sz="1600" dirty="0">
                <a:solidFill>
                  <a:schemeClr val="bg1"/>
                </a:solidFill>
              </a:rPr>
              <a:t> rate </a:t>
            </a:r>
            <a:r>
              <a:rPr lang="it-IT" sz="1600" dirty="0" err="1">
                <a:solidFill>
                  <a:schemeClr val="bg1"/>
                </a:solidFill>
              </a:rPr>
              <a:t>but</a:t>
            </a:r>
            <a:r>
              <a:rPr lang="it-IT" sz="1600" dirty="0">
                <a:solidFill>
                  <a:schemeClr val="bg1"/>
                </a:solidFill>
              </a:rPr>
              <a:t> </a:t>
            </a:r>
            <a:r>
              <a:rPr lang="it-IT" sz="1600" dirty="0" err="1">
                <a:solidFill>
                  <a:schemeClr val="bg1"/>
                </a:solidFill>
              </a:rPr>
              <a:t>higher</a:t>
            </a:r>
            <a:r>
              <a:rPr lang="it-IT" sz="1600" dirty="0">
                <a:solidFill>
                  <a:schemeClr val="bg1"/>
                </a:solidFill>
              </a:rPr>
              <a:t> </a:t>
            </a:r>
            <a:r>
              <a:rPr lang="it-IT" sz="1600" dirty="0" err="1">
                <a:solidFill>
                  <a:schemeClr val="bg1"/>
                </a:solidFill>
              </a:rPr>
              <a:t>recurrence</a:t>
            </a:r>
            <a:r>
              <a:rPr lang="it-IT" sz="1600" dirty="0">
                <a:solidFill>
                  <a:schemeClr val="bg1"/>
                </a:solidFill>
              </a:rPr>
              <a:t> rate.</a:t>
            </a:r>
          </a:p>
        </p:txBody>
      </p:sp>
      <p:sp>
        <p:nvSpPr>
          <p:cNvPr id="7" name="Rettangolo 6"/>
          <p:cNvSpPr/>
          <p:nvPr/>
        </p:nvSpPr>
        <p:spPr>
          <a:xfrm>
            <a:off x="5682643" y="1025472"/>
            <a:ext cx="4392488" cy="830997"/>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6 (837 </a:t>
            </a:r>
            <a:r>
              <a:rPr lang="it-IT" sz="1600" dirty="0" err="1">
                <a:solidFill>
                  <a:schemeClr val="bg1"/>
                </a:solidFill>
              </a:rPr>
              <a:t>pts</a:t>
            </a:r>
            <a:r>
              <a:rPr lang="it-IT" sz="1600" dirty="0">
                <a:solidFill>
                  <a:schemeClr val="bg1"/>
                </a:solidFill>
              </a:rPr>
              <a:t>)</a:t>
            </a:r>
          </a:p>
          <a:p>
            <a:pPr algn="ctr"/>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endParaRPr lang="it-IT" sz="1600" dirty="0">
              <a:solidFill>
                <a:schemeClr val="bg1"/>
              </a:solidFill>
            </a:endParaRPr>
          </a:p>
          <a:p>
            <a:pPr algn="ctr"/>
            <a:r>
              <a:rPr lang="en-US" sz="1600" dirty="0">
                <a:solidFill>
                  <a:schemeClr val="bg1"/>
                </a:solidFill>
              </a:rPr>
              <a:t>Case reports and reviews for adverse effects</a:t>
            </a:r>
            <a:endParaRPr lang="it-IT" sz="1600" dirty="0">
              <a:solidFill>
                <a:schemeClr val="bg1"/>
              </a:solidFill>
            </a:endParaRPr>
          </a:p>
        </p:txBody>
      </p:sp>
      <p:pic>
        <p:nvPicPr>
          <p:cNvPr id="5" name="Immagine 4" descr="Immagine che contiene oggetto&#10;&#10;Descrizione generata con affidabilità elevata">
            <a:extLst>
              <a:ext uri="{FF2B5EF4-FFF2-40B4-BE49-F238E27FC236}">
                <a16:creationId xmlns:a16="http://schemas.microsoft.com/office/drawing/2014/main" id="{DB25D99A-340F-4AF4-950E-9323FD9B8C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37270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82"/>
                                        </p:tgtEl>
                                        <p:attrNameLst>
                                          <p:attrName>style.visibility</p:attrName>
                                        </p:attrNameLst>
                                      </p:cBhvr>
                                      <p:to>
                                        <p:strVal val="visible"/>
                                      </p:to>
                                    </p:set>
                                    <p:anim calcmode="lin" valueType="num">
                                      <p:cBhvr>
                                        <p:cTn id="7" dur="500" fill="hold"/>
                                        <p:tgtEl>
                                          <p:spTgt spid="282"/>
                                        </p:tgtEl>
                                        <p:attrNameLst>
                                          <p:attrName>ppt_w</p:attrName>
                                        </p:attrNameLst>
                                      </p:cBhvr>
                                      <p:tavLst>
                                        <p:tav tm="0">
                                          <p:val>
                                            <p:strVal val="#ppt_w*0.05"/>
                                          </p:val>
                                        </p:tav>
                                        <p:tav tm="100000">
                                          <p:val>
                                            <p:strVal val="#ppt_w"/>
                                          </p:val>
                                        </p:tav>
                                      </p:tavLst>
                                    </p:anim>
                                    <p:anim calcmode="lin" valueType="num">
                                      <p:cBhvr>
                                        <p:cTn id="8" dur="500" fill="hold"/>
                                        <p:tgtEl>
                                          <p:spTgt spid="282"/>
                                        </p:tgtEl>
                                        <p:attrNameLst>
                                          <p:attrName>ppt_h</p:attrName>
                                        </p:attrNameLst>
                                      </p:cBhvr>
                                      <p:tavLst>
                                        <p:tav tm="0">
                                          <p:val>
                                            <p:strVal val="#ppt_h"/>
                                          </p:val>
                                        </p:tav>
                                        <p:tav tm="100000">
                                          <p:val>
                                            <p:strVal val="#ppt_h"/>
                                          </p:val>
                                        </p:tav>
                                      </p:tavLst>
                                    </p:anim>
                                    <p:anim calcmode="lin" valueType="num">
                                      <p:cBhvr>
                                        <p:cTn id="9" dur="500" fill="hold"/>
                                        <p:tgtEl>
                                          <p:spTgt spid="282"/>
                                        </p:tgtEl>
                                        <p:attrNameLst>
                                          <p:attrName>ppt_x</p:attrName>
                                        </p:attrNameLst>
                                      </p:cBhvr>
                                      <p:tavLst>
                                        <p:tav tm="0">
                                          <p:val>
                                            <p:strVal val="#ppt_x-.2"/>
                                          </p:val>
                                        </p:tav>
                                        <p:tav tm="100000">
                                          <p:val>
                                            <p:strVal val="#ppt_x"/>
                                          </p:val>
                                        </p:tav>
                                      </p:tavLst>
                                    </p:anim>
                                    <p:anim calcmode="lin" valueType="num">
                                      <p:cBhvr>
                                        <p:cTn id="10" dur="500" fill="hold"/>
                                        <p:tgtEl>
                                          <p:spTgt spid="282"/>
                                        </p:tgtEl>
                                        <p:attrNameLst>
                                          <p:attrName>ppt_y</p:attrName>
                                        </p:attrNameLst>
                                      </p:cBhvr>
                                      <p:tavLst>
                                        <p:tav tm="0">
                                          <p:val>
                                            <p:strVal val="#ppt_y"/>
                                          </p:val>
                                        </p:tav>
                                        <p:tav tm="100000">
                                          <p:val>
                                            <p:strVal val="#ppt_y"/>
                                          </p:val>
                                        </p:tav>
                                      </p:tavLst>
                                    </p:anim>
                                    <p:animEffect transition="in" filter="fade">
                                      <p:cBhvr>
                                        <p:cTn id="11"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Rettangolo 281"/>
          <p:cNvSpPr/>
          <p:nvPr/>
        </p:nvSpPr>
        <p:spPr>
          <a:xfrm>
            <a:off x="5080428" y="3689879"/>
            <a:ext cx="7036672" cy="116211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1600" b="1" dirty="0" err="1">
                <a:solidFill>
                  <a:schemeClr val="bg1"/>
                </a:solidFill>
              </a:rPr>
              <a:t>Modearte</a:t>
            </a:r>
            <a:r>
              <a:rPr lang="en-US" sz="1600" b="1" dirty="0">
                <a:solidFill>
                  <a:schemeClr val="bg1"/>
                </a:solidFill>
              </a:rPr>
              <a:t> to low quality evidence</a:t>
            </a:r>
            <a:r>
              <a:rPr lang="en-US" sz="1600" dirty="0">
                <a:solidFill>
                  <a:schemeClr val="bg1"/>
                </a:solidFill>
              </a:rPr>
              <a:t> of no differences in clinical outcomes between MID and MD </a:t>
            </a:r>
          </a:p>
          <a:p>
            <a:pPr>
              <a:lnSpc>
                <a:spcPct val="150000"/>
              </a:lnSpc>
            </a:pPr>
            <a:r>
              <a:rPr lang="en-US" sz="1600" dirty="0">
                <a:solidFill>
                  <a:schemeClr val="bg1"/>
                </a:solidFill>
              </a:rPr>
              <a:t>Less blood loss, shorter hospital stay and longer surgical times</a:t>
            </a:r>
            <a:endParaRPr lang="it-IT" sz="1600" dirty="0">
              <a:solidFill>
                <a:schemeClr val="bg1"/>
              </a:solidFill>
            </a:endParaRPr>
          </a:p>
        </p:txBody>
      </p:sp>
      <p:pic>
        <p:nvPicPr>
          <p:cNvPr id="37892" name="Picture 4"/>
          <p:cNvPicPr>
            <a:picLocks noChangeAspect="1" noChangeArrowheads="1"/>
          </p:cNvPicPr>
          <p:nvPr/>
        </p:nvPicPr>
        <p:blipFill>
          <a:blip r:embed="rId2" cstate="print"/>
          <a:srcRect/>
          <a:stretch>
            <a:fillRect/>
          </a:stretch>
        </p:blipFill>
        <p:spPr bwMode="auto">
          <a:xfrm>
            <a:off x="0" y="0"/>
            <a:ext cx="4910366" cy="5694744"/>
          </a:xfrm>
          <a:prstGeom prst="rect">
            <a:avLst/>
          </a:prstGeom>
          <a:noFill/>
          <a:ln w="9525">
            <a:no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7" name="Rettangolo 6"/>
          <p:cNvSpPr/>
          <p:nvPr/>
        </p:nvSpPr>
        <p:spPr>
          <a:xfrm>
            <a:off x="5838705" y="846821"/>
            <a:ext cx="4392488" cy="830997"/>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16 </a:t>
            </a:r>
          </a:p>
          <a:p>
            <a:pPr algn="ctr"/>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- 13</a:t>
            </a:r>
          </a:p>
          <a:p>
            <a:pPr algn="ctr"/>
            <a:r>
              <a:rPr lang="en-US" sz="1600" dirty="0">
                <a:solidFill>
                  <a:schemeClr val="bg1"/>
                </a:solidFill>
              </a:rPr>
              <a:t>Case reports and reviews for adverse effects</a:t>
            </a:r>
            <a:endParaRPr lang="it-IT" sz="1600" dirty="0">
              <a:solidFill>
                <a:schemeClr val="bg1"/>
              </a:solidFill>
            </a:endParaRPr>
          </a:p>
        </p:txBody>
      </p:sp>
      <p:pic>
        <p:nvPicPr>
          <p:cNvPr id="5" name="Immagine 4" descr="Immagine che contiene oggetto&#10;&#10;Descrizione generata con affidabilità elevata">
            <a:extLst>
              <a:ext uri="{FF2B5EF4-FFF2-40B4-BE49-F238E27FC236}">
                <a16:creationId xmlns:a16="http://schemas.microsoft.com/office/drawing/2014/main" id="{B114DDFF-0ADC-40AC-A1F1-94A173CEF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212464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282"/>
                                        </p:tgtEl>
                                        <p:attrNameLst>
                                          <p:attrName>style.visibility</p:attrName>
                                        </p:attrNameLst>
                                      </p:cBhvr>
                                      <p:to>
                                        <p:strVal val="visible"/>
                                      </p:to>
                                    </p:set>
                                    <p:anim calcmode="lin" valueType="num">
                                      <p:cBhvr>
                                        <p:cTn id="7" dur="500" fill="hold"/>
                                        <p:tgtEl>
                                          <p:spTgt spid="282"/>
                                        </p:tgtEl>
                                        <p:attrNameLst>
                                          <p:attrName>ppt_w</p:attrName>
                                        </p:attrNameLst>
                                      </p:cBhvr>
                                      <p:tavLst>
                                        <p:tav tm="0">
                                          <p:val>
                                            <p:strVal val="#ppt_w*0.05"/>
                                          </p:val>
                                        </p:tav>
                                        <p:tav tm="100000">
                                          <p:val>
                                            <p:strVal val="#ppt_w"/>
                                          </p:val>
                                        </p:tav>
                                      </p:tavLst>
                                    </p:anim>
                                    <p:anim calcmode="lin" valueType="num">
                                      <p:cBhvr>
                                        <p:cTn id="8" dur="500" fill="hold"/>
                                        <p:tgtEl>
                                          <p:spTgt spid="282"/>
                                        </p:tgtEl>
                                        <p:attrNameLst>
                                          <p:attrName>ppt_h</p:attrName>
                                        </p:attrNameLst>
                                      </p:cBhvr>
                                      <p:tavLst>
                                        <p:tav tm="0">
                                          <p:val>
                                            <p:strVal val="#ppt_h"/>
                                          </p:val>
                                        </p:tav>
                                        <p:tav tm="100000">
                                          <p:val>
                                            <p:strVal val="#ppt_h"/>
                                          </p:val>
                                        </p:tav>
                                      </p:tavLst>
                                    </p:anim>
                                    <p:anim calcmode="lin" valueType="num">
                                      <p:cBhvr>
                                        <p:cTn id="9" dur="500" fill="hold"/>
                                        <p:tgtEl>
                                          <p:spTgt spid="282"/>
                                        </p:tgtEl>
                                        <p:attrNameLst>
                                          <p:attrName>ppt_x</p:attrName>
                                        </p:attrNameLst>
                                      </p:cBhvr>
                                      <p:tavLst>
                                        <p:tav tm="0">
                                          <p:val>
                                            <p:strVal val="#ppt_x-.2"/>
                                          </p:val>
                                        </p:tav>
                                        <p:tav tm="100000">
                                          <p:val>
                                            <p:strVal val="#ppt_x"/>
                                          </p:val>
                                        </p:tav>
                                      </p:tavLst>
                                    </p:anim>
                                    <p:anim calcmode="lin" valueType="num">
                                      <p:cBhvr>
                                        <p:cTn id="10" dur="500" fill="hold"/>
                                        <p:tgtEl>
                                          <p:spTgt spid="282"/>
                                        </p:tgtEl>
                                        <p:attrNameLst>
                                          <p:attrName>ppt_y</p:attrName>
                                        </p:attrNameLst>
                                      </p:cBhvr>
                                      <p:tavLst>
                                        <p:tav tm="0">
                                          <p:val>
                                            <p:strVal val="#ppt_y"/>
                                          </p:val>
                                        </p:tav>
                                        <p:tav tm="100000">
                                          <p:val>
                                            <p:strVal val="#ppt_y"/>
                                          </p:val>
                                        </p:tav>
                                      </p:tavLst>
                                    </p:anim>
                                    <p:animEffect transition="in" filter="fade">
                                      <p:cBhvr>
                                        <p:cTn id="11"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Freeform 48">
            <a:extLst>
              <a:ext uri="{FF2B5EF4-FFF2-40B4-BE49-F238E27FC236}">
                <a16:creationId xmlns:a16="http://schemas.microsoft.com/office/drawing/2014/main" id="{AE7446D0-1ECD-41DE-B419-58C86D37EC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874" y="0"/>
            <a:ext cx="6519834" cy="6858000"/>
          </a:xfrm>
          <a:custGeom>
            <a:avLst/>
            <a:gdLst>
              <a:gd name="connsiteX0" fmla="*/ 3176153 w 6519834"/>
              <a:gd name="connsiteY0" fmla="*/ 0 h 6858000"/>
              <a:gd name="connsiteX1" fmla="*/ 6519834 w 6519834"/>
              <a:gd name="connsiteY1" fmla="*/ 0 h 6858000"/>
              <a:gd name="connsiteX2" fmla="*/ 6519834 w 6519834"/>
              <a:gd name="connsiteY2" fmla="*/ 6858000 h 6858000"/>
              <a:gd name="connsiteX3" fmla="*/ 0 w 651983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519834" h="6858000">
                <a:moveTo>
                  <a:pt x="3176153" y="0"/>
                </a:moveTo>
                <a:lnTo>
                  <a:pt x="6519834" y="0"/>
                </a:lnTo>
                <a:lnTo>
                  <a:pt x="6519834" y="6858000"/>
                </a:lnTo>
                <a:lnTo>
                  <a:pt x="0" y="6858000"/>
                </a:lnTo>
                <a:close/>
              </a:path>
            </a:pathLst>
          </a:custGeom>
          <a:solidFill>
            <a:srgbClr val="898989">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44">
            <a:extLst>
              <a:ext uri="{FF2B5EF4-FFF2-40B4-BE49-F238E27FC236}">
                <a16:creationId xmlns:a16="http://schemas.microsoft.com/office/drawing/2014/main" id="{AC795A7F-5B31-4FB1-B065-3E746F34E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82160" cy="2130951"/>
          </a:xfrm>
          <a:custGeom>
            <a:avLst/>
            <a:gdLst>
              <a:gd name="connsiteX0" fmla="*/ 0 w 8682160"/>
              <a:gd name="connsiteY0" fmla="*/ 0 h 2130951"/>
              <a:gd name="connsiteX1" fmla="*/ 838200 w 8682160"/>
              <a:gd name="connsiteY1" fmla="*/ 0 h 2130951"/>
              <a:gd name="connsiteX2" fmla="*/ 3368820 w 8682160"/>
              <a:gd name="connsiteY2" fmla="*/ 0 h 2130951"/>
              <a:gd name="connsiteX3" fmla="*/ 3581400 w 8682160"/>
              <a:gd name="connsiteY3" fmla="*/ 0 h 2130951"/>
              <a:gd name="connsiteX4" fmla="*/ 4207020 w 8682160"/>
              <a:gd name="connsiteY4" fmla="*/ 0 h 2130951"/>
              <a:gd name="connsiteX5" fmla="*/ 4419600 w 8682160"/>
              <a:gd name="connsiteY5" fmla="*/ 0 h 2130951"/>
              <a:gd name="connsiteX6" fmla="*/ 4443641 w 8682160"/>
              <a:gd name="connsiteY6" fmla="*/ 0 h 2130951"/>
              <a:gd name="connsiteX7" fmla="*/ 5281841 w 8682160"/>
              <a:gd name="connsiteY7" fmla="*/ 0 h 2130951"/>
              <a:gd name="connsiteX8" fmla="*/ 5281841 w 8682160"/>
              <a:gd name="connsiteY8" fmla="*/ 478 h 2130951"/>
              <a:gd name="connsiteX9" fmla="*/ 7843960 w 8682160"/>
              <a:gd name="connsiteY9" fmla="*/ 478 h 2130951"/>
              <a:gd name="connsiteX10" fmla="*/ 8682160 w 8682160"/>
              <a:gd name="connsiteY10" fmla="*/ 478 h 2130951"/>
              <a:gd name="connsiteX11" fmla="*/ 7695472 w 8682160"/>
              <a:gd name="connsiteY11" fmla="*/ 2130951 h 2130951"/>
              <a:gd name="connsiteX12" fmla="*/ 6857272 w 8682160"/>
              <a:gd name="connsiteY12" fmla="*/ 2130951 h 2130951"/>
              <a:gd name="connsiteX13" fmla="*/ 4419600 w 8682160"/>
              <a:gd name="connsiteY13" fmla="*/ 2130951 h 2130951"/>
              <a:gd name="connsiteX14" fmla="*/ 4207020 w 8682160"/>
              <a:gd name="connsiteY14" fmla="*/ 2130951 h 2130951"/>
              <a:gd name="connsiteX15" fmla="*/ 3581400 w 8682160"/>
              <a:gd name="connsiteY15" fmla="*/ 2130951 h 2130951"/>
              <a:gd name="connsiteX16" fmla="*/ 3368820 w 8682160"/>
              <a:gd name="connsiteY16" fmla="*/ 2130951 h 2130951"/>
              <a:gd name="connsiteX17" fmla="*/ 838200 w 8682160"/>
              <a:gd name="connsiteY17" fmla="*/ 2130951 h 2130951"/>
              <a:gd name="connsiteX18" fmla="*/ 0 w 8682160"/>
              <a:gd name="connsiteY18"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682160" h="2130951">
                <a:moveTo>
                  <a:pt x="0" y="0"/>
                </a:moveTo>
                <a:lnTo>
                  <a:pt x="838200" y="0"/>
                </a:lnTo>
                <a:lnTo>
                  <a:pt x="3368820" y="0"/>
                </a:lnTo>
                <a:lnTo>
                  <a:pt x="3581400" y="0"/>
                </a:lnTo>
                <a:lnTo>
                  <a:pt x="4207020" y="0"/>
                </a:lnTo>
                <a:lnTo>
                  <a:pt x="4419600" y="0"/>
                </a:lnTo>
                <a:lnTo>
                  <a:pt x="4443641" y="0"/>
                </a:lnTo>
                <a:lnTo>
                  <a:pt x="5281841" y="0"/>
                </a:lnTo>
                <a:lnTo>
                  <a:pt x="5281841" y="478"/>
                </a:lnTo>
                <a:lnTo>
                  <a:pt x="7843960" y="478"/>
                </a:lnTo>
                <a:lnTo>
                  <a:pt x="8682160" y="478"/>
                </a:lnTo>
                <a:lnTo>
                  <a:pt x="7695472" y="2130951"/>
                </a:lnTo>
                <a:lnTo>
                  <a:pt x="6857272" y="2130951"/>
                </a:lnTo>
                <a:lnTo>
                  <a:pt x="4419600" y="2130951"/>
                </a:lnTo>
                <a:lnTo>
                  <a:pt x="4207020" y="2130951"/>
                </a:lnTo>
                <a:lnTo>
                  <a:pt x="3581400" y="2130951"/>
                </a:lnTo>
                <a:lnTo>
                  <a:pt x="3368820" y="2130951"/>
                </a:lnTo>
                <a:lnTo>
                  <a:pt x="838200" y="2130951"/>
                </a:lnTo>
                <a:lnTo>
                  <a:pt x="0" y="2130951"/>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490" name="Picture 2" descr="https://encrypted-tbn1.gstatic.com/images?q=tbn:ANd9GcRjl88F7T7JFgtR-BEJjo0Q2uTUeVbSVhP9DRIStc0MQveaSQv2"/>
          <p:cNvPicPr>
            <a:picLocks noChangeAspect="1" noChangeArrowheads="1"/>
          </p:cNvPicPr>
          <p:nvPr/>
        </p:nvPicPr>
        <p:blipFill>
          <a:blip r:embed="rId2" cstate="print"/>
          <a:srcRect/>
          <a:stretch>
            <a:fillRect/>
          </a:stretch>
        </p:blipFill>
        <p:spPr bwMode="auto">
          <a:xfrm>
            <a:off x="8667750" y="925872"/>
            <a:ext cx="2884169" cy="2140288"/>
          </a:xfrm>
          <a:prstGeom prst="rect">
            <a:avLst/>
          </a:prstGeom>
          <a:noFill/>
        </p:spPr>
      </p:pic>
      <p:sp>
        <p:nvSpPr>
          <p:cNvPr id="140" name="Freeform 45">
            <a:extLst>
              <a:ext uri="{FF2B5EF4-FFF2-40B4-BE49-F238E27FC236}">
                <a16:creationId xmlns:a16="http://schemas.microsoft.com/office/drawing/2014/main" id="{B9D8496E-C924-4F8E-A90C-022E287565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3319"/>
            <a:ext cx="6535924" cy="2174681"/>
          </a:xfrm>
          <a:custGeom>
            <a:avLst/>
            <a:gdLst>
              <a:gd name="connsiteX0" fmla="*/ 0 w 6535924"/>
              <a:gd name="connsiteY0" fmla="*/ 0 h 2174681"/>
              <a:gd name="connsiteX1" fmla="*/ 838200 w 6535924"/>
              <a:gd name="connsiteY1" fmla="*/ 0 h 2174681"/>
              <a:gd name="connsiteX2" fmla="*/ 5697724 w 6535924"/>
              <a:gd name="connsiteY2" fmla="*/ 0 h 2174681"/>
              <a:gd name="connsiteX3" fmla="*/ 6535924 w 6535924"/>
              <a:gd name="connsiteY3" fmla="*/ 0 h 2174681"/>
              <a:gd name="connsiteX4" fmla="*/ 5528762 w 6535924"/>
              <a:gd name="connsiteY4" fmla="*/ 2174681 h 2174681"/>
              <a:gd name="connsiteX5" fmla="*/ 4690562 w 6535924"/>
              <a:gd name="connsiteY5" fmla="*/ 2174681 h 2174681"/>
              <a:gd name="connsiteX6" fmla="*/ 967037 w 6535924"/>
              <a:gd name="connsiteY6" fmla="*/ 2174681 h 2174681"/>
              <a:gd name="connsiteX7" fmla="*/ 838200 w 6535924"/>
              <a:gd name="connsiteY7" fmla="*/ 2174681 h 2174681"/>
              <a:gd name="connsiteX8" fmla="*/ 128837 w 6535924"/>
              <a:gd name="connsiteY8" fmla="*/ 2174681 h 2174681"/>
              <a:gd name="connsiteX9" fmla="*/ 0 w 6535924"/>
              <a:gd name="connsiteY9"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35924" h="2174681">
                <a:moveTo>
                  <a:pt x="0" y="0"/>
                </a:moveTo>
                <a:lnTo>
                  <a:pt x="838200" y="0"/>
                </a:lnTo>
                <a:lnTo>
                  <a:pt x="5697724" y="0"/>
                </a:lnTo>
                <a:lnTo>
                  <a:pt x="6535924" y="0"/>
                </a:lnTo>
                <a:lnTo>
                  <a:pt x="5528762" y="2174681"/>
                </a:lnTo>
                <a:lnTo>
                  <a:pt x="4690562" y="2174681"/>
                </a:lnTo>
                <a:lnTo>
                  <a:pt x="967037" y="2174681"/>
                </a:lnTo>
                <a:lnTo>
                  <a:pt x="838200" y="2174681"/>
                </a:lnTo>
                <a:lnTo>
                  <a:pt x="128837"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7410" name="Picture 2" descr="Image result for hydrocision discectomy">
            <a:extLst>
              <a:ext uri="{FF2B5EF4-FFF2-40B4-BE49-F238E27FC236}">
                <a16:creationId xmlns:a16="http://schemas.microsoft.com/office/drawing/2014/main" id="{1C88742C-91D7-477F-9D7A-7684CE9876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3650" y="3760049"/>
            <a:ext cx="3934884" cy="2305596"/>
          </a:xfrm>
          <a:prstGeom prst="rect">
            <a:avLst/>
          </a:prstGeom>
          <a:noFill/>
          <a:extLst>
            <a:ext uri="{909E8E84-426E-40DD-AFC4-6F175D3DCCD1}">
              <a14:hiddenFill xmlns:a14="http://schemas.microsoft.com/office/drawing/2010/main">
                <a:solidFill>
                  <a:srgbClr val="FFFFFF"/>
                </a:solidFill>
              </a14:hiddenFill>
            </a:ext>
          </a:extLst>
        </p:spPr>
      </p:pic>
      <p:sp>
        <p:nvSpPr>
          <p:cNvPr id="49154" name="AutoShape 2" descr="https://encrypted-tbn0.gstatic.com/images?q=tbn:ANd9GcSEMQnwPWmwBJTWCA2aipoRfjrMr-wToPA_IJc6NnQSFhAZltkn"/>
          <p:cNvSpPr>
            <a:spLocks noChangeAspect="1" noChangeArrowheads="1"/>
          </p:cNvSpPr>
          <p:nvPr/>
        </p:nvSpPr>
        <p:spPr bwMode="auto">
          <a:xfrm>
            <a:off x="1679575" y="-731838"/>
            <a:ext cx="1409700" cy="15240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 name="Immagine 4" descr="Immagine che contiene oggetto&#10;&#10;Descrizione generata con affidabilità elevata">
            <a:extLst>
              <a:ext uri="{FF2B5EF4-FFF2-40B4-BE49-F238E27FC236}">
                <a16:creationId xmlns:a16="http://schemas.microsoft.com/office/drawing/2014/main" id="{E3708E08-38DC-4007-80C5-50C9D1D87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3" name="CasellaDiTesto 2"/>
          <p:cNvSpPr txBox="1"/>
          <p:nvPr/>
        </p:nvSpPr>
        <p:spPr>
          <a:xfrm>
            <a:off x="581026" y="2729260"/>
            <a:ext cx="6394450" cy="13557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a:bodyPr>
          <a:lstStyle/>
          <a:p>
            <a:pPr>
              <a:lnSpc>
                <a:spcPct val="90000"/>
              </a:lnSpc>
              <a:spcBef>
                <a:spcPct val="0"/>
              </a:spcBef>
              <a:spcAft>
                <a:spcPts val="600"/>
              </a:spcAft>
            </a:pPr>
            <a:endParaRPr lang="en-US" sz="3200" spc="300" dirty="0">
              <a:solidFill>
                <a:schemeClr val="tx1"/>
              </a:solidFill>
              <a:latin typeface="Perpetua Titling MT" panose="02020502060505020804" pitchFamily="18" charset="0"/>
              <a:ea typeface="+mj-ea"/>
              <a:cs typeface="+mj-cs"/>
            </a:endParaRPr>
          </a:p>
          <a:p>
            <a:pPr>
              <a:lnSpc>
                <a:spcPct val="90000"/>
              </a:lnSpc>
              <a:spcBef>
                <a:spcPct val="0"/>
              </a:spcBef>
              <a:spcAft>
                <a:spcPts val="600"/>
              </a:spcAft>
            </a:pPr>
            <a:r>
              <a:rPr lang="en-US" sz="3200" spc="300" dirty="0">
                <a:solidFill>
                  <a:schemeClr val="tx1"/>
                </a:solidFill>
                <a:latin typeface="Perpetua Titling MT" panose="02020502060505020804" pitchFamily="18" charset="0"/>
                <a:ea typeface="+mj-ea"/>
                <a:cs typeface="+mj-cs"/>
              </a:rPr>
              <a:t>HYDROCISION</a:t>
            </a:r>
          </a:p>
          <a:p>
            <a:pPr>
              <a:lnSpc>
                <a:spcPct val="90000"/>
              </a:lnSpc>
              <a:spcBef>
                <a:spcPct val="0"/>
              </a:spcBef>
              <a:spcAft>
                <a:spcPts val="600"/>
              </a:spcAft>
            </a:pPr>
            <a:endParaRPr lang="en-US" sz="3200" spc="300" dirty="0">
              <a:solidFill>
                <a:schemeClr val="tx1"/>
              </a:solidFill>
              <a:latin typeface="Perpetua Titling MT" panose="02020502060505020804" pitchFamily="18" charset="0"/>
              <a:ea typeface="+mj-ea"/>
              <a:cs typeface="+mj-cs"/>
            </a:endParaRPr>
          </a:p>
        </p:txBody>
      </p:sp>
    </p:spTree>
    <p:extLst>
      <p:ext uri="{BB962C8B-B14F-4D97-AF65-F5344CB8AC3E}">
        <p14:creationId xmlns:p14="http://schemas.microsoft.com/office/powerpoint/2010/main" val="2455617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ggetto 2"/>
          <p:cNvGraphicFramePr>
            <a:graphicFrameLocks noChangeAspect="1"/>
          </p:cNvGraphicFramePr>
          <p:nvPr>
            <p:extLst>
              <p:ext uri="{D42A27DB-BD31-4B8C-83A1-F6EECF244321}">
                <p14:modId xmlns:p14="http://schemas.microsoft.com/office/powerpoint/2010/main" val="3493596265"/>
              </p:ext>
            </p:extLst>
          </p:nvPr>
        </p:nvGraphicFramePr>
        <p:xfrm>
          <a:off x="-1" y="-51421"/>
          <a:ext cx="4208129" cy="5954510"/>
        </p:xfrm>
        <a:graphic>
          <a:graphicData uri="http://schemas.openxmlformats.org/presentationml/2006/ole">
            <mc:AlternateContent xmlns:mc="http://schemas.openxmlformats.org/markup-compatibility/2006">
              <mc:Choice xmlns:v="urn:schemas-microsoft-com:vml" Requires="v">
                <p:oleObj spid="_x0000_s9238" name="Acrobat Document" r:id="rId3" imgW="5668166" imgH="8019048" progId="AcroExch.Document.11">
                  <p:embed/>
                </p:oleObj>
              </mc:Choice>
              <mc:Fallback>
                <p:oleObj name="Acrobat Document" r:id="rId3" imgW="5668166" imgH="8019048" progId="AcroExch.Document.11">
                  <p:embed/>
                  <p:pic>
                    <p:nvPicPr>
                      <p:cNvPr id="3" name="Oggetto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51421"/>
                        <a:ext cx="4208129" cy="5954510"/>
                      </a:xfrm>
                      <a:prstGeom prst="rect">
                        <a:avLst/>
                      </a:prstGeom>
                      <a:noFill/>
                    </p:spPr>
                  </p:pic>
                </p:oleObj>
              </mc:Fallback>
            </mc:AlternateContent>
          </a:graphicData>
        </a:graphic>
      </p:graphicFrame>
      <p:sp>
        <p:nvSpPr>
          <p:cNvPr id="4" name="Rettangolo 3"/>
          <p:cNvSpPr/>
          <p:nvPr/>
        </p:nvSpPr>
        <p:spPr>
          <a:xfrm>
            <a:off x="4618298" y="1304158"/>
            <a:ext cx="7326775" cy="1295868"/>
          </a:xfrm>
          <a:prstGeom prst="rect">
            <a:avLst/>
          </a:prstGeom>
          <a:noFill/>
          <a:ln>
            <a:noFill/>
          </a:ln>
        </p:spPr>
        <p:style>
          <a:lnRef idx="1">
            <a:schemeClr val="accent2"/>
          </a:lnRef>
          <a:fillRef idx="2">
            <a:schemeClr val="accent2"/>
          </a:fillRef>
          <a:effectRef idx="1">
            <a:schemeClr val="accent2"/>
          </a:effectRef>
          <a:fontRef idx="minor">
            <a:schemeClr val="dk1"/>
          </a:fontRef>
        </p:style>
        <p:txBody>
          <a:bodyPr wrap="square">
            <a:spAutoFit/>
          </a:bodyPr>
          <a:lstStyle/>
          <a:p>
            <a:pPr>
              <a:lnSpc>
                <a:spcPct val="150000"/>
              </a:lnSpc>
            </a:pPr>
            <a:r>
              <a:rPr lang="en-US" dirty="0">
                <a:solidFill>
                  <a:schemeClr val="bg1"/>
                </a:solidFill>
              </a:rPr>
              <a:t>Retrospective multi-center study reviewed by New England Institutional Review Board (NEIRB #11-020) conducted on consecutive patients that had </a:t>
            </a:r>
            <a:r>
              <a:rPr lang="en-US" dirty="0" err="1">
                <a:solidFill>
                  <a:schemeClr val="bg1"/>
                </a:solidFill>
              </a:rPr>
              <a:t>percutaneous</a:t>
            </a:r>
            <a:r>
              <a:rPr lang="en-US" dirty="0">
                <a:solidFill>
                  <a:schemeClr val="bg1"/>
                </a:solidFill>
              </a:rPr>
              <a:t> </a:t>
            </a:r>
            <a:r>
              <a:rPr lang="en-US" dirty="0" err="1">
                <a:solidFill>
                  <a:schemeClr val="bg1"/>
                </a:solidFill>
              </a:rPr>
              <a:t>hydrodiscectomy</a:t>
            </a:r>
            <a:r>
              <a:rPr lang="en-US" dirty="0">
                <a:solidFill>
                  <a:schemeClr val="bg1"/>
                </a:solidFill>
              </a:rPr>
              <a:t> with 6 months F-U</a:t>
            </a:r>
          </a:p>
        </p:txBody>
      </p:sp>
      <p:sp>
        <p:nvSpPr>
          <p:cNvPr id="5" name="Rettangolo 4"/>
          <p:cNvSpPr/>
          <p:nvPr/>
        </p:nvSpPr>
        <p:spPr>
          <a:xfrm>
            <a:off x="6219096" y="4257975"/>
            <a:ext cx="3529556" cy="88036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none">
            <a:spAutoFit/>
          </a:bodyPr>
          <a:lstStyle/>
          <a:p>
            <a:pPr algn="ctr">
              <a:lnSpc>
                <a:spcPct val="150000"/>
              </a:lnSpc>
            </a:pPr>
            <a:r>
              <a:rPr lang="en-US" dirty="0">
                <a:solidFill>
                  <a:schemeClr val="bg1"/>
                </a:solidFill>
              </a:rPr>
              <a:t>Short-term clinical success was 94%</a:t>
            </a:r>
          </a:p>
          <a:p>
            <a:pPr algn="ctr">
              <a:lnSpc>
                <a:spcPct val="150000"/>
              </a:lnSpc>
            </a:pPr>
            <a:r>
              <a:rPr lang="en-US" dirty="0">
                <a:solidFill>
                  <a:schemeClr val="bg1"/>
                </a:solidFill>
              </a:rPr>
              <a:t>No long-term </a:t>
            </a:r>
            <a:r>
              <a:rPr lang="en-US" dirty="0" err="1">
                <a:solidFill>
                  <a:schemeClr val="bg1"/>
                </a:solidFill>
              </a:rPr>
              <a:t>litterature</a:t>
            </a:r>
            <a:endParaRPr lang="en-US" dirty="0">
              <a:solidFill>
                <a:schemeClr val="bg1"/>
              </a:solidFill>
            </a:endParaRPr>
          </a:p>
        </p:txBody>
      </p:sp>
      <p:pic>
        <p:nvPicPr>
          <p:cNvPr id="6" name="Immagine 5" descr="Immagine che contiene oggetto&#10;&#10;Descrizione generata con affidabilità elevata">
            <a:extLst>
              <a:ext uri="{FF2B5EF4-FFF2-40B4-BE49-F238E27FC236}">
                <a16:creationId xmlns:a16="http://schemas.microsoft.com/office/drawing/2014/main" id="{5A4F4463-3E05-4317-BA46-8009D101F2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3157024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75521" y="260648"/>
            <a:ext cx="1504899" cy="369332"/>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it-IT" dirty="0"/>
              <a:t>HYDROCISION</a:t>
            </a:r>
          </a:p>
        </p:txBody>
      </p:sp>
      <p:sp>
        <p:nvSpPr>
          <p:cNvPr id="6" name="Rettangolo 5"/>
          <p:cNvSpPr/>
          <p:nvPr/>
        </p:nvSpPr>
        <p:spPr>
          <a:xfrm>
            <a:off x="1775520" y="3140968"/>
            <a:ext cx="8496944" cy="9233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dirty="0" err="1"/>
              <a:t>Cristante</a:t>
            </a:r>
            <a:r>
              <a:rPr lang="en-US" dirty="0"/>
              <a:t> AF, Dias </a:t>
            </a:r>
            <a:r>
              <a:rPr lang="en-US" dirty="0" err="1"/>
              <a:t>da</a:t>
            </a:r>
            <a:r>
              <a:rPr lang="en-US" dirty="0"/>
              <a:t> Rocha I, </a:t>
            </a:r>
            <a:r>
              <a:rPr lang="en-US" dirty="0" err="1"/>
              <a:t>Marcon</a:t>
            </a:r>
            <a:r>
              <a:rPr lang="en-US" dirty="0"/>
              <a:t> RM, et al. Randomized study comparing lumbar </a:t>
            </a:r>
            <a:r>
              <a:rPr lang="en-US" dirty="0" err="1"/>
              <a:t>microdiscectomy</a:t>
            </a:r>
            <a:r>
              <a:rPr lang="en-US" dirty="0"/>
              <a:t> with </a:t>
            </a:r>
            <a:r>
              <a:rPr lang="en-US" dirty="0" err="1"/>
              <a:t>SpineJet</a:t>
            </a:r>
            <a:r>
              <a:rPr lang="en-US" dirty="0"/>
              <a:t> in the treatment of lumbar disc protrusions. </a:t>
            </a:r>
            <a:r>
              <a:rPr lang="en-US" i="1" dirty="0"/>
              <a:t>Publication pending, 2013</a:t>
            </a:r>
            <a:endParaRPr lang="it-IT" i="1" dirty="0"/>
          </a:p>
        </p:txBody>
      </p:sp>
      <p:pic>
        <p:nvPicPr>
          <p:cNvPr id="4" name="Immagine 3" descr="Immagine che contiene oggetto&#10;&#10;Descrizione generata con affidabilità elevata">
            <a:extLst>
              <a:ext uri="{FF2B5EF4-FFF2-40B4-BE49-F238E27FC236}">
                <a16:creationId xmlns:a16="http://schemas.microsoft.com/office/drawing/2014/main" id="{C108D49C-031F-4253-AC7B-8FBB0EEC58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3205477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692164" y="2589212"/>
            <a:ext cx="8424936" cy="3747436"/>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1600" dirty="0">
                <a:solidFill>
                  <a:schemeClr val="bg1"/>
                </a:solidFill>
              </a:rPr>
              <a:t>Patients in both the surgery and nonoperative treatment groups improved substantially over the first 2 years</a:t>
            </a:r>
          </a:p>
          <a:p>
            <a:pPr>
              <a:lnSpc>
                <a:spcPct val="150000"/>
              </a:lnSpc>
            </a:pPr>
            <a:endParaRPr lang="en-US" sz="1600" dirty="0">
              <a:solidFill>
                <a:schemeClr val="bg1"/>
              </a:solidFill>
            </a:endParaRPr>
          </a:p>
          <a:p>
            <a:pPr>
              <a:lnSpc>
                <a:spcPct val="150000"/>
              </a:lnSpc>
            </a:pPr>
            <a:r>
              <a:rPr lang="en-US" sz="1600" dirty="0">
                <a:solidFill>
                  <a:schemeClr val="bg1"/>
                </a:solidFill>
              </a:rPr>
              <a:t>Between-group differences in improvements were consistently in favor of surgery for all outcomes and at all time periods but were small and not statistically significant except for the secondary measures of sciatica severity and self-rated improvement</a:t>
            </a:r>
          </a:p>
          <a:p>
            <a:pPr>
              <a:lnSpc>
                <a:spcPct val="150000"/>
              </a:lnSpc>
            </a:pPr>
            <a:endParaRPr lang="en-US" sz="1600" dirty="0">
              <a:solidFill>
                <a:schemeClr val="bg1"/>
              </a:solidFill>
            </a:endParaRPr>
          </a:p>
          <a:p>
            <a:pPr>
              <a:lnSpc>
                <a:spcPct val="150000"/>
              </a:lnSpc>
            </a:pPr>
            <a:r>
              <a:rPr lang="en-US" sz="1600" dirty="0">
                <a:solidFill>
                  <a:schemeClr val="bg1"/>
                </a:solidFill>
              </a:rPr>
              <a:t>Because of the high numbers of patients who crossed over in both directions, conclusions about the superiority or equivalence of the treatments are not warranted based on the intent-to-treat analysis alone</a:t>
            </a:r>
            <a:endParaRPr lang="it-IT" sz="1600" dirty="0">
              <a:solidFill>
                <a:schemeClr val="bg1"/>
              </a:solidFill>
            </a:endParaRPr>
          </a:p>
        </p:txBody>
      </p:sp>
      <p:sp>
        <p:nvSpPr>
          <p:cNvPr id="3" name="Text Placeholder 2"/>
          <p:cNvSpPr txBox="1">
            <a:spLocks/>
          </p:cNvSpPr>
          <p:nvPr/>
        </p:nvSpPr>
        <p:spPr bwMode="auto">
          <a:xfrm>
            <a:off x="-1" y="447191"/>
            <a:ext cx="8883569" cy="530870"/>
          </a:xfrm>
          <a:prstGeom prst="rect">
            <a:avLst/>
          </a:prstGeom>
          <a:solidFill>
            <a:schemeClr val="bg1"/>
          </a:solidFill>
          <a:ln w="9525">
            <a:noFill/>
            <a:miter lim="800000"/>
            <a:headEnd/>
            <a:tailEnd/>
          </a:ln>
        </p:spPr>
        <p:txBody>
          <a:bodyPr lIns="254000" tIns="63500" rIns="127000" bIns="0"/>
          <a:lstStyle/>
          <a:p>
            <a:r>
              <a:rPr lang="en-US" sz="1100" dirty="0">
                <a:latin typeface="Helvetica" charset="0"/>
              </a:rPr>
              <a:t>From: </a:t>
            </a:r>
            <a:r>
              <a:rPr lang="en-US" sz="1100" b="1" dirty="0">
                <a:latin typeface="Helvetica" charset="0"/>
              </a:rPr>
              <a:t>Surgical vs Nonoperative Treatment for Lumbar Disk Herniation:  The Spine Patient Outcomes Research Trial (SPORT): A Randomized Trial - </a:t>
            </a:r>
            <a:r>
              <a:rPr lang="en-US" sz="1100" dirty="0">
                <a:latin typeface="Helvetica" charset="0"/>
              </a:rPr>
              <a:t>JAMA. 2006;296(20):2441-2450. doi:10.1001/jama.296.20.2441</a:t>
            </a:r>
          </a:p>
          <a:p>
            <a:endParaRPr lang="en-US" sz="1100" b="1" dirty="0">
              <a:latin typeface="Helvetica" charset="0"/>
            </a:endParaRPr>
          </a:p>
        </p:txBody>
      </p:sp>
      <p:pic>
        <p:nvPicPr>
          <p:cNvPr id="5" name="Picture 18"/>
          <p:cNvPicPr>
            <a:picLocks noChangeAspect="1"/>
          </p:cNvPicPr>
          <p:nvPr/>
        </p:nvPicPr>
        <p:blipFill>
          <a:blip r:embed="rId2" cstate="print"/>
          <a:srcRect/>
          <a:stretch>
            <a:fillRect/>
          </a:stretch>
        </p:blipFill>
        <p:spPr bwMode="auto">
          <a:xfrm>
            <a:off x="0" y="28091"/>
            <a:ext cx="2641600" cy="419100"/>
          </a:xfrm>
          <a:prstGeom prst="rect">
            <a:avLst/>
          </a:prstGeom>
          <a:solidFill>
            <a:schemeClr val="bg1"/>
          </a:solidFill>
          <a:ln w="9525">
            <a:noFill/>
            <a:miter lim="800000"/>
            <a:headEnd/>
            <a:tailEnd/>
          </a:ln>
        </p:spPr>
      </p:pic>
      <p:pic>
        <p:nvPicPr>
          <p:cNvPr id="6" name="Immagine 5" descr="Immagine che contiene oggetto&#10;&#10;Descrizione generata con affidabilità elevata">
            <a:extLst>
              <a:ext uri="{FF2B5EF4-FFF2-40B4-BE49-F238E27FC236}">
                <a16:creationId xmlns:a16="http://schemas.microsoft.com/office/drawing/2014/main" id="{8EB79AF3-DE6B-4751-8D9C-8FF7DCF7BC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pic>
        <p:nvPicPr>
          <p:cNvPr id="7" name="Picture 13" descr="Cover">
            <a:extLst>
              <a:ext uri="{FF2B5EF4-FFF2-40B4-BE49-F238E27FC236}">
                <a16:creationId xmlns:a16="http://schemas.microsoft.com/office/drawing/2014/main" id="{67981B39-D81D-4232-89C7-A6878BBA972F}"/>
              </a:ext>
            </a:extLst>
          </p:cNvPr>
          <p:cNvPicPr>
            <a:picLocks noChangeAspect="1" noChangeArrowheads="1"/>
          </p:cNvPicPr>
          <p:nvPr/>
        </p:nvPicPr>
        <p:blipFill>
          <a:blip r:embed="rId4" cstate="print"/>
          <a:srcRect/>
          <a:stretch>
            <a:fillRect/>
          </a:stretch>
        </p:blipFill>
        <p:spPr bwMode="auto">
          <a:xfrm>
            <a:off x="159408" y="1092552"/>
            <a:ext cx="4059565" cy="1342225"/>
          </a:xfrm>
          <a:prstGeom prst="rect">
            <a:avLst/>
          </a:prstGeom>
          <a:noFill/>
        </p:spPr>
      </p:pic>
      <p:pic>
        <p:nvPicPr>
          <p:cNvPr id="8" name="Picture 13" descr="Cover">
            <a:extLst>
              <a:ext uri="{FF2B5EF4-FFF2-40B4-BE49-F238E27FC236}">
                <a16:creationId xmlns:a16="http://schemas.microsoft.com/office/drawing/2014/main" id="{5629A688-8989-4CA7-9478-650E34F86DC0}"/>
              </a:ext>
            </a:extLst>
          </p:cNvPr>
          <p:cNvPicPr>
            <a:picLocks noChangeAspect="1" noChangeArrowheads="1"/>
          </p:cNvPicPr>
          <p:nvPr/>
        </p:nvPicPr>
        <p:blipFill>
          <a:blip r:embed="rId5" cstate="print"/>
          <a:srcRect/>
          <a:stretch>
            <a:fillRect/>
          </a:stretch>
        </p:blipFill>
        <p:spPr bwMode="auto">
          <a:xfrm>
            <a:off x="286729" y="3611009"/>
            <a:ext cx="3104645" cy="2014665"/>
          </a:xfrm>
          <a:prstGeom prst="rect">
            <a:avLst/>
          </a:prstGeom>
          <a:noFill/>
        </p:spPr>
      </p:pic>
    </p:spTree>
    <p:extLst>
      <p:ext uri="{BB962C8B-B14F-4D97-AF65-F5344CB8AC3E}">
        <p14:creationId xmlns:p14="http://schemas.microsoft.com/office/powerpoint/2010/main" val="2453184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3456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6" name="Picture 4" descr="Related image">
            <a:extLst>
              <a:ext uri="{FF2B5EF4-FFF2-40B4-BE49-F238E27FC236}">
                <a16:creationId xmlns:a16="http://schemas.microsoft.com/office/drawing/2014/main" id="{0A2BCB32-FCD0-48ED-8BA9-16761F0E54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3110" y="1127357"/>
            <a:ext cx="3207156" cy="2140776"/>
          </a:xfrm>
          <a:prstGeom prst="rect">
            <a:avLst/>
          </a:prstGeom>
          <a:noFill/>
          <a:extLst>
            <a:ext uri="{909E8E84-426E-40DD-AFC4-6F175D3DCCD1}">
              <a14:hiddenFill xmlns:a14="http://schemas.microsoft.com/office/drawing/2010/main">
                <a:solidFill>
                  <a:srgbClr val="FFFFFF"/>
                </a:solidFill>
              </a14:hiddenFill>
            </a:ext>
          </a:extLst>
        </p:spPr>
      </p:pic>
      <p:sp>
        <p:nvSpPr>
          <p:cNvPr id="137"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8438" name="Picture 6" descr="Related image">
            <a:extLst>
              <a:ext uri="{FF2B5EF4-FFF2-40B4-BE49-F238E27FC236}">
                <a16:creationId xmlns:a16="http://schemas.microsoft.com/office/drawing/2014/main" id="{8B37790C-716B-42F2-AD25-E209CA4DA5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9549" y="3589866"/>
            <a:ext cx="3936046" cy="2627311"/>
          </a:xfrm>
          <a:prstGeom prst="rect">
            <a:avLst/>
          </a:prstGeom>
          <a:noFill/>
          <a:extLst>
            <a:ext uri="{909E8E84-426E-40DD-AFC4-6F175D3DCCD1}">
              <a14:hiddenFill xmlns:a14="http://schemas.microsoft.com/office/drawing/2010/main">
                <a:solidFill>
                  <a:srgbClr val="FFFFFF"/>
                </a:solidFill>
              </a14:hiddenFill>
            </a:ext>
          </a:extLst>
        </p:spPr>
      </p:pic>
      <p:sp>
        <p:nvSpPr>
          <p:cNvPr id="49154" name="AutoShape 2" descr="https://encrypted-tbn0.gstatic.com/images?q=tbn:ANd9GcSEMQnwPWmwBJTWCA2aipoRfjrMr-wToPA_IJc6NnQSFhAZltkn"/>
          <p:cNvSpPr>
            <a:spLocks noChangeAspect="1" noChangeArrowheads="1"/>
          </p:cNvSpPr>
          <p:nvPr/>
        </p:nvSpPr>
        <p:spPr bwMode="auto">
          <a:xfrm>
            <a:off x="1679575" y="-731838"/>
            <a:ext cx="1409700" cy="15240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 name="Immagine 4" descr="Immagine che contiene oggetto&#10;&#10;Descrizione generata con affidabilità elevata">
            <a:extLst>
              <a:ext uri="{FF2B5EF4-FFF2-40B4-BE49-F238E27FC236}">
                <a16:creationId xmlns:a16="http://schemas.microsoft.com/office/drawing/2014/main" id="{2785FDF2-AE4E-4D23-A2A3-A1B8742685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3" name="CasellaDiTesto 2"/>
          <p:cNvSpPr txBox="1"/>
          <p:nvPr/>
        </p:nvSpPr>
        <p:spPr>
          <a:xfrm>
            <a:off x="-1" y="3268133"/>
            <a:ext cx="8235387" cy="13557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Autofit/>
          </a:bodyPr>
          <a:lstStyle/>
          <a:p>
            <a:pPr algn="ctr">
              <a:lnSpc>
                <a:spcPct val="150000"/>
              </a:lnSpc>
              <a:spcBef>
                <a:spcPct val="0"/>
              </a:spcBef>
              <a:spcAft>
                <a:spcPts val="600"/>
              </a:spcAft>
            </a:pPr>
            <a:r>
              <a:rPr lang="en-US" sz="2800" spc="300" dirty="0">
                <a:solidFill>
                  <a:schemeClr val="tx1"/>
                </a:solidFill>
                <a:latin typeface="Perpetua Titling MT" panose="02020502060505020804" pitchFamily="18" charset="0"/>
                <a:ea typeface="+mj-ea"/>
                <a:cs typeface="+mj-cs"/>
              </a:rPr>
              <a:t>INTRADISCAL PULSED RADIO FREQUENCY</a:t>
            </a:r>
          </a:p>
          <a:p>
            <a:pPr algn="ctr">
              <a:lnSpc>
                <a:spcPct val="150000"/>
              </a:lnSpc>
              <a:spcBef>
                <a:spcPct val="0"/>
              </a:spcBef>
              <a:spcAft>
                <a:spcPts val="600"/>
              </a:spcAft>
            </a:pPr>
            <a:endParaRPr lang="en-US" sz="2800" spc="300" dirty="0">
              <a:solidFill>
                <a:schemeClr val="tx1"/>
              </a:solidFill>
              <a:latin typeface="Perpetua Titling MT" panose="02020502060505020804" pitchFamily="18" charset="0"/>
              <a:ea typeface="+mj-ea"/>
              <a:cs typeface="+mj-cs"/>
            </a:endParaRPr>
          </a:p>
        </p:txBody>
      </p:sp>
    </p:spTree>
    <p:extLst>
      <p:ext uri="{BB962C8B-B14F-4D97-AF65-F5344CB8AC3E}">
        <p14:creationId xmlns:p14="http://schemas.microsoft.com/office/powerpoint/2010/main" val="26009508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548850" y="2980596"/>
            <a:ext cx="7563320" cy="1295868"/>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dirty="0">
                <a:solidFill>
                  <a:schemeClr val="bg1"/>
                </a:solidFill>
              </a:rPr>
              <a:t>Low number of patients. </a:t>
            </a:r>
          </a:p>
          <a:p>
            <a:pPr algn="ctr">
              <a:lnSpc>
                <a:spcPct val="150000"/>
              </a:lnSpc>
            </a:pPr>
            <a:r>
              <a:rPr lang="en-US" b="1" dirty="0">
                <a:solidFill>
                  <a:schemeClr val="bg1"/>
                </a:solidFill>
              </a:rPr>
              <a:t>No clinical evidence</a:t>
            </a:r>
            <a:r>
              <a:rPr lang="en-US" dirty="0">
                <a:solidFill>
                  <a:schemeClr val="bg1"/>
                </a:solidFill>
              </a:rPr>
              <a:t>. </a:t>
            </a:r>
          </a:p>
          <a:p>
            <a:pPr algn="ctr">
              <a:lnSpc>
                <a:spcPct val="150000"/>
              </a:lnSpc>
            </a:pPr>
            <a:r>
              <a:rPr lang="en-US" dirty="0">
                <a:solidFill>
                  <a:schemeClr val="bg1"/>
                </a:solidFill>
              </a:rPr>
              <a:t>Potentially useful for discogenic low back pain</a:t>
            </a:r>
            <a:endParaRPr lang="it-IT" dirty="0">
              <a:solidFill>
                <a:schemeClr val="bg1"/>
              </a:solidFill>
            </a:endParaRPr>
          </a:p>
        </p:txBody>
      </p:sp>
      <p:pic>
        <p:nvPicPr>
          <p:cNvPr id="16387" name="Picture 3"/>
          <p:cNvPicPr>
            <a:picLocks noChangeAspect="1" noChangeArrowheads="1"/>
          </p:cNvPicPr>
          <p:nvPr/>
        </p:nvPicPr>
        <p:blipFill>
          <a:blip r:embed="rId2" cstate="print"/>
          <a:srcRect/>
          <a:stretch>
            <a:fillRect/>
          </a:stretch>
        </p:blipFill>
        <p:spPr bwMode="auto">
          <a:xfrm>
            <a:off x="0" y="-1"/>
            <a:ext cx="4369687" cy="5654233"/>
          </a:xfrm>
          <a:prstGeom prst="rect">
            <a:avLst/>
          </a:prstGeom>
          <a:noFill/>
          <a:ln w="9525">
            <a:noFill/>
            <a:miter lim="800000"/>
            <a:headEnd/>
            <a:tailEnd/>
          </a:ln>
        </p:spPr>
      </p:pic>
      <p:sp>
        <p:nvSpPr>
          <p:cNvPr id="9" name="Rettangolo 8"/>
          <p:cNvSpPr/>
          <p:nvPr/>
        </p:nvSpPr>
        <p:spPr>
          <a:xfrm>
            <a:off x="6096000" y="957795"/>
            <a:ext cx="4392488" cy="830997"/>
          </a:xfrm>
          <a:prstGeom prst="rect">
            <a:avLst/>
          </a:prstGeom>
          <a:no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0</a:t>
            </a:r>
          </a:p>
          <a:p>
            <a:pPr algn="ctr"/>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- 3</a:t>
            </a:r>
          </a:p>
          <a:p>
            <a:pPr algn="ctr"/>
            <a:r>
              <a:rPr lang="en-US" sz="1600" dirty="0">
                <a:solidFill>
                  <a:schemeClr val="bg1"/>
                </a:solidFill>
              </a:rPr>
              <a:t>Case reports and reviews for adverse effects</a:t>
            </a:r>
            <a:endParaRPr lang="it-IT" sz="1600" dirty="0">
              <a:solidFill>
                <a:schemeClr val="bg1"/>
              </a:solidFill>
            </a:endParaRPr>
          </a:p>
        </p:txBody>
      </p:sp>
      <p:pic>
        <p:nvPicPr>
          <p:cNvPr id="5" name="Immagine 4" descr="Immagine che contiene oggetto&#10;&#10;Descrizione generata con affidabilità elevata">
            <a:extLst>
              <a:ext uri="{FF2B5EF4-FFF2-40B4-BE49-F238E27FC236}">
                <a16:creationId xmlns:a16="http://schemas.microsoft.com/office/drawing/2014/main" id="{C34503C3-E45B-4372-A82F-64B547D00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212827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6"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8A6F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460" name="Picture 4" descr="Image result for intradiscal prp injection">
            <a:extLst>
              <a:ext uri="{FF2B5EF4-FFF2-40B4-BE49-F238E27FC236}">
                <a16:creationId xmlns:a16="http://schemas.microsoft.com/office/drawing/2014/main" id="{ACF8D709-DB5A-4114-A43F-3C4EA64E79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3110" y="813427"/>
            <a:ext cx="3207156" cy="2454707"/>
          </a:xfrm>
          <a:prstGeom prst="rect">
            <a:avLst/>
          </a:prstGeom>
          <a:noFill/>
          <a:extLst>
            <a:ext uri="{909E8E84-426E-40DD-AFC4-6F175D3DCCD1}">
              <a14:hiddenFill xmlns:a14="http://schemas.microsoft.com/office/drawing/2010/main">
                <a:solidFill>
                  <a:srgbClr val="FFFFFF"/>
                </a:solidFill>
              </a14:hiddenFill>
            </a:ext>
          </a:extLst>
        </p:spPr>
      </p:pic>
      <p:sp>
        <p:nvSpPr>
          <p:cNvPr id="138"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6562" name="Picture 2" descr="http://slatermd.com/wp-content/uploads/bfi_thumb/prp-m664w4pwcd0kj1ax0sd85itriqzazrpr5vb4l30iz2.png"/>
          <p:cNvPicPr>
            <a:picLocks noChangeAspect="1" noChangeArrowheads="1"/>
          </p:cNvPicPr>
          <p:nvPr/>
        </p:nvPicPr>
        <p:blipFill>
          <a:blip r:embed="rId3" cstate="print"/>
          <a:srcRect/>
          <a:stretch>
            <a:fillRect/>
          </a:stretch>
        </p:blipFill>
        <p:spPr bwMode="auto">
          <a:xfrm>
            <a:off x="7829549" y="4157913"/>
            <a:ext cx="4040717" cy="1491216"/>
          </a:xfrm>
          <a:prstGeom prst="rect">
            <a:avLst/>
          </a:prstGeom>
          <a:noFill/>
        </p:spPr>
      </p:pic>
      <p:sp>
        <p:nvSpPr>
          <p:cNvPr id="49154" name="AutoShape 2" descr="https://encrypted-tbn0.gstatic.com/images?q=tbn:ANd9GcSEMQnwPWmwBJTWCA2aipoRfjrMr-wToPA_IJc6NnQSFhAZltkn"/>
          <p:cNvSpPr>
            <a:spLocks noChangeAspect="1" noChangeArrowheads="1"/>
          </p:cNvSpPr>
          <p:nvPr/>
        </p:nvSpPr>
        <p:spPr bwMode="auto">
          <a:xfrm>
            <a:off x="1679575" y="-731838"/>
            <a:ext cx="1409700" cy="15240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5" name="Immagine 4" descr="Immagine che contiene oggetto&#10;&#10;Descrizione generata con affidabilità elevata">
            <a:extLst>
              <a:ext uri="{FF2B5EF4-FFF2-40B4-BE49-F238E27FC236}">
                <a16:creationId xmlns:a16="http://schemas.microsoft.com/office/drawing/2014/main" id="{57F7303B-3AE1-4529-A387-1099C733B1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
        <p:nvSpPr>
          <p:cNvPr id="3" name="CasellaDiTesto 2"/>
          <p:cNvSpPr txBox="1"/>
          <p:nvPr/>
        </p:nvSpPr>
        <p:spPr>
          <a:xfrm>
            <a:off x="594584" y="2666656"/>
            <a:ext cx="6413500" cy="1355750"/>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b">
            <a:normAutofit fontScale="77500" lnSpcReduction="20000"/>
          </a:bodyPr>
          <a:lstStyle/>
          <a:p>
            <a:pPr algn="ctr">
              <a:lnSpc>
                <a:spcPct val="150000"/>
              </a:lnSpc>
              <a:spcBef>
                <a:spcPct val="0"/>
              </a:spcBef>
              <a:spcAft>
                <a:spcPts val="600"/>
              </a:spcAft>
            </a:pPr>
            <a:endParaRPr lang="en-US" sz="2600" spc="300">
              <a:solidFill>
                <a:schemeClr val="tx1"/>
              </a:solidFill>
              <a:latin typeface="Perpetua Titling MT" panose="02020502060505020804" pitchFamily="18" charset="0"/>
              <a:ea typeface="+mj-ea"/>
              <a:cs typeface="+mj-cs"/>
            </a:endParaRPr>
          </a:p>
          <a:p>
            <a:pPr algn="ctr">
              <a:lnSpc>
                <a:spcPct val="150000"/>
              </a:lnSpc>
              <a:spcBef>
                <a:spcPct val="0"/>
              </a:spcBef>
              <a:spcAft>
                <a:spcPts val="600"/>
              </a:spcAft>
            </a:pPr>
            <a:r>
              <a:rPr lang="en-US" sz="2600" spc="300">
                <a:solidFill>
                  <a:schemeClr val="tx1"/>
                </a:solidFill>
                <a:latin typeface="Perpetua Titling MT" panose="02020502060505020804" pitchFamily="18" charset="0"/>
                <a:ea typeface="+mj-ea"/>
                <a:cs typeface="+mj-cs"/>
              </a:rPr>
              <a:t>INTRADISCAL PLATELET RICH PLASMA</a:t>
            </a:r>
          </a:p>
          <a:p>
            <a:pPr algn="ctr">
              <a:lnSpc>
                <a:spcPct val="150000"/>
              </a:lnSpc>
              <a:spcBef>
                <a:spcPct val="0"/>
              </a:spcBef>
              <a:spcAft>
                <a:spcPts val="600"/>
              </a:spcAft>
            </a:pPr>
            <a:endParaRPr lang="en-US" sz="2600" spc="300">
              <a:solidFill>
                <a:schemeClr val="tx1"/>
              </a:solidFill>
              <a:latin typeface="Perpetua Titling MT" panose="02020502060505020804" pitchFamily="18" charset="0"/>
              <a:ea typeface="+mj-ea"/>
              <a:cs typeface="+mj-cs"/>
            </a:endParaRPr>
          </a:p>
        </p:txBody>
      </p:sp>
    </p:spTree>
    <p:extLst>
      <p:ext uri="{BB962C8B-B14F-4D97-AF65-F5344CB8AC3E}">
        <p14:creationId xmlns:p14="http://schemas.microsoft.com/office/powerpoint/2010/main" val="10064642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4953965" y="4005687"/>
            <a:ext cx="7528596" cy="88036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dirty="0">
                <a:solidFill>
                  <a:schemeClr val="bg1"/>
                </a:solidFill>
              </a:rPr>
              <a:t>3 “in vitro” and 3 “in vivo” studies indicate positive results although no definitive conclusions can be drawn at the moment.</a:t>
            </a:r>
            <a:endParaRPr lang="it-IT" dirty="0">
              <a:solidFill>
                <a:schemeClr val="bg1"/>
              </a:solidFill>
            </a:endParaRPr>
          </a:p>
        </p:txBody>
      </p:sp>
      <p:sp>
        <p:nvSpPr>
          <p:cNvPr id="9" name="Rettangolo 8"/>
          <p:cNvSpPr/>
          <p:nvPr/>
        </p:nvSpPr>
        <p:spPr>
          <a:xfrm>
            <a:off x="6015851" y="1169999"/>
            <a:ext cx="4392488" cy="830997"/>
          </a:xfrm>
          <a:prstGeom prst="rect">
            <a:avLst/>
          </a:prstGeom>
          <a:noFill/>
          <a:ln>
            <a:noFill/>
          </a:ln>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it-IT" sz="1600" dirty="0" err="1">
                <a:solidFill>
                  <a:schemeClr val="bg1"/>
                </a:solidFill>
              </a:rPr>
              <a:t>Randomized</a:t>
            </a:r>
            <a:r>
              <a:rPr lang="it-IT" sz="1600" dirty="0">
                <a:solidFill>
                  <a:schemeClr val="bg1"/>
                </a:solidFill>
              </a:rPr>
              <a:t> </a:t>
            </a:r>
            <a:r>
              <a:rPr lang="it-IT" sz="1600" dirty="0" err="1">
                <a:solidFill>
                  <a:schemeClr val="bg1"/>
                </a:solidFill>
              </a:rPr>
              <a:t>controlled</a:t>
            </a:r>
            <a:r>
              <a:rPr lang="it-IT" sz="1600" dirty="0">
                <a:solidFill>
                  <a:schemeClr val="bg1"/>
                </a:solidFill>
              </a:rPr>
              <a:t> trials – 0</a:t>
            </a:r>
          </a:p>
          <a:p>
            <a:pPr algn="ctr"/>
            <a:r>
              <a:rPr lang="it-IT" sz="1600" dirty="0" err="1">
                <a:solidFill>
                  <a:schemeClr val="bg1"/>
                </a:solidFill>
              </a:rPr>
              <a:t>Non-randomized</a:t>
            </a:r>
            <a:r>
              <a:rPr lang="it-IT" sz="1600" dirty="0">
                <a:solidFill>
                  <a:schemeClr val="bg1"/>
                </a:solidFill>
              </a:rPr>
              <a:t> </a:t>
            </a:r>
            <a:r>
              <a:rPr lang="it-IT" sz="1600" dirty="0" err="1">
                <a:solidFill>
                  <a:schemeClr val="bg1"/>
                </a:solidFill>
              </a:rPr>
              <a:t>observational</a:t>
            </a:r>
            <a:r>
              <a:rPr lang="it-IT" sz="1600" dirty="0">
                <a:solidFill>
                  <a:schemeClr val="bg1"/>
                </a:solidFill>
              </a:rPr>
              <a:t> </a:t>
            </a:r>
            <a:r>
              <a:rPr lang="it-IT" sz="1600" dirty="0" err="1">
                <a:solidFill>
                  <a:schemeClr val="bg1"/>
                </a:solidFill>
              </a:rPr>
              <a:t>studies</a:t>
            </a:r>
            <a:r>
              <a:rPr lang="it-IT" sz="1600" dirty="0">
                <a:solidFill>
                  <a:schemeClr val="bg1"/>
                </a:solidFill>
              </a:rPr>
              <a:t> - 3</a:t>
            </a:r>
          </a:p>
          <a:p>
            <a:pPr algn="ctr"/>
            <a:r>
              <a:rPr lang="en-US" sz="1600" dirty="0">
                <a:solidFill>
                  <a:schemeClr val="bg1"/>
                </a:solidFill>
              </a:rPr>
              <a:t>Case reports and reviews for adverse effects</a:t>
            </a:r>
            <a:endParaRPr lang="it-IT" sz="1600" dirty="0">
              <a:solidFill>
                <a:schemeClr val="bg1"/>
              </a:solidFill>
            </a:endParaRPr>
          </a:p>
        </p:txBody>
      </p:sp>
      <p:pic>
        <p:nvPicPr>
          <p:cNvPr id="67586" name="Picture 2" descr="http://link.springer.com/article/10.1007%2Fs00586-015-4189-2/lookinside/000.png"/>
          <p:cNvPicPr>
            <a:picLocks noChangeAspect="1" noChangeArrowheads="1"/>
          </p:cNvPicPr>
          <p:nvPr/>
        </p:nvPicPr>
        <p:blipFill>
          <a:blip r:embed="rId2" cstate="print"/>
          <a:srcRect/>
          <a:stretch>
            <a:fillRect/>
          </a:stretch>
        </p:blipFill>
        <p:spPr bwMode="auto">
          <a:xfrm>
            <a:off x="0" y="-1"/>
            <a:ext cx="4392488" cy="5838795"/>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5" name="Immagine 4" descr="Immagine che contiene oggetto&#10;&#10;Descrizione generata con affidabilità elevata">
            <a:extLst>
              <a:ext uri="{FF2B5EF4-FFF2-40B4-BE49-F238E27FC236}">
                <a16:creationId xmlns:a16="http://schemas.microsoft.com/office/drawing/2014/main" id="{99FD9D99-5FFA-42C3-8DB4-8B691FFB4A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674730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05"/>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 calcmode="lin" valueType="num">
                                      <p:cBhvr>
                                        <p:cTn id="9" dur="500" fill="hold"/>
                                        <p:tgtEl>
                                          <p:spTgt spid="4"/>
                                        </p:tgtEl>
                                        <p:attrNameLst>
                                          <p:attrName>ppt_x</p:attrName>
                                        </p:attrNameLst>
                                      </p:cBhvr>
                                      <p:tavLst>
                                        <p:tav tm="0">
                                          <p:val>
                                            <p:strVal val="#ppt_x-.2"/>
                                          </p:val>
                                        </p:tav>
                                        <p:tav tm="100000">
                                          <p:val>
                                            <p:strVal val="#ppt_x"/>
                                          </p:val>
                                        </p:tav>
                                      </p:tavLst>
                                    </p:anim>
                                    <p:anim calcmode="lin" valueType="num">
                                      <p:cBhvr>
                                        <p:cTn id="10" dur="500" fill="hold"/>
                                        <p:tgtEl>
                                          <p:spTgt spid="4"/>
                                        </p:tgtEl>
                                        <p:attrNameLst>
                                          <p:attrName>ppt_y</p:attrName>
                                        </p:attrNameLst>
                                      </p:cBhvr>
                                      <p:tavLst>
                                        <p:tav tm="0">
                                          <p:val>
                                            <p:strVal val="#ppt_y"/>
                                          </p:val>
                                        </p:tav>
                                        <p:tav tm="100000">
                                          <p:val>
                                            <p:strVal val="#ppt_y"/>
                                          </p:val>
                                        </p:tav>
                                      </p:tavLst>
                                    </p:anim>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C9DA695D-8B1A-4213-9936-828859E83662}"/>
              </a:ext>
            </a:extLst>
          </p:cNvPr>
          <p:cNvPicPr>
            <a:picLocks noChangeAspect="1"/>
          </p:cNvPicPr>
          <p:nvPr/>
        </p:nvPicPr>
        <p:blipFill>
          <a:blip r:embed="rId2"/>
          <a:stretch>
            <a:fillRect/>
          </a:stretch>
        </p:blipFill>
        <p:spPr>
          <a:xfrm>
            <a:off x="-1" y="-1"/>
            <a:ext cx="4309035" cy="5594765"/>
          </a:xfrm>
          <a:prstGeom prst="rect">
            <a:avLst/>
          </a:prstGeom>
        </p:spPr>
      </p:pic>
      <p:sp>
        <p:nvSpPr>
          <p:cNvPr id="3" name="Rettangolo 2">
            <a:extLst>
              <a:ext uri="{FF2B5EF4-FFF2-40B4-BE49-F238E27FC236}">
                <a16:creationId xmlns:a16="http://schemas.microsoft.com/office/drawing/2014/main" id="{F86AE00A-449F-4428-B55B-362164AE7540}"/>
              </a:ext>
            </a:extLst>
          </p:cNvPr>
          <p:cNvSpPr/>
          <p:nvPr/>
        </p:nvSpPr>
        <p:spPr>
          <a:xfrm>
            <a:off x="4663404" y="3210816"/>
            <a:ext cx="7528596" cy="880369"/>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dirty="0">
                <a:solidFill>
                  <a:schemeClr val="bg1"/>
                </a:solidFill>
              </a:rPr>
              <a:t>No safety concerns. The procedure is safe although the clinical efficacy is still to be determined.  </a:t>
            </a:r>
            <a:endParaRPr lang="it-IT" dirty="0">
              <a:solidFill>
                <a:schemeClr val="bg1"/>
              </a:solidFill>
            </a:endParaRPr>
          </a:p>
        </p:txBody>
      </p:sp>
      <p:pic>
        <p:nvPicPr>
          <p:cNvPr id="4" name="Immagine 3" descr="Immagine che contiene oggetto&#10;&#10;Descrizione generata con affidabilità elevata">
            <a:extLst>
              <a:ext uri="{FF2B5EF4-FFF2-40B4-BE49-F238E27FC236}">
                <a16:creationId xmlns:a16="http://schemas.microsoft.com/office/drawing/2014/main" id="{738F9DF4-2BE8-455D-98F9-1EA2161B85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371910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90DD6A5-6029-4125-8178-DB7560468556}"/>
              </a:ext>
            </a:extLst>
          </p:cNvPr>
          <p:cNvSpPr txBox="1"/>
          <p:nvPr/>
        </p:nvSpPr>
        <p:spPr>
          <a:xfrm>
            <a:off x="3898250" y="2782669"/>
            <a:ext cx="4395499" cy="646331"/>
          </a:xfrm>
          <a:prstGeom prst="rect">
            <a:avLst/>
          </a:prstGeom>
          <a:noFill/>
        </p:spPr>
        <p:txBody>
          <a:bodyPr wrap="none" rtlCol="0">
            <a:spAutoFit/>
          </a:bodyPr>
          <a:lstStyle/>
          <a:p>
            <a:r>
              <a:rPr lang="it-IT" sz="3600" spc="600" dirty="0">
                <a:solidFill>
                  <a:schemeClr val="bg1"/>
                </a:solidFill>
                <a:latin typeface="Perpetua Titling MT" panose="02020502060505020804" pitchFamily="18" charset="0"/>
              </a:rPr>
              <a:t>CONCLUSIONS</a:t>
            </a:r>
          </a:p>
        </p:txBody>
      </p:sp>
      <p:pic>
        <p:nvPicPr>
          <p:cNvPr id="3" name="Immagine 2" descr="Immagine che contiene oggetto&#10;&#10;Descrizione generata con affidabilità elevata">
            <a:extLst>
              <a:ext uri="{FF2B5EF4-FFF2-40B4-BE49-F238E27FC236}">
                <a16:creationId xmlns:a16="http://schemas.microsoft.com/office/drawing/2014/main" id="{FCBBCFD8-559B-45DA-92E4-D38741315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13022012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oggetto&#10;&#10;Descrizione generata con affidabilità elevata">
            <a:extLst>
              <a:ext uri="{FF2B5EF4-FFF2-40B4-BE49-F238E27FC236}">
                <a16:creationId xmlns:a16="http://schemas.microsoft.com/office/drawing/2014/main" id="{8AC8E262-F27F-4FBE-8ADC-12A279C864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graphicFrame>
        <p:nvGraphicFramePr>
          <p:cNvPr id="2" name="Tabella 1"/>
          <p:cNvGraphicFramePr>
            <a:graphicFrameLocks noGrp="1"/>
          </p:cNvGraphicFramePr>
          <p:nvPr>
            <p:extLst>
              <p:ext uri="{D42A27DB-BD31-4B8C-83A1-F6EECF244321}">
                <p14:modId xmlns:p14="http://schemas.microsoft.com/office/powerpoint/2010/main" val="4150228760"/>
              </p:ext>
            </p:extLst>
          </p:nvPr>
        </p:nvGraphicFramePr>
        <p:xfrm>
          <a:off x="1919536" y="332656"/>
          <a:ext cx="8352928" cy="6233160"/>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880320">
                  <a:extLst>
                    <a:ext uri="{9D8B030D-6E8A-4147-A177-3AD203B41FA5}">
                      <a16:colId xmlns:a16="http://schemas.microsoft.com/office/drawing/2014/main" val="20002"/>
                    </a:ext>
                  </a:extLst>
                </a:gridCol>
              </a:tblGrid>
              <a:tr h="370840">
                <a:tc>
                  <a:txBody>
                    <a:bodyPr/>
                    <a:lstStyle/>
                    <a:p>
                      <a:r>
                        <a:rPr lang="it-IT" dirty="0">
                          <a:solidFill>
                            <a:schemeClr val="bg1"/>
                          </a:solidFill>
                        </a:rPr>
                        <a:t>PROCEDURE</a:t>
                      </a:r>
                    </a:p>
                  </a:txBody>
                  <a:tcPr/>
                </a:tc>
                <a:tc>
                  <a:txBody>
                    <a:bodyPr/>
                    <a:lstStyle/>
                    <a:p>
                      <a:r>
                        <a:rPr lang="it-IT" dirty="0">
                          <a:solidFill>
                            <a:schemeClr val="bg1"/>
                          </a:solidFill>
                        </a:rPr>
                        <a:t>LEVEL OF EVIDENCE</a:t>
                      </a:r>
                    </a:p>
                  </a:txBody>
                  <a:tcPr/>
                </a:tc>
                <a:tc>
                  <a:txBody>
                    <a:bodyPr/>
                    <a:lstStyle/>
                    <a:p>
                      <a:r>
                        <a:rPr lang="it-IT" dirty="0">
                          <a:solidFill>
                            <a:schemeClr val="bg1"/>
                          </a:solidFill>
                        </a:rPr>
                        <a:t>RECOMMENDATION</a:t>
                      </a:r>
                    </a:p>
                  </a:txBody>
                  <a:tcPr/>
                </a:tc>
                <a:extLst>
                  <a:ext uri="{0D108BD9-81ED-4DB2-BD59-A6C34878D82A}">
                    <a16:rowId xmlns:a16="http://schemas.microsoft.com/office/drawing/2014/main" val="10000"/>
                  </a:ext>
                </a:extLst>
              </a:tr>
              <a:tr h="370840">
                <a:tc>
                  <a:txBody>
                    <a:bodyPr/>
                    <a:lstStyle/>
                    <a:p>
                      <a:r>
                        <a:rPr lang="it-IT" dirty="0">
                          <a:solidFill>
                            <a:schemeClr val="bg1"/>
                          </a:solidFill>
                        </a:rPr>
                        <a:t>APLD</a:t>
                      </a:r>
                    </a:p>
                  </a:txBody>
                  <a:tcPr>
                    <a:noFill/>
                  </a:tcPr>
                </a:tc>
                <a:tc>
                  <a:txBody>
                    <a:bodyPr/>
                    <a:lstStyle/>
                    <a:p>
                      <a:r>
                        <a:rPr lang="it-IT" dirty="0">
                          <a:solidFill>
                            <a:schemeClr val="bg1"/>
                          </a:solidFill>
                        </a:rPr>
                        <a:t>II – 2</a:t>
                      </a:r>
                    </a:p>
                  </a:txBody>
                  <a:tcPr>
                    <a:noFill/>
                  </a:tcPr>
                </a:tc>
                <a:tc>
                  <a:txBody>
                    <a:bodyPr/>
                    <a:lstStyle/>
                    <a:p>
                      <a:r>
                        <a:rPr lang="it-IT" dirty="0">
                          <a:solidFill>
                            <a:schemeClr val="bg1"/>
                          </a:solidFill>
                        </a:rPr>
                        <a:t>1 C strong/low </a:t>
                      </a:r>
                      <a:r>
                        <a:rPr lang="it-IT" dirty="0" err="1">
                          <a:solidFill>
                            <a:schemeClr val="bg1"/>
                          </a:solidFill>
                        </a:rPr>
                        <a:t>quality</a:t>
                      </a:r>
                      <a:r>
                        <a:rPr lang="it-IT" dirty="0">
                          <a:solidFill>
                            <a:schemeClr val="bg1"/>
                          </a:solidFill>
                        </a:rPr>
                        <a:t> </a:t>
                      </a:r>
                      <a:r>
                        <a:rPr lang="it-IT"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01"/>
                  </a:ext>
                </a:extLst>
              </a:tr>
              <a:tr h="370840">
                <a:tc>
                  <a:txBody>
                    <a:bodyPr/>
                    <a:lstStyle/>
                    <a:p>
                      <a:r>
                        <a:rPr lang="it-IT" dirty="0">
                          <a:solidFill>
                            <a:schemeClr val="bg1"/>
                          </a:solidFill>
                        </a:rPr>
                        <a:t>DECOMPRESSOR</a:t>
                      </a:r>
                    </a:p>
                  </a:txBody>
                  <a:tcPr>
                    <a:noFill/>
                  </a:tcPr>
                </a:tc>
                <a:tc>
                  <a:txBody>
                    <a:bodyPr/>
                    <a:lstStyle/>
                    <a:p>
                      <a:r>
                        <a:rPr lang="it-IT" dirty="0">
                          <a:solidFill>
                            <a:schemeClr val="bg1"/>
                          </a:solidFill>
                        </a:rPr>
                        <a:t>III</a:t>
                      </a:r>
                    </a:p>
                  </a:txBody>
                  <a:tcPr>
                    <a:noFill/>
                  </a:tcPr>
                </a:tc>
                <a:tc>
                  <a:txBody>
                    <a:bodyPr/>
                    <a:lstStyle/>
                    <a:p>
                      <a:r>
                        <a:rPr lang="it-IT" dirty="0">
                          <a:solidFill>
                            <a:schemeClr val="bg1"/>
                          </a:solidFill>
                        </a:rPr>
                        <a:t>2 C </a:t>
                      </a:r>
                      <a:r>
                        <a:rPr lang="it-IT" dirty="0" err="1">
                          <a:solidFill>
                            <a:schemeClr val="bg1"/>
                          </a:solidFill>
                        </a:rPr>
                        <a:t>weak</a:t>
                      </a:r>
                      <a:r>
                        <a:rPr lang="it-IT" dirty="0">
                          <a:solidFill>
                            <a:schemeClr val="bg1"/>
                          </a:solidFill>
                        </a:rPr>
                        <a:t>/low </a:t>
                      </a:r>
                      <a:r>
                        <a:rPr lang="it-IT" dirty="0" err="1">
                          <a:solidFill>
                            <a:schemeClr val="bg1"/>
                          </a:solidFill>
                        </a:rPr>
                        <a:t>quality</a:t>
                      </a:r>
                      <a:r>
                        <a:rPr lang="it-IT" dirty="0">
                          <a:solidFill>
                            <a:schemeClr val="bg1"/>
                          </a:solidFill>
                        </a:rPr>
                        <a:t> </a:t>
                      </a:r>
                      <a:r>
                        <a:rPr lang="it-IT"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02"/>
                  </a:ext>
                </a:extLst>
              </a:tr>
              <a:tr h="370840">
                <a:tc>
                  <a:txBody>
                    <a:bodyPr/>
                    <a:lstStyle/>
                    <a:p>
                      <a:r>
                        <a:rPr lang="it-IT" dirty="0">
                          <a:solidFill>
                            <a:schemeClr val="bg1"/>
                          </a:solidFill>
                        </a:rPr>
                        <a:t>NUCLEOPLASTY</a:t>
                      </a:r>
                    </a:p>
                  </a:txBody>
                  <a:tcPr>
                    <a:noFill/>
                  </a:tcPr>
                </a:tc>
                <a:tc>
                  <a:txBody>
                    <a:bodyPr/>
                    <a:lstStyle/>
                    <a:p>
                      <a:r>
                        <a:rPr lang="it-IT" dirty="0">
                          <a:solidFill>
                            <a:schemeClr val="bg1"/>
                          </a:solidFill>
                        </a:rPr>
                        <a:t>II - 3</a:t>
                      </a:r>
                    </a:p>
                  </a:txBody>
                  <a:tcPr>
                    <a:noFill/>
                  </a:tcPr>
                </a:tc>
                <a:tc>
                  <a:txBody>
                    <a:bodyPr/>
                    <a:lstStyle/>
                    <a:p>
                      <a:r>
                        <a:rPr lang="it-IT" dirty="0">
                          <a:solidFill>
                            <a:schemeClr val="bg1"/>
                          </a:solidFill>
                        </a:rPr>
                        <a:t>LOW -</a:t>
                      </a:r>
                      <a:r>
                        <a:rPr lang="it-IT" baseline="0" dirty="0">
                          <a:solidFill>
                            <a:schemeClr val="bg1"/>
                          </a:solidFill>
                        </a:rPr>
                        <a:t> MODERATE</a:t>
                      </a:r>
                      <a:endParaRPr lang="it-IT" dirty="0">
                        <a:solidFill>
                          <a:schemeClr val="bg1"/>
                        </a:solidFill>
                      </a:endParaRPr>
                    </a:p>
                  </a:txBody>
                  <a:tcPr>
                    <a:noFill/>
                  </a:tcPr>
                </a:tc>
                <a:extLst>
                  <a:ext uri="{0D108BD9-81ED-4DB2-BD59-A6C34878D82A}">
                    <a16:rowId xmlns:a16="http://schemas.microsoft.com/office/drawing/2014/main" val="10003"/>
                  </a:ext>
                </a:extLst>
              </a:tr>
              <a:tr h="370840">
                <a:tc>
                  <a:txBody>
                    <a:bodyPr/>
                    <a:lstStyle/>
                    <a:p>
                      <a:r>
                        <a:rPr lang="it-IT" dirty="0">
                          <a:solidFill>
                            <a:schemeClr val="bg1"/>
                          </a:solidFill>
                        </a:rPr>
                        <a:t>LASER</a:t>
                      </a:r>
                    </a:p>
                  </a:txBody>
                  <a:tcPr>
                    <a:noFill/>
                  </a:tcPr>
                </a:tc>
                <a:tc>
                  <a:txBody>
                    <a:bodyPr/>
                    <a:lstStyle/>
                    <a:p>
                      <a:r>
                        <a:rPr lang="it-IT" dirty="0">
                          <a:solidFill>
                            <a:schemeClr val="bg1"/>
                          </a:solidFill>
                        </a:rPr>
                        <a:t>II – 2</a:t>
                      </a:r>
                    </a:p>
                  </a:txBody>
                  <a:tcPr>
                    <a:noFill/>
                  </a:tcPr>
                </a:tc>
                <a:tc>
                  <a:txBody>
                    <a:bodyPr/>
                    <a:lstStyle/>
                    <a:p>
                      <a:r>
                        <a:rPr lang="it-IT" dirty="0">
                          <a:solidFill>
                            <a:schemeClr val="bg1"/>
                          </a:solidFill>
                        </a:rPr>
                        <a:t>1 C strong/low </a:t>
                      </a:r>
                      <a:r>
                        <a:rPr lang="it-IT" dirty="0" err="1">
                          <a:solidFill>
                            <a:schemeClr val="bg1"/>
                          </a:solidFill>
                        </a:rPr>
                        <a:t>quality</a:t>
                      </a:r>
                      <a:r>
                        <a:rPr lang="it-IT" dirty="0">
                          <a:solidFill>
                            <a:schemeClr val="bg1"/>
                          </a:solidFill>
                        </a:rPr>
                        <a:t> </a:t>
                      </a:r>
                      <a:r>
                        <a:rPr lang="it-IT"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04"/>
                  </a:ext>
                </a:extLst>
              </a:tr>
              <a:tr h="370840">
                <a:tc>
                  <a:txBody>
                    <a:bodyPr/>
                    <a:lstStyle/>
                    <a:p>
                      <a:r>
                        <a:rPr lang="it-IT" dirty="0">
                          <a:solidFill>
                            <a:schemeClr val="bg1"/>
                          </a:solidFill>
                        </a:rPr>
                        <a:t>ELECTROTHERMAL</a:t>
                      </a:r>
                    </a:p>
                  </a:txBody>
                  <a:tcPr>
                    <a:noFill/>
                  </a:tcPr>
                </a:tc>
                <a:tc>
                  <a:txBody>
                    <a:bodyPr/>
                    <a:lstStyle/>
                    <a:p>
                      <a:r>
                        <a:rPr lang="it-IT" dirty="0">
                          <a:solidFill>
                            <a:schemeClr val="bg1"/>
                          </a:solidFill>
                        </a:rPr>
                        <a:t>II</a:t>
                      </a:r>
                      <a:r>
                        <a:rPr lang="it-IT" baseline="0" dirty="0">
                          <a:solidFill>
                            <a:schemeClr val="bg1"/>
                          </a:solidFill>
                        </a:rPr>
                        <a:t> – 3, </a:t>
                      </a:r>
                      <a:r>
                        <a:rPr lang="it-IT" baseline="0" dirty="0" err="1">
                          <a:solidFill>
                            <a:schemeClr val="bg1"/>
                          </a:solidFill>
                        </a:rPr>
                        <a:t>III</a:t>
                      </a:r>
                      <a:endParaRPr lang="it-IT" dirty="0">
                        <a:solidFill>
                          <a:schemeClr val="bg1"/>
                        </a:solidFill>
                      </a:endParaRPr>
                    </a:p>
                  </a:txBody>
                  <a:tcPr>
                    <a:noFill/>
                  </a:tcPr>
                </a:tc>
                <a:tc>
                  <a:txBody>
                    <a:bodyPr/>
                    <a:lstStyle/>
                    <a:p>
                      <a:r>
                        <a:rPr lang="it-IT" dirty="0">
                          <a:solidFill>
                            <a:schemeClr val="bg1"/>
                          </a:solidFill>
                        </a:rPr>
                        <a:t>2</a:t>
                      </a:r>
                      <a:r>
                        <a:rPr lang="it-IT" baseline="0" dirty="0">
                          <a:solidFill>
                            <a:schemeClr val="bg1"/>
                          </a:solidFill>
                        </a:rPr>
                        <a:t> C </a:t>
                      </a:r>
                      <a:r>
                        <a:rPr lang="it-IT" baseline="0" dirty="0" err="1">
                          <a:solidFill>
                            <a:schemeClr val="bg1"/>
                          </a:solidFill>
                        </a:rPr>
                        <a:t>weak</a:t>
                      </a:r>
                      <a:r>
                        <a:rPr lang="it-IT" baseline="0" dirty="0">
                          <a:solidFill>
                            <a:schemeClr val="bg1"/>
                          </a:solidFill>
                        </a:rPr>
                        <a:t>/low </a:t>
                      </a:r>
                      <a:r>
                        <a:rPr lang="it-IT" baseline="0" dirty="0" err="1">
                          <a:solidFill>
                            <a:schemeClr val="bg1"/>
                          </a:solidFill>
                        </a:rPr>
                        <a:t>quality</a:t>
                      </a:r>
                      <a:r>
                        <a:rPr lang="it-IT" baseline="0" dirty="0">
                          <a:solidFill>
                            <a:schemeClr val="bg1"/>
                          </a:solidFill>
                        </a:rPr>
                        <a:t> </a:t>
                      </a:r>
                      <a:r>
                        <a:rPr lang="it-IT" baseline="0"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05"/>
                  </a:ext>
                </a:extLst>
              </a:tr>
              <a:tr h="370840">
                <a:tc>
                  <a:txBody>
                    <a:bodyPr/>
                    <a:lstStyle/>
                    <a:p>
                      <a:r>
                        <a:rPr lang="it-IT" dirty="0">
                          <a:solidFill>
                            <a:schemeClr val="bg1"/>
                          </a:solidFill>
                        </a:rPr>
                        <a:t>OZONE</a:t>
                      </a:r>
                    </a:p>
                  </a:txBody>
                  <a:tcPr>
                    <a:noFill/>
                  </a:tcPr>
                </a:tc>
                <a:tc>
                  <a:txBody>
                    <a:bodyPr/>
                    <a:lstStyle/>
                    <a:p>
                      <a:r>
                        <a:rPr lang="it-IT" dirty="0">
                          <a:solidFill>
                            <a:schemeClr val="bg1"/>
                          </a:solidFill>
                        </a:rPr>
                        <a:t>II – 3</a:t>
                      </a:r>
                    </a:p>
                  </a:txBody>
                  <a:tcPr>
                    <a:noFill/>
                  </a:tcPr>
                </a:tc>
                <a:tc>
                  <a:txBody>
                    <a:bodyPr/>
                    <a:lstStyle/>
                    <a:p>
                      <a:r>
                        <a:rPr lang="it-IT" dirty="0">
                          <a:solidFill>
                            <a:schemeClr val="bg1"/>
                          </a:solidFill>
                        </a:rPr>
                        <a:t>1 C strong/low </a:t>
                      </a:r>
                      <a:r>
                        <a:rPr lang="it-IT" dirty="0" err="1">
                          <a:solidFill>
                            <a:schemeClr val="bg1"/>
                          </a:solidFill>
                        </a:rPr>
                        <a:t>quality</a:t>
                      </a:r>
                      <a:r>
                        <a:rPr lang="it-IT" dirty="0">
                          <a:solidFill>
                            <a:schemeClr val="bg1"/>
                          </a:solidFill>
                        </a:rPr>
                        <a:t> </a:t>
                      </a:r>
                      <a:r>
                        <a:rPr lang="it-IT"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06"/>
                  </a:ext>
                </a:extLst>
              </a:tr>
              <a:tr h="370840">
                <a:tc>
                  <a:txBody>
                    <a:bodyPr/>
                    <a:lstStyle/>
                    <a:p>
                      <a:r>
                        <a:rPr lang="it-IT" dirty="0">
                          <a:solidFill>
                            <a:schemeClr val="bg1"/>
                          </a:solidFill>
                        </a:rPr>
                        <a:t>ENDOSCOPIC</a:t>
                      </a:r>
                    </a:p>
                  </a:txBody>
                  <a:tcPr>
                    <a:noFill/>
                  </a:tcPr>
                </a:tc>
                <a:tc>
                  <a:txBody>
                    <a:bodyPr/>
                    <a:lstStyle/>
                    <a:p>
                      <a:r>
                        <a:rPr lang="it-IT" dirty="0">
                          <a:solidFill>
                            <a:schemeClr val="bg1"/>
                          </a:solidFill>
                        </a:rPr>
                        <a:t>NO DEIFFERENCE WITH </a:t>
                      </a:r>
                    </a:p>
                  </a:txBody>
                  <a:tcPr>
                    <a:noFill/>
                  </a:tcPr>
                </a:tc>
                <a:tc>
                  <a:txBody>
                    <a:bodyPr/>
                    <a:lstStyle/>
                    <a:p>
                      <a:r>
                        <a:rPr lang="it-IT" dirty="0">
                          <a:solidFill>
                            <a:schemeClr val="bg1"/>
                          </a:solidFill>
                        </a:rPr>
                        <a:t>DISCECTOMY</a:t>
                      </a:r>
                    </a:p>
                  </a:txBody>
                  <a:tcPr>
                    <a:noFill/>
                  </a:tcPr>
                </a:tc>
                <a:extLst>
                  <a:ext uri="{0D108BD9-81ED-4DB2-BD59-A6C34878D82A}">
                    <a16:rowId xmlns:a16="http://schemas.microsoft.com/office/drawing/2014/main" val="10007"/>
                  </a:ext>
                </a:extLst>
              </a:tr>
              <a:tr h="370840">
                <a:tc>
                  <a:txBody>
                    <a:bodyPr/>
                    <a:lstStyle/>
                    <a:p>
                      <a:r>
                        <a:rPr lang="it-IT" dirty="0">
                          <a:solidFill>
                            <a:schemeClr val="bg1"/>
                          </a:solidFill>
                        </a:rPr>
                        <a:t>HYDROCISION</a:t>
                      </a:r>
                    </a:p>
                  </a:txBody>
                  <a:tcPr>
                    <a:noFill/>
                  </a:tcPr>
                </a:tc>
                <a:tc>
                  <a:txBody>
                    <a:bodyPr/>
                    <a:lstStyle/>
                    <a:p>
                      <a:r>
                        <a:rPr lang="it-IT" dirty="0">
                          <a:solidFill>
                            <a:schemeClr val="bg1"/>
                          </a:solidFill>
                        </a:rPr>
                        <a:t>II - 3</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solidFill>
                            <a:schemeClr val="bg1"/>
                          </a:solidFill>
                        </a:rPr>
                        <a:t>2</a:t>
                      </a:r>
                      <a:r>
                        <a:rPr lang="it-IT" baseline="0" dirty="0">
                          <a:solidFill>
                            <a:schemeClr val="bg1"/>
                          </a:solidFill>
                        </a:rPr>
                        <a:t> C </a:t>
                      </a:r>
                      <a:r>
                        <a:rPr lang="it-IT" baseline="0" dirty="0" err="1">
                          <a:solidFill>
                            <a:schemeClr val="bg1"/>
                          </a:solidFill>
                        </a:rPr>
                        <a:t>weak</a:t>
                      </a:r>
                      <a:r>
                        <a:rPr lang="it-IT" baseline="0" dirty="0">
                          <a:solidFill>
                            <a:schemeClr val="bg1"/>
                          </a:solidFill>
                        </a:rPr>
                        <a:t>/low </a:t>
                      </a:r>
                      <a:r>
                        <a:rPr lang="it-IT" baseline="0" dirty="0" err="1">
                          <a:solidFill>
                            <a:schemeClr val="bg1"/>
                          </a:solidFill>
                        </a:rPr>
                        <a:t>quality</a:t>
                      </a:r>
                      <a:r>
                        <a:rPr lang="it-IT" baseline="0" dirty="0">
                          <a:solidFill>
                            <a:schemeClr val="bg1"/>
                          </a:solidFill>
                        </a:rPr>
                        <a:t> </a:t>
                      </a:r>
                      <a:r>
                        <a:rPr lang="it-IT" baseline="0"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08"/>
                  </a:ext>
                </a:extLst>
              </a:tr>
              <a:tr h="370840">
                <a:tc>
                  <a:txBody>
                    <a:bodyPr/>
                    <a:lstStyle/>
                    <a:p>
                      <a:r>
                        <a:rPr lang="it-IT" dirty="0">
                          <a:solidFill>
                            <a:schemeClr val="bg1"/>
                          </a:solidFill>
                        </a:rPr>
                        <a:t>PRF</a:t>
                      </a:r>
                    </a:p>
                  </a:txBody>
                  <a:tcPr>
                    <a:noFill/>
                  </a:tcPr>
                </a:tc>
                <a:tc>
                  <a:txBody>
                    <a:bodyPr/>
                    <a:lstStyle/>
                    <a:p>
                      <a:r>
                        <a:rPr lang="it-IT" dirty="0">
                          <a:solidFill>
                            <a:schemeClr val="bg1"/>
                          </a:solidFill>
                        </a:rPr>
                        <a:t>III</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solidFill>
                            <a:schemeClr val="bg1"/>
                          </a:solidFill>
                        </a:rPr>
                        <a:t>2</a:t>
                      </a:r>
                      <a:r>
                        <a:rPr lang="it-IT" baseline="0" dirty="0">
                          <a:solidFill>
                            <a:schemeClr val="bg1"/>
                          </a:solidFill>
                        </a:rPr>
                        <a:t> C </a:t>
                      </a:r>
                      <a:r>
                        <a:rPr lang="it-IT" baseline="0" dirty="0" err="1">
                          <a:solidFill>
                            <a:schemeClr val="bg1"/>
                          </a:solidFill>
                        </a:rPr>
                        <a:t>weak</a:t>
                      </a:r>
                      <a:r>
                        <a:rPr lang="it-IT" baseline="0" dirty="0">
                          <a:solidFill>
                            <a:schemeClr val="bg1"/>
                          </a:solidFill>
                        </a:rPr>
                        <a:t>/low </a:t>
                      </a:r>
                      <a:r>
                        <a:rPr lang="it-IT" baseline="0" dirty="0" err="1">
                          <a:solidFill>
                            <a:schemeClr val="bg1"/>
                          </a:solidFill>
                        </a:rPr>
                        <a:t>quality</a:t>
                      </a:r>
                      <a:r>
                        <a:rPr lang="it-IT" baseline="0" dirty="0">
                          <a:solidFill>
                            <a:schemeClr val="bg1"/>
                          </a:solidFill>
                        </a:rPr>
                        <a:t> </a:t>
                      </a:r>
                      <a:r>
                        <a:rPr lang="it-IT" baseline="0"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09"/>
                  </a:ext>
                </a:extLst>
              </a:tr>
              <a:tr h="370840">
                <a:tc>
                  <a:txBody>
                    <a:bodyPr/>
                    <a:lstStyle/>
                    <a:p>
                      <a:r>
                        <a:rPr lang="it-IT" dirty="0">
                          <a:solidFill>
                            <a:schemeClr val="bg1"/>
                          </a:solidFill>
                        </a:rPr>
                        <a:t>PRP</a:t>
                      </a:r>
                    </a:p>
                  </a:txBody>
                  <a:tcPr>
                    <a:noFill/>
                  </a:tcPr>
                </a:tc>
                <a:tc>
                  <a:txBody>
                    <a:bodyPr/>
                    <a:lstStyle/>
                    <a:p>
                      <a:r>
                        <a:rPr lang="it-IT" dirty="0">
                          <a:solidFill>
                            <a:schemeClr val="bg1"/>
                          </a:solidFill>
                        </a:rPr>
                        <a:t>III</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solidFill>
                            <a:schemeClr val="bg1"/>
                          </a:solidFill>
                        </a:rPr>
                        <a:t>2</a:t>
                      </a:r>
                      <a:r>
                        <a:rPr lang="it-IT" baseline="0" dirty="0">
                          <a:solidFill>
                            <a:schemeClr val="bg1"/>
                          </a:solidFill>
                        </a:rPr>
                        <a:t> C </a:t>
                      </a:r>
                      <a:r>
                        <a:rPr lang="it-IT" baseline="0" dirty="0" err="1">
                          <a:solidFill>
                            <a:schemeClr val="bg1"/>
                          </a:solidFill>
                        </a:rPr>
                        <a:t>weak</a:t>
                      </a:r>
                      <a:r>
                        <a:rPr lang="it-IT" baseline="0" dirty="0">
                          <a:solidFill>
                            <a:schemeClr val="bg1"/>
                          </a:solidFill>
                        </a:rPr>
                        <a:t>/low </a:t>
                      </a:r>
                      <a:r>
                        <a:rPr lang="it-IT" baseline="0" dirty="0" err="1">
                          <a:solidFill>
                            <a:schemeClr val="bg1"/>
                          </a:solidFill>
                        </a:rPr>
                        <a:t>quality</a:t>
                      </a:r>
                      <a:r>
                        <a:rPr lang="it-IT" baseline="0" dirty="0">
                          <a:solidFill>
                            <a:schemeClr val="bg1"/>
                          </a:solidFill>
                        </a:rPr>
                        <a:t> </a:t>
                      </a:r>
                      <a:r>
                        <a:rPr lang="it-IT" baseline="0"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309152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oggetto&#10;&#10;Descrizione generata con affidabilità elevata">
            <a:extLst>
              <a:ext uri="{FF2B5EF4-FFF2-40B4-BE49-F238E27FC236}">
                <a16:creationId xmlns:a16="http://schemas.microsoft.com/office/drawing/2014/main" id="{70A20230-BAC6-445F-8F83-8E8470BA7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graphicFrame>
        <p:nvGraphicFramePr>
          <p:cNvPr id="2" name="Tabella 1"/>
          <p:cNvGraphicFramePr>
            <a:graphicFrameLocks noGrp="1"/>
          </p:cNvGraphicFramePr>
          <p:nvPr>
            <p:extLst>
              <p:ext uri="{D42A27DB-BD31-4B8C-83A1-F6EECF244321}">
                <p14:modId xmlns:p14="http://schemas.microsoft.com/office/powerpoint/2010/main" val="2883770064"/>
              </p:ext>
            </p:extLst>
          </p:nvPr>
        </p:nvGraphicFramePr>
        <p:xfrm>
          <a:off x="1919536" y="332656"/>
          <a:ext cx="8352928" cy="6233160"/>
        </p:xfrm>
        <a:graphic>
          <a:graphicData uri="http://schemas.openxmlformats.org/drawingml/2006/table">
            <a:tbl>
              <a:tblPr firstRow="1" bandRow="1">
                <a:tableStyleId>{5C22544A-7EE6-4342-B048-85BDC9FD1C3A}</a:tableStyleId>
              </a:tblPr>
              <a:tblGrid>
                <a:gridCol w="2952328">
                  <a:extLst>
                    <a:ext uri="{9D8B030D-6E8A-4147-A177-3AD203B41FA5}">
                      <a16:colId xmlns:a16="http://schemas.microsoft.com/office/drawing/2014/main" val="20000"/>
                    </a:ext>
                  </a:extLst>
                </a:gridCol>
                <a:gridCol w="2520280">
                  <a:extLst>
                    <a:ext uri="{9D8B030D-6E8A-4147-A177-3AD203B41FA5}">
                      <a16:colId xmlns:a16="http://schemas.microsoft.com/office/drawing/2014/main" val="20001"/>
                    </a:ext>
                  </a:extLst>
                </a:gridCol>
                <a:gridCol w="2880320">
                  <a:extLst>
                    <a:ext uri="{9D8B030D-6E8A-4147-A177-3AD203B41FA5}">
                      <a16:colId xmlns:a16="http://schemas.microsoft.com/office/drawing/2014/main" val="20002"/>
                    </a:ext>
                  </a:extLst>
                </a:gridCol>
              </a:tblGrid>
              <a:tr h="370840">
                <a:tc>
                  <a:txBody>
                    <a:bodyPr/>
                    <a:lstStyle/>
                    <a:p>
                      <a:r>
                        <a:rPr lang="it-IT" dirty="0"/>
                        <a:t>PROCEDURE</a:t>
                      </a:r>
                    </a:p>
                  </a:txBody>
                  <a:tcPr/>
                </a:tc>
                <a:tc>
                  <a:txBody>
                    <a:bodyPr/>
                    <a:lstStyle/>
                    <a:p>
                      <a:r>
                        <a:rPr lang="it-IT" dirty="0"/>
                        <a:t>LEVEL OF EVIDENCE</a:t>
                      </a:r>
                    </a:p>
                  </a:txBody>
                  <a:tcPr/>
                </a:tc>
                <a:tc>
                  <a:txBody>
                    <a:bodyPr/>
                    <a:lstStyle/>
                    <a:p>
                      <a:r>
                        <a:rPr lang="it-IT" dirty="0"/>
                        <a:t>RECOMMENDATION</a:t>
                      </a:r>
                    </a:p>
                  </a:txBody>
                  <a:tcPr/>
                </a:tc>
                <a:extLst>
                  <a:ext uri="{0D108BD9-81ED-4DB2-BD59-A6C34878D82A}">
                    <a16:rowId xmlns:a16="http://schemas.microsoft.com/office/drawing/2014/main" val="10000"/>
                  </a:ext>
                </a:extLst>
              </a:tr>
              <a:tr h="370840">
                <a:tc>
                  <a:txBody>
                    <a:bodyPr/>
                    <a:lstStyle/>
                    <a:p>
                      <a:r>
                        <a:rPr lang="it-IT" dirty="0"/>
                        <a:t>APLD</a:t>
                      </a:r>
                    </a:p>
                  </a:txBody>
                  <a:tcPr>
                    <a:solidFill>
                      <a:srgbClr val="FFFF00"/>
                    </a:solidFill>
                  </a:tcPr>
                </a:tc>
                <a:tc>
                  <a:txBody>
                    <a:bodyPr/>
                    <a:lstStyle/>
                    <a:p>
                      <a:r>
                        <a:rPr lang="it-IT" dirty="0"/>
                        <a:t>II – 2</a:t>
                      </a:r>
                    </a:p>
                  </a:txBody>
                  <a:tcPr>
                    <a:solidFill>
                      <a:srgbClr val="FFFF00"/>
                    </a:solidFill>
                  </a:tcPr>
                </a:tc>
                <a:tc>
                  <a:txBody>
                    <a:bodyPr/>
                    <a:lstStyle/>
                    <a:p>
                      <a:r>
                        <a:rPr lang="it-IT" dirty="0"/>
                        <a:t>1C - strong</a:t>
                      </a:r>
                    </a:p>
                    <a:p>
                      <a:r>
                        <a:rPr lang="it-IT" dirty="0"/>
                        <a:t>low </a:t>
                      </a:r>
                      <a:r>
                        <a:rPr lang="it-IT" dirty="0" err="1"/>
                        <a:t>quality</a:t>
                      </a:r>
                      <a:r>
                        <a:rPr lang="it-IT" dirty="0"/>
                        <a:t> </a:t>
                      </a:r>
                      <a:r>
                        <a:rPr lang="it-IT" dirty="0" err="1"/>
                        <a:t>evidence</a:t>
                      </a:r>
                      <a:endParaRPr lang="it-IT" dirty="0"/>
                    </a:p>
                  </a:txBody>
                  <a:tcPr>
                    <a:solidFill>
                      <a:srgbClr val="FFFF00"/>
                    </a:solidFill>
                  </a:tcPr>
                </a:tc>
                <a:extLst>
                  <a:ext uri="{0D108BD9-81ED-4DB2-BD59-A6C34878D82A}">
                    <a16:rowId xmlns:a16="http://schemas.microsoft.com/office/drawing/2014/main" val="10001"/>
                  </a:ext>
                </a:extLst>
              </a:tr>
              <a:tr h="370840">
                <a:tc>
                  <a:txBody>
                    <a:bodyPr/>
                    <a:lstStyle/>
                    <a:p>
                      <a:r>
                        <a:rPr lang="it-IT" dirty="0">
                          <a:solidFill>
                            <a:schemeClr val="bg1"/>
                          </a:solidFill>
                        </a:rPr>
                        <a:t>DECOMPRESSOR</a:t>
                      </a:r>
                    </a:p>
                  </a:txBody>
                  <a:tcPr>
                    <a:noFill/>
                  </a:tcPr>
                </a:tc>
                <a:tc>
                  <a:txBody>
                    <a:bodyPr/>
                    <a:lstStyle/>
                    <a:p>
                      <a:r>
                        <a:rPr lang="it-IT" dirty="0">
                          <a:solidFill>
                            <a:schemeClr val="bg1"/>
                          </a:solidFill>
                        </a:rPr>
                        <a:t>III</a:t>
                      </a:r>
                    </a:p>
                  </a:txBody>
                  <a:tcPr>
                    <a:noFill/>
                  </a:tcPr>
                </a:tc>
                <a:tc>
                  <a:txBody>
                    <a:bodyPr/>
                    <a:lstStyle/>
                    <a:p>
                      <a:r>
                        <a:rPr lang="it-IT" dirty="0">
                          <a:solidFill>
                            <a:schemeClr val="bg1"/>
                          </a:solidFill>
                        </a:rPr>
                        <a:t>2C - </a:t>
                      </a:r>
                      <a:r>
                        <a:rPr lang="it-IT" dirty="0" err="1">
                          <a:solidFill>
                            <a:schemeClr val="bg1"/>
                          </a:solidFill>
                        </a:rPr>
                        <a:t>weak</a:t>
                      </a:r>
                      <a:endParaRPr lang="it-IT" dirty="0">
                        <a:solidFill>
                          <a:schemeClr val="bg1"/>
                        </a:solidFill>
                      </a:endParaRPr>
                    </a:p>
                    <a:p>
                      <a:r>
                        <a:rPr lang="it-IT" dirty="0">
                          <a:solidFill>
                            <a:schemeClr val="bg1"/>
                          </a:solidFill>
                        </a:rPr>
                        <a:t>low </a:t>
                      </a:r>
                      <a:r>
                        <a:rPr lang="it-IT" dirty="0" err="1">
                          <a:solidFill>
                            <a:schemeClr val="bg1"/>
                          </a:solidFill>
                        </a:rPr>
                        <a:t>quality</a:t>
                      </a:r>
                      <a:r>
                        <a:rPr lang="it-IT" dirty="0">
                          <a:solidFill>
                            <a:schemeClr val="bg1"/>
                          </a:solidFill>
                        </a:rPr>
                        <a:t> </a:t>
                      </a:r>
                      <a:r>
                        <a:rPr lang="it-IT"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02"/>
                  </a:ext>
                </a:extLst>
              </a:tr>
              <a:tr h="370840">
                <a:tc>
                  <a:txBody>
                    <a:bodyPr/>
                    <a:lstStyle/>
                    <a:p>
                      <a:r>
                        <a:rPr lang="it-IT" dirty="0"/>
                        <a:t>NUCLEOPLASTY</a:t>
                      </a:r>
                    </a:p>
                  </a:txBody>
                  <a:tcPr/>
                </a:tc>
                <a:tc>
                  <a:txBody>
                    <a:bodyPr/>
                    <a:lstStyle/>
                    <a:p>
                      <a:r>
                        <a:rPr lang="it-IT" dirty="0"/>
                        <a:t>II - 3</a:t>
                      </a:r>
                    </a:p>
                  </a:txBody>
                  <a:tcPr/>
                </a:tc>
                <a:tc>
                  <a:txBody>
                    <a:bodyPr/>
                    <a:lstStyle/>
                    <a:p>
                      <a:r>
                        <a:rPr lang="it-IT" dirty="0"/>
                        <a:t>LOW –</a:t>
                      </a:r>
                      <a:r>
                        <a:rPr lang="it-IT" baseline="0" dirty="0"/>
                        <a:t> MODERATE</a:t>
                      </a:r>
                      <a:endParaRPr lang="it-IT" dirty="0"/>
                    </a:p>
                  </a:txBody>
                  <a:tcPr/>
                </a:tc>
                <a:extLst>
                  <a:ext uri="{0D108BD9-81ED-4DB2-BD59-A6C34878D82A}">
                    <a16:rowId xmlns:a16="http://schemas.microsoft.com/office/drawing/2014/main" val="10003"/>
                  </a:ext>
                </a:extLst>
              </a:tr>
              <a:tr h="370840">
                <a:tc>
                  <a:txBody>
                    <a:bodyPr/>
                    <a:lstStyle/>
                    <a:p>
                      <a:r>
                        <a:rPr lang="it-IT" dirty="0"/>
                        <a:t>LASER</a:t>
                      </a:r>
                    </a:p>
                  </a:txBody>
                  <a:tcPr>
                    <a:solidFill>
                      <a:srgbClr val="FFFF00"/>
                    </a:solidFill>
                  </a:tcPr>
                </a:tc>
                <a:tc>
                  <a:txBody>
                    <a:bodyPr/>
                    <a:lstStyle/>
                    <a:p>
                      <a:r>
                        <a:rPr lang="it-IT" dirty="0"/>
                        <a:t>II – 2</a:t>
                      </a:r>
                    </a:p>
                  </a:txBody>
                  <a:tcPr>
                    <a:solidFill>
                      <a:srgbClr val="FFFF00"/>
                    </a:solidFill>
                  </a:tcPr>
                </a:tc>
                <a:tc>
                  <a:txBody>
                    <a:bodyPr/>
                    <a:lstStyle/>
                    <a:p>
                      <a:r>
                        <a:rPr lang="it-IT" dirty="0"/>
                        <a:t>1C - strong</a:t>
                      </a:r>
                    </a:p>
                    <a:p>
                      <a:r>
                        <a:rPr lang="it-IT" dirty="0"/>
                        <a:t>low </a:t>
                      </a:r>
                      <a:r>
                        <a:rPr lang="it-IT" dirty="0" err="1"/>
                        <a:t>quality</a:t>
                      </a:r>
                      <a:r>
                        <a:rPr lang="it-IT" dirty="0"/>
                        <a:t> </a:t>
                      </a:r>
                      <a:r>
                        <a:rPr lang="it-IT" dirty="0" err="1"/>
                        <a:t>evidence</a:t>
                      </a:r>
                      <a:endParaRPr lang="it-IT" dirty="0"/>
                    </a:p>
                  </a:txBody>
                  <a:tcPr>
                    <a:solidFill>
                      <a:srgbClr val="FFFF00"/>
                    </a:solidFill>
                  </a:tcPr>
                </a:tc>
                <a:extLst>
                  <a:ext uri="{0D108BD9-81ED-4DB2-BD59-A6C34878D82A}">
                    <a16:rowId xmlns:a16="http://schemas.microsoft.com/office/drawing/2014/main" val="10004"/>
                  </a:ext>
                </a:extLst>
              </a:tr>
              <a:tr h="370840">
                <a:tc>
                  <a:txBody>
                    <a:bodyPr/>
                    <a:lstStyle/>
                    <a:p>
                      <a:r>
                        <a:rPr lang="it-IT" dirty="0"/>
                        <a:t>ELECTROTHERMAL</a:t>
                      </a:r>
                    </a:p>
                  </a:txBody>
                  <a:tcPr/>
                </a:tc>
                <a:tc>
                  <a:txBody>
                    <a:bodyPr/>
                    <a:lstStyle/>
                    <a:p>
                      <a:r>
                        <a:rPr lang="it-IT" dirty="0"/>
                        <a:t>II</a:t>
                      </a:r>
                      <a:r>
                        <a:rPr lang="it-IT" baseline="0" dirty="0"/>
                        <a:t> – 3, </a:t>
                      </a:r>
                      <a:r>
                        <a:rPr lang="it-IT" baseline="0" dirty="0" err="1"/>
                        <a:t>III</a:t>
                      </a:r>
                      <a:endParaRPr lang="it-IT" dirty="0"/>
                    </a:p>
                  </a:txBody>
                  <a:tcPr/>
                </a:tc>
                <a:tc>
                  <a:txBody>
                    <a:bodyPr/>
                    <a:lstStyle/>
                    <a:p>
                      <a:r>
                        <a:rPr lang="it-IT" dirty="0"/>
                        <a:t>2</a:t>
                      </a:r>
                      <a:r>
                        <a:rPr lang="it-IT" baseline="0" dirty="0"/>
                        <a:t>C - </a:t>
                      </a:r>
                      <a:r>
                        <a:rPr lang="it-IT" baseline="0" dirty="0" err="1"/>
                        <a:t>weak</a:t>
                      </a:r>
                      <a:endParaRPr lang="it-IT" baseline="0" dirty="0"/>
                    </a:p>
                    <a:p>
                      <a:r>
                        <a:rPr lang="it-IT" baseline="0" dirty="0"/>
                        <a:t>low </a:t>
                      </a:r>
                      <a:r>
                        <a:rPr lang="it-IT" baseline="0" dirty="0" err="1"/>
                        <a:t>quality</a:t>
                      </a:r>
                      <a:r>
                        <a:rPr lang="it-IT" baseline="0" dirty="0"/>
                        <a:t> </a:t>
                      </a:r>
                      <a:r>
                        <a:rPr lang="it-IT" baseline="0" dirty="0" err="1"/>
                        <a:t>evidence</a:t>
                      </a:r>
                      <a:endParaRPr lang="it-IT" dirty="0"/>
                    </a:p>
                  </a:txBody>
                  <a:tcPr/>
                </a:tc>
                <a:extLst>
                  <a:ext uri="{0D108BD9-81ED-4DB2-BD59-A6C34878D82A}">
                    <a16:rowId xmlns:a16="http://schemas.microsoft.com/office/drawing/2014/main" val="10005"/>
                  </a:ext>
                </a:extLst>
              </a:tr>
              <a:tr h="370840">
                <a:tc>
                  <a:txBody>
                    <a:bodyPr/>
                    <a:lstStyle/>
                    <a:p>
                      <a:r>
                        <a:rPr lang="it-IT" dirty="0"/>
                        <a:t>OZONE</a:t>
                      </a:r>
                    </a:p>
                  </a:txBody>
                  <a:tcPr>
                    <a:solidFill>
                      <a:srgbClr val="FFFF00"/>
                    </a:solidFill>
                  </a:tcPr>
                </a:tc>
                <a:tc>
                  <a:txBody>
                    <a:bodyPr/>
                    <a:lstStyle/>
                    <a:p>
                      <a:r>
                        <a:rPr lang="it-IT" dirty="0"/>
                        <a:t>II – 3</a:t>
                      </a:r>
                    </a:p>
                  </a:txBody>
                  <a:tcPr>
                    <a:solidFill>
                      <a:srgbClr val="FFFF00"/>
                    </a:solidFill>
                  </a:tcPr>
                </a:tc>
                <a:tc>
                  <a:txBody>
                    <a:bodyPr/>
                    <a:lstStyle/>
                    <a:p>
                      <a:r>
                        <a:rPr lang="it-IT" dirty="0"/>
                        <a:t>1C – strong</a:t>
                      </a:r>
                    </a:p>
                    <a:p>
                      <a:r>
                        <a:rPr lang="it-IT" dirty="0"/>
                        <a:t>low </a:t>
                      </a:r>
                      <a:r>
                        <a:rPr lang="it-IT" dirty="0" err="1"/>
                        <a:t>quality</a:t>
                      </a:r>
                      <a:r>
                        <a:rPr lang="it-IT" dirty="0"/>
                        <a:t> </a:t>
                      </a:r>
                      <a:r>
                        <a:rPr lang="it-IT" dirty="0" err="1"/>
                        <a:t>evidence</a:t>
                      </a:r>
                      <a:endParaRPr lang="it-IT" dirty="0"/>
                    </a:p>
                  </a:txBody>
                  <a:tcPr>
                    <a:solidFill>
                      <a:srgbClr val="FFFF00"/>
                    </a:solidFill>
                  </a:tcPr>
                </a:tc>
                <a:extLst>
                  <a:ext uri="{0D108BD9-81ED-4DB2-BD59-A6C34878D82A}">
                    <a16:rowId xmlns:a16="http://schemas.microsoft.com/office/drawing/2014/main" val="10006"/>
                  </a:ext>
                </a:extLst>
              </a:tr>
              <a:tr h="370840">
                <a:tc>
                  <a:txBody>
                    <a:bodyPr/>
                    <a:lstStyle/>
                    <a:p>
                      <a:r>
                        <a:rPr lang="it-IT" dirty="0">
                          <a:solidFill>
                            <a:schemeClr val="bg1"/>
                          </a:solidFill>
                        </a:rPr>
                        <a:t>ENDOSCOPIC</a:t>
                      </a:r>
                    </a:p>
                  </a:txBody>
                  <a:tcPr>
                    <a:solidFill>
                      <a:srgbClr val="FB9789"/>
                    </a:solidFill>
                  </a:tcPr>
                </a:tc>
                <a:tc>
                  <a:txBody>
                    <a:bodyPr/>
                    <a:lstStyle/>
                    <a:p>
                      <a:r>
                        <a:rPr lang="it-IT" dirty="0">
                          <a:solidFill>
                            <a:schemeClr val="bg1"/>
                          </a:solidFill>
                        </a:rPr>
                        <a:t>NO DEIFFERENCE WITH </a:t>
                      </a:r>
                    </a:p>
                  </a:txBody>
                  <a:tcPr>
                    <a:solidFill>
                      <a:srgbClr val="FB9789"/>
                    </a:solidFill>
                  </a:tcPr>
                </a:tc>
                <a:tc>
                  <a:txBody>
                    <a:bodyPr/>
                    <a:lstStyle/>
                    <a:p>
                      <a:r>
                        <a:rPr lang="it-IT" dirty="0">
                          <a:solidFill>
                            <a:schemeClr val="bg1"/>
                          </a:solidFill>
                        </a:rPr>
                        <a:t>DISCECTOMY</a:t>
                      </a:r>
                    </a:p>
                  </a:txBody>
                  <a:tcPr>
                    <a:solidFill>
                      <a:srgbClr val="FB9789"/>
                    </a:solidFill>
                  </a:tcPr>
                </a:tc>
                <a:extLst>
                  <a:ext uri="{0D108BD9-81ED-4DB2-BD59-A6C34878D82A}">
                    <a16:rowId xmlns:a16="http://schemas.microsoft.com/office/drawing/2014/main" val="10007"/>
                  </a:ext>
                </a:extLst>
              </a:tr>
              <a:tr h="370840">
                <a:tc>
                  <a:txBody>
                    <a:bodyPr/>
                    <a:lstStyle/>
                    <a:p>
                      <a:r>
                        <a:rPr lang="it-IT" dirty="0">
                          <a:solidFill>
                            <a:schemeClr val="bg1"/>
                          </a:solidFill>
                        </a:rPr>
                        <a:t>HYDROCISION</a:t>
                      </a:r>
                    </a:p>
                  </a:txBody>
                  <a:tcPr>
                    <a:noFill/>
                  </a:tcPr>
                </a:tc>
                <a:tc>
                  <a:txBody>
                    <a:bodyPr/>
                    <a:lstStyle/>
                    <a:p>
                      <a:r>
                        <a:rPr lang="it-IT" dirty="0">
                          <a:solidFill>
                            <a:schemeClr val="bg1"/>
                          </a:solidFill>
                        </a:rPr>
                        <a:t>II - 3</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solidFill>
                            <a:schemeClr val="bg1"/>
                          </a:solidFill>
                        </a:rPr>
                        <a:t>2</a:t>
                      </a:r>
                      <a:r>
                        <a:rPr lang="it-IT" baseline="0" dirty="0">
                          <a:solidFill>
                            <a:schemeClr val="bg1"/>
                          </a:solidFill>
                        </a:rPr>
                        <a:t>C – </a:t>
                      </a:r>
                      <a:r>
                        <a:rPr lang="it-IT" baseline="0" dirty="0" err="1">
                          <a:solidFill>
                            <a:schemeClr val="bg1"/>
                          </a:solidFill>
                        </a:rPr>
                        <a:t>weak</a:t>
                      </a:r>
                      <a:endParaRPr lang="it-IT"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a:solidFill>
                            <a:schemeClr val="bg1"/>
                          </a:solidFill>
                        </a:rPr>
                        <a:t>low </a:t>
                      </a:r>
                      <a:r>
                        <a:rPr lang="it-IT" baseline="0" dirty="0" err="1">
                          <a:solidFill>
                            <a:schemeClr val="bg1"/>
                          </a:solidFill>
                        </a:rPr>
                        <a:t>quality</a:t>
                      </a:r>
                      <a:r>
                        <a:rPr lang="it-IT" baseline="0" dirty="0">
                          <a:solidFill>
                            <a:schemeClr val="bg1"/>
                          </a:solidFill>
                        </a:rPr>
                        <a:t> </a:t>
                      </a:r>
                      <a:r>
                        <a:rPr lang="it-IT" baseline="0"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08"/>
                  </a:ext>
                </a:extLst>
              </a:tr>
              <a:tr h="370840">
                <a:tc>
                  <a:txBody>
                    <a:bodyPr/>
                    <a:lstStyle/>
                    <a:p>
                      <a:r>
                        <a:rPr lang="it-IT" dirty="0">
                          <a:solidFill>
                            <a:schemeClr val="bg1"/>
                          </a:solidFill>
                        </a:rPr>
                        <a:t>PRF</a:t>
                      </a:r>
                    </a:p>
                  </a:txBody>
                  <a:tcPr>
                    <a:noFill/>
                  </a:tcPr>
                </a:tc>
                <a:tc>
                  <a:txBody>
                    <a:bodyPr/>
                    <a:lstStyle/>
                    <a:p>
                      <a:r>
                        <a:rPr lang="it-IT" dirty="0">
                          <a:solidFill>
                            <a:schemeClr val="bg1"/>
                          </a:solidFill>
                        </a:rPr>
                        <a:t>III</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solidFill>
                            <a:schemeClr val="bg1"/>
                          </a:solidFill>
                        </a:rPr>
                        <a:t>2</a:t>
                      </a:r>
                      <a:r>
                        <a:rPr lang="it-IT" baseline="0" dirty="0">
                          <a:solidFill>
                            <a:schemeClr val="bg1"/>
                          </a:solidFill>
                        </a:rPr>
                        <a:t>C – </a:t>
                      </a:r>
                      <a:r>
                        <a:rPr lang="it-IT" baseline="0" dirty="0" err="1">
                          <a:solidFill>
                            <a:schemeClr val="bg1"/>
                          </a:solidFill>
                        </a:rPr>
                        <a:t>weak</a:t>
                      </a:r>
                      <a:endParaRPr lang="it-IT"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a:solidFill>
                            <a:schemeClr val="bg1"/>
                          </a:solidFill>
                        </a:rPr>
                        <a:t>low </a:t>
                      </a:r>
                      <a:r>
                        <a:rPr lang="it-IT" baseline="0" dirty="0" err="1">
                          <a:solidFill>
                            <a:schemeClr val="bg1"/>
                          </a:solidFill>
                        </a:rPr>
                        <a:t>quality</a:t>
                      </a:r>
                      <a:r>
                        <a:rPr lang="it-IT" baseline="0" dirty="0">
                          <a:solidFill>
                            <a:schemeClr val="bg1"/>
                          </a:solidFill>
                        </a:rPr>
                        <a:t> </a:t>
                      </a:r>
                      <a:r>
                        <a:rPr lang="it-IT" baseline="0"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09"/>
                  </a:ext>
                </a:extLst>
              </a:tr>
              <a:tr h="370840">
                <a:tc>
                  <a:txBody>
                    <a:bodyPr/>
                    <a:lstStyle/>
                    <a:p>
                      <a:r>
                        <a:rPr lang="it-IT" dirty="0">
                          <a:solidFill>
                            <a:schemeClr val="bg1"/>
                          </a:solidFill>
                        </a:rPr>
                        <a:t>PRP</a:t>
                      </a:r>
                    </a:p>
                  </a:txBody>
                  <a:tcPr>
                    <a:noFill/>
                  </a:tcPr>
                </a:tc>
                <a:tc>
                  <a:txBody>
                    <a:bodyPr/>
                    <a:lstStyle/>
                    <a:p>
                      <a:r>
                        <a:rPr lang="it-IT" dirty="0">
                          <a:solidFill>
                            <a:schemeClr val="bg1"/>
                          </a:solidFill>
                        </a:rPr>
                        <a:t>III</a:t>
                      </a:r>
                    </a:p>
                  </a:txBody>
                  <a:tcP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a:solidFill>
                            <a:schemeClr val="bg1"/>
                          </a:solidFill>
                        </a:rPr>
                        <a:t>2</a:t>
                      </a:r>
                      <a:r>
                        <a:rPr lang="it-IT" baseline="0" dirty="0">
                          <a:solidFill>
                            <a:schemeClr val="bg1"/>
                          </a:solidFill>
                        </a:rPr>
                        <a:t>C – </a:t>
                      </a:r>
                      <a:r>
                        <a:rPr lang="it-IT" baseline="0" dirty="0" err="1">
                          <a:solidFill>
                            <a:schemeClr val="bg1"/>
                          </a:solidFill>
                        </a:rPr>
                        <a:t>weak</a:t>
                      </a:r>
                      <a:endParaRPr lang="it-IT" baseline="0" dirty="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it-IT" baseline="0" dirty="0">
                          <a:solidFill>
                            <a:schemeClr val="bg1"/>
                          </a:solidFill>
                        </a:rPr>
                        <a:t>low </a:t>
                      </a:r>
                      <a:r>
                        <a:rPr lang="it-IT" baseline="0" dirty="0" err="1">
                          <a:solidFill>
                            <a:schemeClr val="bg1"/>
                          </a:solidFill>
                        </a:rPr>
                        <a:t>quality</a:t>
                      </a:r>
                      <a:r>
                        <a:rPr lang="it-IT" baseline="0" dirty="0">
                          <a:solidFill>
                            <a:schemeClr val="bg1"/>
                          </a:solidFill>
                        </a:rPr>
                        <a:t> </a:t>
                      </a:r>
                      <a:r>
                        <a:rPr lang="it-IT" baseline="0" dirty="0" err="1">
                          <a:solidFill>
                            <a:schemeClr val="bg1"/>
                          </a:solidFill>
                        </a:rPr>
                        <a:t>evidence</a:t>
                      </a:r>
                      <a:endParaRPr lang="it-IT" dirty="0">
                        <a:solidFill>
                          <a:schemeClr val="bg1"/>
                        </a:solidFill>
                      </a:endParaRPr>
                    </a:p>
                  </a:txBody>
                  <a:tcP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2112626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6736" y="2110281"/>
            <a:ext cx="12185580" cy="2222083"/>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none" rtlCol="0">
            <a:spAutoFit/>
          </a:bodyPr>
          <a:lstStyle/>
          <a:p>
            <a:pPr algn="ctr">
              <a:lnSpc>
                <a:spcPct val="200000"/>
              </a:lnSpc>
            </a:pPr>
            <a:r>
              <a:rPr lang="it-IT" dirty="0">
                <a:solidFill>
                  <a:schemeClr val="bg1"/>
                </a:solidFill>
                <a:latin typeface="Perpetua Titling MT" panose="02020502060505020804" pitchFamily="18" charset="0"/>
              </a:rPr>
              <a:t>IN CONCLUSION WE CAN SAY THAT UNDER PROPER INDICATIONS MINIMALLY INVASIVE, PERCUTANEOUS, </a:t>
            </a:r>
          </a:p>
          <a:p>
            <a:pPr algn="ctr">
              <a:lnSpc>
                <a:spcPct val="200000"/>
              </a:lnSpc>
            </a:pPr>
            <a:r>
              <a:rPr lang="it-IT" dirty="0">
                <a:solidFill>
                  <a:schemeClr val="bg1"/>
                </a:solidFill>
                <a:latin typeface="Perpetua Titling MT" panose="02020502060505020804" pitchFamily="18" charset="0"/>
              </a:rPr>
              <a:t>INTRADISCAL PROCEDURES ARE A USEFUL AND COST EFFECTIVE TREATMENT </a:t>
            </a:r>
          </a:p>
          <a:p>
            <a:pPr algn="ctr">
              <a:lnSpc>
                <a:spcPct val="200000"/>
              </a:lnSpc>
            </a:pPr>
            <a:r>
              <a:rPr lang="it-IT" dirty="0">
                <a:solidFill>
                  <a:schemeClr val="bg1"/>
                </a:solidFill>
                <a:latin typeface="Perpetua Titling MT" panose="02020502060505020804" pitchFamily="18" charset="0"/>
              </a:rPr>
              <a:t>THAT SHORTENS THE SYMPTOMS TIME WHILE</a:t>
            </a:r>
          </a:p>
          <a:p>
            <a:pPr algn="ctr">
              <a:lnSpc>
                <a:spcPct val="200000"/>
              </a:lnSpc>
            </a:pPr>
            <a:r>
              <a:rPr lang="it-IT" dirty="0">
                <a:solidFill>
                  <a:schemeClr val="bg1"/>
                </a:solidFill>
                <a:latin typeface="Perpetua Titling MT" panose="02020502060505020804" pitchFamily="18" charset="0"/>
              </a:rPr>
              <a:t>WAITING THAT THE NATURAL HISTORY ACCOMPLISHES ITS COURSE</a:t>
            </a:r>
          </a:p>
        </p:txBody>
      </p:sp>
      <p:pic>
        <p:nvPicPr>
          <p:cNvPr id="5" name="Immagine 4" descr="Immagine che contiene oggetto&#10;&#10;Descrizione generata con affidabilità elevata">
            <a:extLst>
              <a:ext uri="{FF2B5EF4-FFF2-40B4-BE49-F238E27FC236}">
                <a16:creationId xmlns:a16="http://schemas.microsoft.com/office/drawing/2014/main" id="{A0563718-5EC2-4C69-8E83-668132392B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spTree>
    <p:extLst>
      <p:ext uri="{BB962C8B-B14F-4D97-AF65-F5344CB8AC3E}">
        <p14:creationId xmlns:p14="http://schemas.microsoft.com/office/powerpoint/2010/main" val="24928118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albero, esterni, cielo, erba&#10;&#10;Descrizione generata con affidabilità molto elevata">
            <a:extLst>
              <a:ext uri="{FF2B5EF4-FFF2-40B4-BE49-F238E27FC236}">
                <a16:creationId xmlns:a16="http://schemas.microsoft.com/office/drawing/2014/main" id="{7F8E4617-71D7-472B-96E0-E422F56CDF9E}"/>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6141"/>
                    </a14:imgEffect>
                    <a14:imgEffect>
                      <a14:saturation sat="112000"/>
                    </a14:imgEffect>
                  </a14:imgLayer>
                </a14:imgProps>
              </a:ext>
              <a:ext uri="{28A0092B-C50C-407E-A947-70E740481C1C}">
                <a14:useLocalDpi xmlns:a14="http://schemas.microsoft.com/office/drawing/2010/main" val="0"/>
              </a:ext>
            </a:extLst>
          </a:blip>
          <a:stretch>
            <a:fillRect/>
          </a:stretch>
        </p:blipFill>
        <p:spPr>
          <a:xfrm>
            <a:off x="132325" y="100603"/>
            <a:ext cx="7916403" cy="5284197"/>
          </a:xfrm>
          <a:prstGeom prst="rect">
            <a:avLst/>
          </a:prstGeom>
          <a:effectLst>
            <a:outerShdw dist="50800" sx="1000" sy="1000" algn="ctr" rotWithShape="0">
              <a:srgbClr val="000000"/>
            </a:outerShdw>
            <a:softEdge rad="0"/>
          </a:effectLst>
        </p:spPr>
      </p:pic>
      <p:pic>
        <p:nvPicPr>
          <p:cNvPr id="3" name="Immagine 2">
            <a:extLst>
              <a:ext uri="{FF2B5EF4-FFF2-40B4-BE49-F238E27FC236}">
                <a16:creationId xmlns:a16="http://schemas.microsoft.com/office/drawing/2014/main" id="{1FF97ED3-23FF-4AB4-87C4-62853A978729}"/>
              </a:ext>
            </a:extLst>
          </p:cNvPr>
          <p:cNvPicPr>
            <a:picLocks noChangeAspect="1"/>
          </p:cNvPicPr>
          <p:nvPr/>
        </p:nvPicPr>
        <p:blipFill rotWithShape="1">
          <a:blip r:embed="rId4">
            <a:extLst>
              <a:ext uri="{28A0092B-C50C-407E-A947-70E740481C1C}">
                <a14:useLocalDpi xmlns:a14="http://schemas.microsoft.com/office/drawing/2010/main" val="0"/>
              </a:ext>
            </a:extLst>
          </a:blip>
          <a:srcRect t="11932" b="15313"/>
          <a:stretch/>
        </p:blipFill>
        <p:spPr>
          <a:xfrm>
            <a:off x="8235652" y="353028"/>
            <a:ext cx="3445133" cy="908613"/>
          </a:xfrm>
          <a:prstGeom prst="rect">
            <a:avLst/>
          </a:prstGeom>
          <a:solidFill>
            <a:schemeClr val="accent4">
              <a:lumMod val="40000"/>
              <a:lumOff val="60000"/>
            </a:schemeClr>
          </a:solidFill>
          <a:effectLst>
            <a:glow rad="228600">
              <a:schemeClr val="accent5">
                <a:satMod val="175000"/>
                <a:alpha val="40000"/>
              </a:schemeClr>
            </a:glow>
          </a:effectLst>
        </p:spPr>
      </p:pic>
      <p:sp>
        <p:nvSpPr>
          <p:cNvPr id="8" name="CasellaDiTesto 7">
            <a:extLst>
              <a:ext uri="{FF2B5EF4-FFF2-40B4-BE49-F238E27FC236}">
                <a16:creationId xmlns:a16="http://schemas.microsoft.com/office/drawing/2014/main" id="{ED94E49B-C864-488A-ACA7-34DA029AB81E}"/>
              </a:ext>
            </a:extLst>
          </p:cNvPr>
          <p:cNvSpPr txBox="1"/>
          <p:nvPr/>
        </p:nvSpPr>
        <p:spPr>
          <a:xfrm>
            <a:off x="9147328" y="4299503"/>
            <a:ext cx="2098523" cy="461665"/>
          </a:xfrm>
          <a:prstGeom prst="rect">
            <a:avLst/>
          </a:prstGeom>
          <a:noFill/>
        </p:spPr>
        <p:txBody>
          <a:bodyPr wrap="none" rtlCol="0">
            <a:spAutoFit/>
          </a:bodyPr>
          <a:lstStyle/>
          <a:p>
            <a:r>
              <a:rPr lang="it-IT" sz="2400" dirty="0">
                <a:solidFill>
                  <a:srgbClr val="FFFF00"/>
                </a:solidFill>
                <a:latin typeface="Perpetua Titling MT" panose="02020502060505020804" pitchFamily="18" charset="0"/>
              </a:rPr>
              <a:t>THANK YOU</a:t>
            </a:r>
          </a:p>
        </p:txBody>
      </p:sp>
      <p:pic>
        <p:nvPicPr>
          <p:cNvPr id="5" name="Immagine 4" descr="Immagine che contiene oggetto&#10;&#10;Descrizione generata con affidabilità elevata">
            <a:extLst>
              <a:ext uri="{FF2B5EF4-FFF2-40B4-BE49-F238E27FC236}">
                <a16:creationId xmlns:a16="http://schemas.microsoft.com/office/drawing/2014/main" id="{93477582-AFEE-4BAD-A442-1548D0D62E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6150" y="1261641"/>
            <a:ext cx="2278679" cy="657016"/>
          </a:xfrm>
          <a:prstGeom prst="rect">
            <a:avLst/>
          </a:prstGeom>
          <a:solidFill>
            <a:schemeClr val="accent4">
              <a:lumMod val="40000"/>
              <a:lumOff val="60000"/>
            </a:schemeClr>
          </a:solidFill>
        </p:spPr>
      </p:pic>
      <p:sp>
        <p:nvSpPr>
          <p:cNvPr id="7" name="CasellaDiTesto 6">
            <a:extLst>
              <a:ext uri="{FF2B5EF4-FFF2-40B4-BE49-F238E27FC236}">
                <a16:creationId xmlns:a16="http://schemas.microsoft.com/office/drawing/2014/main" id="{1FEDF44B-2F72-475B-9224-73115599444C}"/>
              </a:ext>
            </a:extLst>
          </p:cNvPr>
          <p:cNvSpPr txBox="1"/>
          <p:nvPr/>
        </p:nvSpPr>
        <p:spPr>
          <a:xfrm>
            <a:off x="8733115" y="2068724"/>
            <a:ext cx="2584747" cy="307777"/>
          </a:xfrm>
          <a:prstGeom prst="rect">
            <a:avLst/>
          </a:prstGeom>
          <a:noFill/>
        </p:spPr>
        <p:txBody>
          <a:bodyPr wrap="none" rtlCol="0">
            <a:spAutoFit/>
          </a:bodyPr>
          <a:lstStyle/>
          <a:p>
            <a:r>
              <a:rPr lang="it-IT" sz="1400" dirty="0">
                <a:solidFill>
                  <a:schemeClr val="accent4">
                    <a:lumMod val="40000"/>
                    <a:lumOff val="60000"/>
                  </a:schemeClr>
                </a:solidFill>
              </a:rPr>
              <a:t>www.sancamillofortedeimarmi.it</a:t>
            </a:r>
          </a:p>
        </p:txBody>
      </p:sp>
    </p:spTree>
    <p:extLst>
      <p:ext uri="{BB962C8B-B14F-4D97-AF65-F5344CB8AC3E}">
        <p14:creationId xmlns:p14="http://schemas.microsoft.com/office/powerpoint/2010/main" val="9978160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1706302" y="4982039"/>
            <a:ext cx="8779396" cy="79278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1600" dirty="0">
                <a:solidFill>
                  <a:schemeClr val="bg1"/>
                </a:solidFill>
              </a:rPr>
              <a:t>Substantial improvements tend to occur within the first 4 to 6 months post-onset </a:t>
            </a:r>
          </a:p>
          <a:p>
            <a:pPr algn="ctr">
              <a:lnSpc>
                <a:spcPct val="150000"/>
              </a:lnSpc>
            </a:pPr>
            <a:r>
              <a:rPr lang="en-US" sz="1600" dirty="0">
                <a:solidFill>
                  <a:schemeClr val="bg1"/>
                </a:solidFill>
              </a:rPr>
              <a:t>Time to complete recovery ranged from 24 to 36 months in, approximately, 83% of patients</a:t>
            </a:r>
            <a:endParaRPr lang="it-IT" sz="1600" dirty="0">
              <a:solidFill>
                <a:schemeClr val="bg1"/>
              </a:solidFill>
            </a:endParaRPr>
          </a:p>
        </p:txBody>
      </p:sp>
      <p:sp>
        <p:nvSpPr>
          <p:cNvPr id="5" name="Rettangolo 4"/>
          <p:cNvSpPr/>
          <p:nvPr/>
        </p:nvSpPr>
        <p:spPr>
          <a:xfrm>
            <a:off x="2801072" y="2072414"/>
            <a:ext cx="8779396" cy="79278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1600" dirty="0">
                <a:solidFill>
                  <a:schemeClr val="bg1"/>
                </a:solidFill>
              </a:rPr>
              <a:t>8 articles (1221) treating on </a:t>
            </a:r>
            <a:r>
              <a:rPr lang="en-US" sz="1600" dirty="0" err="1">
                <a:solidFill>
                  <a:schemeClr val="bg1"/>
                </a:solidFill>
              </a:rPr>
              <a:t>symtpomatic</a:t>
            </a:r>
            <a:r>
              <a:rPr lang="en-US" sz="1600" dirty="0">
                <a:solidFill>
                  <a:schemeClr val="bg1"/>
                </a:solidFill>
              </a:rPr>
              <a:t> cervical disc </a:t>
            </a:r>
            <a:r>
              <a:rPr lang="en-US" sz="1600" dirty="0" err="1">
                <a:solidFill>
                  <a:schemeClr val="bg1"/>
                </a:solidFill>
              </a:rPr>
              <a:t>herniations</a:t>
            </a:r>
            <a:r>
              <a:rPr lang="en-US" sz="1600" dirty="0">
                <a:solidFill>
                  <a:schemeClr val="bg1"/>
                </a:solidFill>
              </a:rPr>
              <a:t> were identified</a:t>
            </a:r>
          </a:p>
          <a:p>
            <a:pPr algn="ctr">
              <a:lnSpc>
                <a:spcPct val="150000"/>
              </a:lnSpc>
            </a:pPr>
            <a:r>
              <a:rPr lang="en-US" sz="1600" dirty="0">
                <a:solidFill>
                  <a:schemeClr val="bg1"/>
                </a:solidFill>
              </a:rPr>
              <a:t>3 articles with low risk of bias</a:t>
            </a:r>
          </a:p>
        </p:txBody>
      </p:sp>
      <p:sp>
        <p:nvSpPr>
          <p:cNvPr id="6" name="Rettangolo 5"/>
          <p:cNvSpPr/>
          <p:nvPr/>
        </p:nvSpPr>
        <p:spPr>
          <a:xfrm>
            <a:off x="5787" y="595076"/>
            <a:ext cx="8892480" cy="523220"/>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en-US" sz="1400" b="1" dirty="0">
                <a:solidFill>
                  <a:schemeClr val="tx1"/>
                </a:solidFill>
              </a:rPr>
              <a:t>Wong J et al The course and prognostic factors of symptomatic cervical disc </a:t>
            </a:r>
            <a:r>
              <a:rPr lang="en-US" sz="1400" b="1" dirty="0" err="1">
                <a:solidFill>
                  <a:schemeClr val="tx1"/>
                </a:solidFill>
              </a:rPr>
              <a:t>herniation</a:t>
            </a:r>
            <a:r>
              <a:rPr lang="en-US" sz="1400" b="1" dirty="0">
                <a:solidFill>
                  <a:schemeClr val="tx1"/>
                </a:solidFill>
              </a:rPr>
              <a:t> with </a:t>
            </a:r>
            <a:r>
              <a:rPr lang="en-US" sz="1400" b="1" dirty="0" err="1">
                <a:solidFill>
                  <a:schemeClr val="tx1"/>
                </a:solidFill>
              </a:rPr>
              <a:t>radiculopathy</a:t>
            </a:r>
            <a:r>
              <a:rPr lang="en-US" sz="1400" b="1" dirty="0">
                <a:solidFill>
                  <a:schemeClr val="tx1"/>
                </a:solidFill>
              </a:rPr>
              <a:t>: a systematic review of the literature.</a:t>
            </a:r>
            <a:r>
              <a:rPr lang="en-US" sz="1400" dirty="0">
                <a:solidFill>
                  <a:schemeClr val="tx1"/>
                </a:solidFill>
              </a:rPr>
              <a:t> The Spine Journal , Volume 14 , Issue 8 , 1781 – 1789 , 2013</a:t>
            </a:r>
            <a:endParaRPr lang="it-IT" sz="1400" dirty="0">
              <a:solidFill>
                <a:schemeClr val="tx1"/>
              </a:solidFill>
            </a:endParaRPr>
          </a:p>
        </p:txBody>
      </p:sp>
      <p:sp>
        <p:nvSpPr>
          <p:cNvPr id="9" name="CasellaDiTesto 8"/>
          <p:cNvSpPr txBox="1"/>
          <p:nvPr/>
        </p:nvSpPr>
        <p:spPr>
          <a:xfrm>
            <a:off x="1616541" y="44624"/>
            <a:ext cx="3083345" cy="40011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it-IT" sz="2000" dirty="0">
                <a:solidFill>
                  <a:schemeClr val="tx1"/>
                </a:solidFill>
              </a:rPr>
              <a:t>CERVICAL DISC HERNIATION</a:t>
            </a:r>
          </a:p>
        </p:txBody>
      </p:sp>
      <p:pic>
        <p:nvPicPr>
          <p:cNvPr id="7" name="Immagine 6" descr="Immagine che contiene oggetto&#10;&#10;Descrizione generata con affidabilità elevata">
            <a:extLst>
              <a:ext uri="{FF2B5EF4-FFF2-40B4-BE49-F238E27FC236}">
                <a16:creationId xmlns:a16="http://schemas.microsoft.com/office/drawing/2014/main" id="{51CEE2F7-03D8-4BE9-92EA-4796E30368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pic>
        <p:nvPicPr>
          <p:cNvPr id="4" name="Immagine 3">
            <a:extLst>
              <a:ext uri="{FF2B5EF4-FFF2-40B4-BE49-F238E27FC236}">
                <a16:creationId xmlns:a16="http://schemas.microsoft.com/office/drawing/2014/main" id="{FCE8EFC4-7911-408A-B7D2-CD688B753911}"/>
              </a:ext>
            </a:extLst>
          </p:cNvPr>
          <p:cNvPicPr>
            <a:picLocks noChangeAspect="1"/>
          </p:cNvPicPr>
          <p:nvPr/>
        </p:nvPicPr>
        <p:blipFill rotWithShape="1">
          <a:blip r:embed="rId3">
            <a:extLst>
              <a:ext uri="{28A0092B-C50C-407E-A947-70E740481C1C}">
                <a14:useLocalDpi xmlns:a14="http://schemas.microsoft.com/office/drawing/2010/main" val="0"/>
              </a:ext>
            </a:extLst>
          </a:blip>
          <a:srcRect l="5988" t="5665" r="5919" b="4657"/>
          <a:stretch/>
        </p:blipFill>
        <p:spPr>
          <a:xfrm>
            <a:off x="353027" y="1660967"/>
            <a:ext cx="3078997" cy="2951545"/>
          </a:xfrm>
          <a:prstGeom prst="rect">
            <a:avLst/>
          </a:prstGeom>
        </p:spPr>
      </p:pic>
    </p:spTree>
    <p:extLst>
      <p:ext uri="{BB962C8B-B14F-4D97-AF65-F5344CB8AC3E}">
        <p14:creationId xmlns:p14="http://schemas.microsoft.com/office/powerpoint/2010/main" val="1367069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555583" y="5214509"/>
            <a:ext cx="11210082" cy="79278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1600" dirty="0">
                <a:solidFill>
                  <a:schemeClr val="bg1"/>
                </a:solidFill>
              </a:rPr>
              <a:t>Sequestrations may have the highest likelihood to radiographically regress in the shortest time frame in comparison to the remaining subtypes of LDH</a:t>
            </a:r>
            <a:endParaRPr lang="it-IT" sz="1600" dirty="0">
              <a:solidFill>
                <a:schemeClr val="bg1"/>
              </a:solidFill>
            </a:endParaRPr>
          </a:p>
        </p:txBody>
      </p:sp>
      <p:sp>
        <p:nvSpPr>
          <p:cNvPr id="5" name="Rettangolo 4"/>
          <p:cNvSpPr/>
          <p:nvPr/>
        </p:nvSpPr>
        <p:spPr>
          <a:xfrm>
            <a:off x="5097179" y="1979837"/>
            <a:ext cx="5364596" cy="1162113"/>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1600" u="sng" dirty="0">
                <a:solidFill>
                  <a:schemeClr val="bg1"/>
                </a:solidFill>
              </a:rPr>
              <a:t>53 cases</a:t>
            </a:r>
          </a:p>
          <a:p>
            <a:pPr algn="ctr">
              <a:lnSpc>
                <a:spcPct val="150000"/>
              </a:lnSpc>
            </a:pPr>
            <a:r>
              <a:rPr lang="en-US" sz="1600" dirty="0">
                <a:solidFill>
                  <a:schemeClr val="bg1"/>
                </a:solidFill>
              </a:rPr>
              <a:t>Symptoms resolution - </a:t>
            </a:r>
            <a:r>
              <a:rPr lang="it-IT" sz="1600" dirty="0">
                <a:solidFill>
                  <a:schemeClr val="bg1"/>
                </a:solidFill>
              </a:rPr>
              <a:t>1.33 ± 1.34 months</a:t>
            </a:r>
          </a:p>
          <a:p>
            <a:pPr algn="ctr">
              <a:lnSpc>
                <a:spcPct val="150000"/>
              </a:lnSpc>
            </a:pPr>
            <a:r>
              <a:rPr lang="it-IT" sz="1600" dirty="0">
                <a:solidFill>
                  <a:schemeClr val="bg1"/>
                </a:solidFill>
              </a:rPr>
              <a:t>Radiographic resolution - 9.27 ± 13.32 months</a:t>
            </a:r>
          </a:p>
        </p:txBody>
      </p:sp>
      <p:sp>
        <p:nvSpPr>
          <p:cNvPr id="6" name="Rettangolo 5"/>
          <p:cNvSpPr/>
          <p:nvPr/>
        </p:nvSpPr>
        <p:spPr>
          <a:xfrm>
            <a:off x="0" y="546172"/>
            <a:ext cx="8892480" cy="523220"/>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pPr algn="ctr"/>
            <a:r>
              <a:rPr lang="en-US" sz="1400" b="1" dirty="0" err="1">
                <a:solidFill>
                  <a:schemeClr val="tx1"/>
                </a:solidFill>
              </a:rPr>
              <a:t>Macki</a:t>
            </a:r>
            <a:r>
              <a:rPr lang="en-US" sz="1400" b="1" dirty="0">
                <a:solidFill>
                  <a:schemeClr val="tx1"/>
                </a:solidFill>
              </a:rPr>
              <a:t> M et al. Spontaneous regression of sequestrated lumbar disc </a:t>
            </a:r>
            <a:r>
              <a:rPr lang="en-US" sz="1400" b="1" dirty="0" err="1">
                <a:solidFill>
                  <a:schemeClr val="tx1"/>
                </a:solidFill>
              </a:rPr>
              <a:t>herniations</a:t>
            </a:r>
            <a:r>
              <a:rPr lang="en-US" sz="1400" b="1" dirty="0">
                <a:solidFill>
                  <a:schemeClr val="tx1"/>
                </a:solidFill>
              </a:rPr>
              <a:t>: Literature review. </a:t>
            </a:r>
            <a:endParaRPr lang="en-US" sz="1400" dirty="0">
              <a:solidFill>
                <a:schemeClr val="tx1"/>
              </a:solidFill>
            </a:endParaRPr>
          </a:p>
          <a:p>
            <a:pPr algn="ctr"/>
            <a:r>
              <a:rPr lang="en-US" sz="1400" dirty="0">
                <a:solidFill>
                  <a:schemeClr val="tx1"/>
                </a:solidFill>
              </a:rPr>
              <a:t>Clinical Neurology and Neurosurgery , Volume 120 , 136 – 141, 2015</a:t>
            </a:r>
            <a:endParaRPr lang="it-IT" sz="1400" b="1" dirty="0">
              <a:solidFill>
                <a:schemeClr val="tx1"/>
              </a:solidFill>
            </a:endParaRPr>
          </a:p>
        </p:txBody>
      </p:sp>
      <p:sp>
        <p:nvSpPr>
          <p:cNvPr id="9" name="CasellaDiTesto 8"/>
          <p:cNvSpPr txBox="1"/>
          <p:nvPr/>
        </p:nvSpPr>
        <p:spPr>
          <a:xfrm>
            <a:off x="1616541" y="44624"/>
            <a:ext cx="4924425" cy="40011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it-IT" sz="2000" dirty="0">
                <a:solidFill>
                  <a:schemeClr val="tx1"/>
                </a:solidFill>
              </a:rPr>
              <a:t>LUMBAR DISC HERNIATION - SEQUESTRATION</a:t>
            </a:r>
          </a:p>
        </p:txBody>
      </p:sp>
      <p:pic>
        <p:nvPicPr>
          <p:cNvPr id="7" name="Immagine 6" descr="Immagine che contiene oggetto&#10;&#10;Descrizione generata con affidabilità elevata">
            <a:extLst>
              <a:ext uri="{FF2B5EF4-FFF2-40B4-BE49-F238E27FC236}">
                <a16:creationId xmlns:a16="http://schemas.microsoft.com/office/drawing/2014/main" id="{2D500695-A50B-4DA8-B023-BF3FC0B897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pic>
        <p:nvPicPr>
          <p:cNvPr id="2" name="Immagine 1">
            <a:extLst>
              <a:ext uri="{FF2B5EF4-FFF2-40B4-BE49-F238E27FC236}">
                <a16:creationId xmlns:a16="http://schemas.microsoft.com/office/drawing/2014/main" id="{A531A0E1-13BF-458A-83F6-22C72EDED69F}"/>
              </a:ext>
            </a:extLst>
          </p:cNvPr>
          <p:cNvPicPr>
            <a:picLocks noChangeAspect="1"/>
          </p:cNvPicPr>
          <p:nvPr/>
        </p:nvPicPr>
        <p:blipFill>
          <a:blip r:embed="rId3"/>
          <a:stretch>
            <a:fillRect/>
          </a:stretch>
        </p:blipFill>
        <p:spPr>
          <a:xfrm>
            <a:off x="327092" y="1387498"/>
            <a:ext cx="3751661" cy="3751661"/>
          </a:xfrm>
          <a:prstGeom prst="rect">
            <a:avLst/>
          </a:prstGeom>
        </p:spPr>
      </p:pic>
    </p:spTree>
    <p:extLst>
      <p:ext uri="{BB962C8B-B14F-4D97-AF65-F5344CB8AC3E}">
        <p14:creationId xmlns:p14="http://schemas.microsoft.com/office/powerpoint/2010/main" val="335093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strVal val="#ppt_w*0.05"/>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anim calcmode="lin" valueType="num">
                                      <p:cBhvr>
                                        <p:cTn id="9" dur="500" fill="hold"/>
                                        <p:tgtEl>
                                          <p:spTgt spid="3"/>
                                        </p:tgtEl>
                                        <p:attrNameLst>
                                          <p:attrName>ppt_x</p:attrName>
                                        </p:attrNameLst>
                                      </p:cBhvr>
                                      <p:tavLst>
                                        <p:tav tm="0">
                                          <p:val>
                                            <p:strVal val="#ppt_x-.2"/>
                                          </p:val>
                                        </p:tav>
                                        <p:tav tm="100000">
                                          <p:val>
                                            <p:strVal val="#ppt_x"/>
                                          </p:val>
                                        </p:tav>
                                      </p:tavLst>
                                    </p:anim>
                                    <p:anim calcmode="lin" valueType="num">
                                      <p:cBhvr>
                                        <p:cTn id="10" dur="500" fill="hold"/>
                                        <p:tgtEl>
                                          <p:spTgt spid="3"/>
                                        </p:tgtEl>
                                        <p:attrNameLst>
                                          <p:attrName>ppt_y</p:attrName>
                                        </p:attrNameLst>
                                      </p:cBhvr>
                                      <p:tavLst>
                                        <p:tav tm="0">
                                          <p:val>
                                            <p:strVal val="#ppt_y"/>
                                          </p:val>
                                        </p:tav>
                                        <p:tav tm="100000">
                                          <p:val>
                                            <p:strVal val="#ppt_y"/>
                                          </p:val>
                                        </p:tav>
                                      </p:tavLst>
                                    </p:anim>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3431704" y="4653136"/>
            <a:ext cx="5400600" cy="1938992"/>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1600" u="sng" dirty="0">
                <a:solidFill>
                  <a:schemeClr val="bg1"/>
                </a:solidFill>
              </a:rPr>
              <a:t>Spontaneous regression: </a:t>
            </a:r>
            <a:r>
              <a:rPr lang="en-US" sz="1600" dirty="0">
                <a:solidFill>
                  <a:schemeClr val="bg1"/>
                </a:solidFill>
              </a:rPr>
              <a:t>	</a:t>
            </a:r>
            <a:r>
              <a:rPr lang="en-US" sz="1600" u="sng" dirty="0">
                <a:solidFill>
                  <a:schemeClr val="bg1"/>
                </a:solidFill>
              </a:rPr>
              <a:t>Complete resolution:</a:t>
            </a:r>
          </a:p>
          <a:p>
            <a:pPr>
              <a:lnSpc>
                <a:spcPct val="150000"/>
              </a:lnSpc>
            </a:pPr>
            <a:r>
              <a:rPr lang="en-US" sz="1600" dirty="0">
                <a:solidFill>
                  <a:schemeClr val="bg1"/>
                </a:solidFill>
              </a:rPr>
              <a:t>96% for disc sequestration	43% for sequestrated discs</a:t>
            </a:r>
          </a:p>
          <a:p>
            <a:pPr>
              <a:lnSpc>
                <a:spcPct val="150000"/>
              </a:lnSpc>
            </a:pPr>
            <a:r>
              <a:rPr lang="en-US" sz="1600" dirty="0">
                <a:solidFill>
                  <a:schemeClr val="bg1"/>
                </a:solidFill>
              </a:rPr>
              <a:t>70% for disc extrusion	                    15% for extruded discs</a:t>
            </a:r>
          </a:p>
          <a:p>
            <a:pPr>
              <a:lnSpc>
                <a:spcPct val="150000"/>
              </a:lnSpc>
            </a:pPr>
            <a:r>
              <a:rPr lang="en-US" sz="1600" dirty="0">
                <a:solidFill>
                  <a:schemeClr val="bg1"/>
                </a:solidFill>
              </a:rPr>
              <a:t>41% for disc protrusion</a:t>
            </a:r>
          </a:p>
          <a:p>
            <a:pPr>
              <a:lnSpc>
                <a:spcPct val="150000"/>
              </a:lnSpc>
            </a:pPr>
            <a:r>
              <a:rPr lang="en-US" sz="1600" dirty="0">
                <a:solidFill>
                  <a:schemeClr val="bg1"/>
                </a:solidFill>
              </a:rPr>
              <a:t>13% for disc bulging</a:t>
            </a:r>
            <a:endParaRPr lang="it-IT" sz="1600" dirty="0">
              <a:solidFill>
                <a:schemeClr val="bg1"/>
              </a:solidFill>
            </a:endParaRPr>
          </a:p>
        </p:txBody>
      </p:sp>
      <p:sp>
        <p:nvSpPr>
          <p:cNvPr id="5" name="Rettangolo 4"/>
          <p:cNvSpPr/>
          <p:nvPr/>
        </p:nvSpPr>
        <p:spPr>
          <a:xfrm>
            <a:off x="1527859" y="1418000"/>
            <a:ext cx="9115064" cy="153144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1600" u="sng" dirty="0">
                <a:solidFill>
                  <a:schemeClr val="bg1"/>
                </a:solidFill>
              </a:rPr>
              <a:t>Articles including:</a:t>
            </a:r>
          </a:p>
          <a:p>
            <a:pPr>
              <a:lnSpc>
                <a:spcPct val="150000"/>
              </a:lnSpc>
            </a:pPr>
            <a:r>
              <a:rPr lang="en-US" sz="1600" dirty="0">
                <a:solidFill>
                  <a:schemeClr val="bg1"/>
                </a:solidFill>
              </a:rPr>
              <a:t>patients with lumbar disc </a:t>
            </a:r>
            <a:r>
              <a:rPr lang="en-US" sz="1600" dirty="0" err="1">
                <a:solidFill>
                  <a:schemeClr val="bg1"/>
                </a:solidFill>
              </a:rPr>
              <a:t>herniation</a:t>
            </a:r>
            <a:r>
              <a:rPr lang="en-US" sz="1600" dirty="0">
                <a:solidFill>
                  <a:schemeClr val="bg1"/>
                </a:solidFill>
              </a:rPr>
              <a:t> treated conservatively</a:t>
            </a:r>
          </a:p>
          <a:p>
            <a:pPr>
              <a:lnSpc>
                <a:spcPct val="150000"/>
              </a:lnSpc>
            </a:pPr>
            <a:r>
              <a:rPr lang="en-US" sz="1600" dirty="0">
                <a:solidFill>
                  <a:schemeClr val="bg1"/>
                </a:solidFill>
              </a:rPr>
              <a:t>have at least two imaging evaluations of the lumbar spine</a:t>
            </a:r>
          </a:p>
          <a:p>
            <a:pPr>
              <a:lnSpc>
                <a:spcPct val="150000"/>
              </a:lnSpc>
            </a:pPr>
            <a:r>
              <a:rPr lang="en-US" sz="1600" dirty="0">
                <a:solidFill>
                  <a:schemeClr val="bg1"/>
                </a:solidFill>
              </a:rPr>
              <a:t>excluded patients with prior lumbar surgery, spinal infections, tumors, </a:t>
            </a:r>
            <a:r>
              <a:rPr lang="en-US" sz="1600" dirty="0" err="1">
                <a:solidFill>
                  <a:schemeClr val="bg1"/>
                </a:solidFill>
              </a:rPr>
              <a:t>spondylolisthesis</a:t>
            </a:r>
            <a:r>
              <a:rPr lang="en-US" sz="1600" dirty="0">
                <a:solidFill>
                  <a:schemeClr val="bg1"/>
                </a:solidFill>
              </a:rPr>
              <a:t>, or spinal </a:t>
            </a:r>
            <a:r>
              <a:rPr lang="en-US" sz="1600" dirty="0" err="1">
                <a:solidFill>
                  <a:schemeClr val="bg1"/>
                </a:solidFill>
              </a:rPr>
              <a:t>stenosis</a:t>
            </a:r>
            <a:endParaRPr lang="it-IT" sz="1600" b="1" i="1" dirty="0">
              <a:solidFill>
                <a:schemeClr val="bg1"/>
              </a:solidFill>
            </a:endParaRPr>
          </a:p>
        </p:txBody>
      </p:sp>
      <p:sp>
        <p:nvSpPr>
          <p:cNvPr id="6" name="Rettangolo 5"/>
          <p:cNvSpPr/>
          <p:nvPr/>
        </p:nvSpPr>
        <p:spPr>
          <a:xfrm>
            <a:off x="0" y="471123"/>
            <a:ext cx="8892480" cy="738664"/>
          </a:xfrm>
          <a:prstGeom prst="rect">
            <a:avLst/>
          </a:prstGeom>
          <a:solidFill>
            <a:schemeClr val="bg1">
              <a:lumMod val="95000"/>
            </a:schemeClr>
          </a:solidFill>
        </p:spPr>
        <p:style>
          <a:lnRef idx="0">
            <a:schemeClr val="accent5"/>
          </a:lnRef>
          <a:fillRef idx="3">
            <a:schemeClr val="accent5"/>
          </a:fillRef>
          <a:effectRef idx="3">
            <a:schemeClr val="accent5"/>
          </a:effectRef>
          <a:fontRef idx="minor">
            <a:schemeClr val="lt1"/>
          </a:fontRef>
        </p:style>
        <p:txBody>
          <a:bodyPr wrap="square">
            <a:spAutoFit/>
          </a:bodyPr>
          <a:lstStyle/>
          <a:p>
            <a:r>
              <a:rPr lang="it-IT" sz="1400" b="1" dirty="0" err="1">
                <a:solidFill>
                  <a:schemeClr val="tx1"/>
                </a:solidFill>
              </a:rPr>
              <a:t>Chun-Chieh</a:t>
            </a:r>
            <a:r>
              <a:rPr lang="it-IT" sz="1400" b="1" dirty="0">
                <a:solidFill>
                  <a:schemeClr val="tx1"/>
                </a:solidFill>
              </a:rPr>
              <a:t> </a:t>
            </a:r>
            <a:r>
              <a:rPr lang="it-IT" sz="1400" b="1" dirty="0" err="1">
                <a:solidFill>
                  <a:schemeClr val="tx1"/>
                </a:solidFill>
              </a:rPr>
              <a:t>Chiu</a:t>
            </a:r>
            <a:r>
              <a:rPr lang="it-IT" sz="1400" b="1" dirty="0">
                <a:solidFill>
                  <a:schemeClr val="tx1"/>
                </a:solidFill>
              </a:rPr>
              <a:t>, </a:t>
            </a:r>
            <a:r>
              <a:rPr lang="it-IT" sz="1400" b="1" dirty="0" err="1">
                <a:solidFill>
                  <a:schemeClr val="tx1"/>
                </a:solidFill>
              </a:rPr>
              <a:t>Tai-Yuan</a:t>
            </a:r>
            <a:r>
              <a:rPr lang="it-IT" sz="1400" b="1" dirty="0">
                <a:solidFill>
                  <a:schemeClr val="tx1"/>
                </a:solidFill>
              </a:rPr>
              <a:t> </a:t>
            </a:r>
            <a:r>
              <a:rPr lang="it-IT" sz="1400" b="1" dirty="0" err="1">
                <a:solidFill>
                  <a:schemeClr val="tx1"/>
                </a:solidFill>
              </a:rPr>
              <a:t>Chuang</a:t>
            </a:r>
            <a:r>
              <a:rPr lang="it-IT" sz="1400" b="1" dirty="0">
                <a:solidFill>
                  <a:schemeClr val="tx1"/>
                </a:solidFill>
              </a:rPr>
              <a:t>, </a:t>
            </a:r>
            <a:r>
              <a:rPr lang="it-IT" sz="1400" b="1" dirty="0" err="1">
                <a:solidFill>
                  <a:schemeClr val="tx1"/>
                </a:solidFill>
              </a:rPr>
              <a:t>Kwang-Hwa</a:t>
            </a:r>
            <a:r>
              <a:rPr lang="it-IT" sz="1400" b="1" dirty="0">
                <a:solidFill>
                  <a:schemeClr val="tx1"/>
                </a:solidFill>
              </a:rPr>
              <a:t> </a:t>
            </a:r>
            <a:r>
              <a:rPr lang="it-IT" sz="1400" b="1" dirty="0" err="1">
                <a:solidFill>
                  <a:schemeClr val="tx1"/>
                </a:solidFill>
              </a:rPr>
              <a:t>Chang</a:t>
            </a:r>
            <a:r>
              <a:rPr lang="it-IT" sz="1400" b="1" dirty="0">
                <a:solidFill>
                  <a:schemeClr val="tx1"/>
                </a:solidFill>
              </a:rPr>
              <a:t>, </a:t>
            </a:r>
            <a:r>
              <a:rPr lang="it-IT" sz="1400" b="1" dirty="0" err="1">
                <a:solidFill>
                  <a:schemeClr val="tx1"/>
                </a:solidFill>
              </a:rPr>
              <a:t>Chien-Hua</a:t>
            </a:r>
            <a:r>
              <a:rPr lang="it-IT" sz="1400" b="1" dirty="0">
                <a:solidFill>
                  <a:schemeClr val="tx1"/>
                </a:solidFill>
              </a:rPr>
              <a:t> </a:t>
            </a:r>
            <a:r>
              <a:rPr lang="it-IT" sz="1400" b="1" dirty="0" err="1">
                <a:solidFill>
                  <a:schemeClr val="tx1"/>
                </a:solidFill>
              </a:rPr>
              <a:t>Wu</a:t>
            </a:r>
            <a:r>
              <a:rPr lang="it-IT" sz="1400" b="1" dirty="0">
                <a:solidFill>
                  <a:schemeClr val="tx1"/>
                </a:solidFill>
              </a:rPr>
              <a:t>, </a:t>
            </a:r>
            <a:r>
              <a:rPr lang="it-IT" sz="1400" b="1" dirty="0" err="1">
                <a:solidFill>
                  <a:schemeClr val="tx1"/>
                </a:solidFill>
              </a:rPr>
              <a:t>Po-Wei</a:t>
            </a:r>
            <a:r>
              <a:rPr lang="it-IT" sz="1400" b="1" dirty="0">
                <a:solidFill>
                  <a:schemeClr val="tx1"/>
                </a:solidFill>
              </a:rPr>
              <a:t> </a:t>
            </a:r>
            <a:r>
              <a:rPr lang="it-IT" sz="1400" b="1" dirty="0" err="1">
                <a:solidFill>
                  <a:schemeClr val="tx1"/>
                </a:solidFill>
              </a:rPr>
              <a:t>Lin</a:t>
            </a:r>
            <a:r>
              <a:rPr lang="it-IT" sz="1400" b="1" dirty="0">
                <a:solidFill>
                  <a:schemeClr val="tx1"/>
                </a:solidFill>
              </a:rPr>
              <a:t>, </a:t>
            </a:r>
            <a:r>
              <a:rPr lang="it-IT" sz="1400" b="1" dirty="0" err="1">
                <a:solidFill>
                  <a:schemeClr val="tx1"/>
                </a:solidFill>
              </a:rPr>
              <a:t>Wen-Yen</a:t>
            </a:r>
            <a:r>
              <a:rPr lang="it-IT" sz="1400" b="1" dirty="0">
                <a:solidFill>
                  <a:schemeClr val="tx1"/>
                </a:solidFill>
              </a:rPr>
              <a:t> </a:t>
            </a:r>
            <a:r>
              <a:rPr lang="it-IT" sz="1400" b="1" dirty="0" err="1">
                <a:solidFill>
                  <a:schemeClr val="tx1"/>
                </a:solidFill>
              </a:rPr>
              <a:t>Hsu</a:t>
            </a:r>
            <a:r>
              <a:rPr lang="it-IT" sz="1400" b="1" dirty="0">
                <a:solidFill>
                  <a:schemeClr val="tx1"/>
                </a:solidFill>
              </a:rPr>
              <a:t>. The </a:t>
            </a:r>
            <a:r>
              <a:rPr lang="it-IT" sz="1400" b="1" dirty="0" err="1">
                <a:solidFill>
                  <a:schemeClr val="tx1"/>
                </a:solidFill>
              </a:rPr>
              <a:t>probability</a:t>
            </a:r>
            <a:r>
              <a:rPr lang="it-IT" sz="1400" b="1" dirty="0">
                <a:solidFill>
                  <a:schemeClr val="tx1"/>
                </a:solidFill>
              </a:rPr>
              <a:t> </a:t>
            </a:r>
            <a:r>
              <a:rPr lang="it-IT" sz="1400" b="1" dirty="0" err="1">
                <a:solidFill>
                  <a:schemeClr val="tx1"/>
                </a:solidFill>
              </a:rPr>
              <a:t>of</a:t>
            </a:r>
            <a:r>
              <a:rPr lang="it-IT" sz="1400" b="1" dirty="0">
                <a:solidFill>
                  <a:schemeClr val="tx1"/>
                </a:solidFill>
              </a:rPr>
              <a:t> </a:t>
            </a:r>
            <a:r>
              <a:rPr lang="it-IT" sz="1400" b="1" dirty="0" err="1">
                <a:solidFill>
                  <a:schemeClr val="tx1"/>
                </a:solidFill>
              </a:rPr>
              <a:t>spontaneous</a:t>
            </a:r>
            <a:r>
              <a:rPr lang="it-IT" sz="1400" b="1" dirty="0">
                <a:solidFill>
                  <a:schemeClr val="tx1"/>
                </a:solidFill>
              </a:rPr>
              <a:t> </a:t>
            </a:r>
            <a:r>
              <a:rPr lang="it-IT" sz="1400" b="1" dirty="0" err="1">
                <a:solidFill>
                  <a:schemeClr val="tx1"/>
                </a:solidFill>
              </a:rPr>
              <a:t>regression</a:t>
            </a:r>
            <a:r>
              <a:rPr lang="it-IT" sz="1400" b="1" dirty="0">
                <a:solidFill>
                  <a:schemeClr val="tx1"/>
                </a:solidFill>
              </a:rPr>
              <a:t> </a:t>
            </a:r>
            <a:r>
              <a:rPr lang="it-IT" sz="1400" b="1" dirty="0" err="1">
                <a:solidFill>
                  <a:schemeClr val="tx1"/>
                </a:solidFill>
              </a:rPr>
              <a:t>of</a:t>
            </a:r>
            <a:r>
              <a:rPr lang="it-IT" sz="1400" b="1" dirty="0">
                <a:solidFill>
                  <a:schemeClr val="tx1"/>
                </a:solidFill>
              </a:rPr>
              <a:t> </a:t>
            </a:r>
            <a:r>
              <a:rPr lang="it-IT" sz="1400" b="1" dirty="0" err="1">
                <a:solidFill>
                  <a:schemeClr val="tx1"/>
                </a:solidFill>
              </a:rPr>
              <a:t>lumbar</a:t>
            </a:r>
            <a:r>
              <a:rPr lang="it-IT" sz="1400" b="1" dirty="0">
                <a:solidFill>
                  <a:schemeClr val="tx1"/>
                </a:solidFill>
              </a:rPr>
              <a:t> </a:t>
            </a:r>
            <a:r>
              <a:rPr lang="it-IT" sz="1400" b="1" dirty="0" err="1">
                <a:solidFill>
                  <a:schemeClr val="tx1"/>
                </a:solidFill>
              </a:rPr>
              <a:t>herniated</a:t>
            </a:r>
            <a:r>
              <a:rPr lang="it-IT" sz="1400" b="1" dirty="0">
                <a:solidFill>
                  <a:schemeClr val="tx1"/>
                </a:solidFill>
              </a:rPr>
              <a:t> disc: a </a:t>
            </a:r>
            <a:r>
              <a:rPr lang="it-IT" sz="1400" b="1" dirty="0" err="1">
                <a:solidFill>
                  <a:schemeClr val="tx1"/>
                </a:solidFill>
              </a:rPr>
              <a:t>systematic</a:t>
            </a:r>
            <a:r>
              <a:rPr lang="it-IT" sz="1400" b="1" dirty="0">
                <a:solidFill>
                  <a:schemeClr val="tx1"/>
                </a:solidFill>
              </a:rPr>
              <a:t> </a:t>
            </a:r>
            <a:r>
              <a:rPr lang="it-IT" sz="1400" b="1" dirty="0" err="1">
                <a:solidFill>
                  <a:schemeClr val="tx1"/>
                </a:solidFill>
              </a:rPr>
              <a:t>review</a:t>
            </a:r>
            <a:r>
              <a:rPr lang="it-IT" sz="1400" b="1" dirty="0">
                <a:solidFill>
                  <a:schemeClr val="tx1"/>
                </a:solidFill>
              </a:rPr>
              <a:t>. </a:t>
            </a:r>
            <a:r>
              <a:rPr lang="it-IT" sz="1400" b="1" i="1" dirty="0" err="1">
                <a:solidFill>
                  <a:schemeClr val="tx1"/>
                </a:solidFill>
              </a:rPr>
              <a:t>Clin</a:t>
            </a:r>
            <a:r>
              <a:rPr lang="it-IT" sz="1400" b="1" i="1" dirty="0">
                <a:solidFill>
                  <a:schemeClr val="tx1"/>
                </a:solidFill>
              </a:rPr>
              <a:t> </a:t>
            </a:r>
            <a:r>
              <a:rPr lang="it-IT" sz="1400" b="1" i="1" dirty="0" err="1">
                <a:solidFill>
                  <a:schemeClr val="tx1"/>
                </a:solidFill>
              </a:rPr>
              <a:t>Rehabil</a:t>
            </a:r>
            <a:r>
              <a:rPr lang="it-IT" sz="1400" b="1" i="1" dirty="0">
                <a:solidFill>
                  <a:schemeClr val="tx1"/>
                </a:solidFill>
              </a:rPr>
              <a:t> </a:t>
            </a:r>
            <a:r>
              <a:rPr lang="it-IT" sz="1400" b="1" i="1" dirty="0" err="1">
                <a:solidFill>
                  <a:schemeClr val="tx1"/>
                </a:solidFill>
              </a:rPr>
              <a:t>February</a:t>
            </a:r>
            <a:r>
              <a:rPr lang="it-IT" sz="1400" b="1" i="1" dirty="0">
                <a:solidFill>
                  <a:schemeClr val="tx1"/>
                </a:solidFill>
              </a:rPr>
              <a:t> 2015 vol. 29 no. 2 184-195</a:t>
            </a:r>
            <a:endParaRPr lang="it-IT" sz="1400" b="1" dirty="0">
              <a:solidFill>
                <a:schemeClr val="tx1"/>
              </a:solidFill>
            </a:endParaRPr>
          </a:p>
        </p:txBody>
      </p:sp>
      <p:sp>
        <p:nvSpPr>
          <p:cNvPr id="7" name="Rettangolo 6"/>
          <p:cNvSpPr/>
          <p:nvPr/>
        </p:nvSpPr>
        <p:spPr>
          <a:xfrm>
            <a:off x="3799391" y="3245767"/>
            <a:ext cx="4572000" cy="79278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a:spAutoFit/>
          </a:bodyPr>
          <a:lstStyle/>
          <a:p>
            <a:pPr algn="ctr">
              <a:lnSpc>
                <a:spcPct val="150000"/>
              </a:lnSpc>
            </a:pPr>
            <a:r>
              <a:rPr lang="it-IT" sz="1600" dirty="0">
                <a:solidFill>
                  <a:schemeClr val="bg1"/>
                </a:solidFill>
              </a:rPr>
              <a:t>31 </a:t>
            </a:r>
            <a:r>
              <a:rPr lang="it-IT" sz="1600" dirty="0" err="1">
                <a:solidFill>
                  <a:schemeClr val="bg1"/>
                </a:solidFill>
              </a:rPr>
              <a:t>articles</a:t>
            </a:r>
            <a:r>
              <a:rPr lang="it-IT" sz="1600" dirty="0">
                <a:solidFill>
                  <a:schemeClr val="bg1"/>
                </a:solidFill>
              </a:rPr>
              <a:t> </a:t>
            </a:r>
            <a:r>
              <a:rPr lang="it-IT" sz="1600" dirty="0" err="1">
                <a:solidFill>
                  <a:schemeClr val="bg1"/>
                </a:solidFill>
              </a:rPr>
              <a:t>included</a:t>
            </a:r>
            <a:endParaRPr lang="it-IT" sz="1600" dirty="0">
              <a:solidFill>
                <a:schemeClr val="bg1"/>
              </a:solidFill>
            </a:endParaRPr>
          </a:p>
          <a:p>
            <a:pPr algn="ctr">
              <a:lnSpc>
                <a:spcPct val="150000"/>
              </a:lnSpc>
            </a:pPr>
            <a:r>
              <a:rPr lang="it-IT" sz="1600" dirty="0">
                <a:solidFill>
                  <a:schemeClr val="bg1"/>
                </a:solidFill>
              </a:rPr>
              <a:t>9 </a:t>
            </a:r>
            <a:r>
              <a:rPr lang="it-IT" sz="1600" dirty="0" err="1">
                <a:solidFill>
                  <a:schemeClr val="bg1"/>
                </a:solidFill>
              </a:rPr>
              <a:t>articles</a:t>
            </a:r>
            <a:r>
              <a:rPr lang="it-IT" sz="1600" dirty="0">
                <a:solidFill>
                  <a:schemeClr val="bg1"/>
                </a:solidFill>
              </a:rPr>
              <a:t> </a:t>
            </a:r>
            <a:r>
              <a:rPr lang="it-IT" sz="1600" dirty="0" err="1">
                <a:solidFill>
                  <a:schemeClr val="bg1"/>
                </a:solidFill>
              </a:rPr>
              <a:t>applicable</a:t>
            </a:r>
            <a:r>
              <a:rPr lang="it-IT" sz="1600" dirty="0">
                <a:solidFill>
                  <a:schemeClr val="bg1"/>
                </a:solidFill>
              </a:rPr>
              <a:t> </a:t>
            </a:r>
            <a:r>
              <a:rPr lang="it-IT" sz="1600" dirty="0" err="1">
                <a:solidFill>
                  <a:schemeClr val="bg1"/>
                </a:solidFill>
              </a:rPr>
              <a:t>for</a:t>
            </a:r>
            <a:r>
              <a:rPr lang="it-IT" sz="1600" dirty="0">
                <a:solidFill>
                  <a:schemeClr val="bg1"/>
                </a:solidFill>
              </a:rPr>
              <a:t> </a:t>
            </a:r>
            <a:r>
              <a:rPr lang="it-IT" sz="1600" dirty="0" err="1">
                <a:solidFill>
                  <a:schemeClr val="bg1"/>
                </a:solidFill>
              </a:rPr>
              <a:t>probability</a:t>
            </a:r>
            <a:r>
              <a:rPr lang="it-IT" sz="1600" dirty="0">
                <a:solidFill>
                  <a:schemeClr val="bg1"/>
                </a:solidFill>
              </a:rPr>
              <a:t> </a:t>
            </a:r>
            <a:r>
              <a:rPr lang="it-IT" sz="1600" dirty="0" err="1">
                <a:solidFill>
                  <a:schemeClr val="bg1"/>
                </a:solidFill>
              </a:rPr>
              <a:t>calculation</a:t>
            </a:r>
            <a:endParaRPr lang="it-IT" sz="1600" dirty="0">
              <a:solidFill>
                <a:schemeClr val="bg1"/>
              </a:solidFill>
            </a:endParaRPr>
          </a:p>
        </p:txBody>
      </p:sp>
      <p:sp>
        <p:nvSpPr>
          <p:cNvPr id="9" name="CasellaDiTesto 8"/>
          <p:cNvSpPr txBox="1"/>
          <p:nvPr/>
        </p:nvSpPr>
        <p:spPr>
          <a:xfrm>
            <a:off x="1616540" y="44624"/>
            <a:ext cx="2995500" cy="40011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it-IT" sz="2000" dirty="0">
                <a:solidFill>
                  <a:schemeClr val="tx1"/>
                </a:solidFill>
              </a:rPr>
              <a:t>LUMBAR DISC HERNIATION</a:t>
            </a:r>
          </a:p>
        </p:txBody>
      </p:sp>
      <p:pic>
        <p:nvPicPr>
          <p:cNvPr id="8" name="Immagine 7" descr="Immagine che contiene oggetto&#10;&#10;Descrizione generata con affidabilità elevata">
            <a:extLst>
              <a:ext uri="{FF2B5EF4-FFF2-40B4-BE49-F238E27FC236}">
                <a16:creationId xmlns:a16="http://schemas.microsoft.com/office/drawing/2014/main" id="{71EA035D-E56E-4DC9-920B-98DFE8BCF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pic>
        <p:nvPicPr>
          <p:cNvPr id="2" name="Immagine 1">
            <a:extLst>
              <a:ext uri="{FF2B5EF4-FFF2-40B4-BE49-F238E27FC236}">
                <a16:creationId xmlns:a16="http://schemas.microsoft.com/office/drawing/2014/main" id="{CEF3DCDE-B069-4875-87E5-9034CC93E2C9}"/>
              </a:ext>
            </a:extLst>
          </p:cNvPr>
          <p:cNvPicPr>
            <a:picLocks noChangeAspect="1"/>
          </p:cNvPicPr>
          <p:nvPr/>
        </p:nvPicPr>
        <p:blipFill>
          <a:blip r:embed="rId3"/>
          <a:stretch>
            <a:fillRect/>
          </a:stretch>
        </p:blipFill>
        <p:spPr>
          <a:xfrm>
            <a:off x="575359" y="3362747"/>
            <a:ext cx="1905000" cy="3095625"/>
          </a:xfrm>
          <a:prstGeom prst="rect">
            <a:avLst/>
          </a:prstGeom>
        </p:spPr>
      </p:pic>
    </p:spTree>
    <p:extLst>
      <p:ext uri="{BB962C8B-B14F-4D97-AF65-F5344CB8AC3E}">
        <p14:creationId xmlns:p14="http://schemas.microsoft.com/office/powerpoint/2010/main" val="446867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strVal val="#ppt_w*0.05"/>
                                          </p:val>
                                        </p:tav>
                                        <p:tav tm="100000">
                                          <p:val>
                                            <p:strVal val="#ppt_w"/>
                                          </p:val>
                                        </p:tav>
                                      </p:tavLst>
                                    </p:anim>
                                    <p:anim calcmode="lin" valueType="num">
                                      <p:cBhvr>
                                        <p:cTn id="8" dur="500" fill="hold"/>
                                        <p:tgtEl>
                                          <p:spTgt spid="7"/>
                                        </p:tgtEl>
                                        <p:attrNameLst>
                                          <p:attrName>ppt_h</p:attrName>
                                        </p:attrNameLst>
                                      </p:cBhvr>
                                      <p:tavLst>
                                        <p:tav tm="0">
                                          <p:val>
                                            <p:strVal val="#ppt_h"/>
                                          </p:val>
                                        </p:tav>
                                        <p:tav tm="100000">
                                          <p:val>
                                            <p:strVal val="#ppt_h"/>
                                          </p:val>
                                        </p:tav>
                                      </p:tavLst>
                                    </p:anim>
                                    <p:anim calcmode="lin" valueType="num">
                                      <p:cBhvr>
                                        <p:cTn id="9" dur="500" fill="hold"/>
                                        <p:tgtEl>
                                          <p:spTgt spid="7"/>
                                        </p:tgtEl>
                                        <p:attrNameLst>
                                          <p:attrName>ppt_x</p:attrName>
                                        </p:attrNameLst>
                                      </p:cBhvr>
                                      <p:tavLst>
                                        <p:tav tm="0">
                                          <p:val>
                                            <p:strVal val="#ppt_x-.2"/>
                                          </p:val>
                                        </p:tav>
                                        <p:tav tm="100000">
                                          <p:val>
                                            <p:strVal val="#ppt_x"/>
                                          </p:val>
                                        </p:tav>
                                      </p:tavLst>
                                    </p:anim>
                                    <p:anim calcmode="lin" valueType="num">
                                      <p:cBhvr>
                                        <p:cTn id="10" dur="500" fill="hold"/>
                                        <p:tgtEl>
                                          <p:spTgt spid="7"/>
                                        </p:tgtEl>
                                        <p:attrNameLst>
                                          <p:attrName>ppt_y</p:attrName>
                                        </p:attrNameLst>
                                      </p:cBhvr>
                                      <p:tavLst>
                                        <p:tav tm="0">
                                          <p:val>
                                            <p:strVal val="#ppt_y"/>
                                          </p:val>
                                        </p:tav>
                                        <p:tav tm="100000">
                                          <p:val>
                                            <p:strVal val="#ppt_y"/>
                                          </p:val>
                                        </p:tav>
                                      </p:tavLst>
                                    </p:anim>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p:cNvSpPr txBox="1"/>
          <p:nvPr/>
        </p:nvSpPr>
        <p:spPr>
          <a:xfrm>
            <a:off x="1616541" y="44624"/>
            <a:ext cx="4285597" cy="40011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it-IT" sz="2000" dirty="0">
                <a:solidFill>
                  <a:schemeClr val="tx1"/>
                </a:solidFill>
              </a:rPr>
              <a:t>LUMBAR &amp; CERVICAL DISC HERNIATION</a:t>
            </a:r>
          </a:p>
        </p:txBody>
      </p:sp>
      <p:sp>
        <p:nvSpPr>
          <p:cNvPr id="11" name="Rettangolo 10"/>
          <p:cNvSpPr/>
          <p:nvPr/>
        </p:nvSpPr>
        <p:spPr>
          <a:xfrm>
            <a:off x="349269" y="2420887"/>
            <a:ext cx="4392488" cy="338554"/>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r>
              <a:rPr lang="en-US" sz="1600" dirty="0">
                <a:solidFill>
                  <a:schemeClr val="bg1"/>
                </a:solidFill>
              </a:rPr>
              <a:t>13 studies (out 5719) were selected for inclusion. </a:t>
            </a:r>
          </a:p>
        </p:txBody>
      </p:sp>
      <p:sp>
        <p:nvSpPr>
          <p:cNvPr id="12" name="Rettangolo 11"/>
          <p:cNvSpPr/>
          <p:nvPr/>
        </p:nvSpPr>
        <p:spPr>
          <a:xfrm>
            <a:off x="73306" y="5188550"/>
            <a:ext cx="12045387" cy="79278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1600" dirty="0">
                <a:solidFill>
                  <a:schemeClr val="bg1"/>
                </a:solidFill>
              </a:rPr>
              <a:t>Outcomes and cost-effectiveness studies supported surgical intervention within 8 weeks of symptom onset for both cervical and lumbar </a:t>
            </a:r>
            <a:r>
              <a:rPr lang="en-US" sz="1600" dirty="0" err="1">
                <a:solidFill>
                  <a:schemeClr val="bg1"/>
                </a:solidFill>
              </a:rPr>
              <a:t>radiculopathy</a:t>
            </a:r>
            <a:r>
              <a:rPr lang="en-US" sz="1600" dirty="0">
                <a:solidFill>
                  <a:schemeClr val="bg1"/>
                </a:solidFill>
              </a:rPr>
              <a:t>.</a:t>
            </a:r>
            <a:endParaRPr lang="it-IT" sz="1600" dirty="0">
              <a:solidFill>
                <a:schemeClr val="bg1"/>
              </a:solidFill>
            </a:endParaRPr>
          </a:p>
        </p:txBody>
      </p:sp>
      <p:sp>
        <p:nvSpPr>
          <p:cNvPr id="13" name="Rettangolo 12"/>
          <p:cNvSpPr/>
          <p:nvPr/>
        </p:nvSpPr>
        <p:spPr>
          <a:xfrm>
            <a:off x="98385" y="3429000"/>
            <a:ext cx="12045387" cy="79278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nSpc>
                <a:spcPct val="150000"/>
              </a:lnSpc>
            </a:pPr>
            <a:r>
              <a:rPr lang="en-US" sz="1600" dirty="0">
                <a:solidFill>
                  <a:schemeClr val="bg1"/>
                </a:solidFill>
              </a:rPr>
              <a:t>Natural history studies demonstrated that 88% of patients with cervical </a:t>
            </a:r>
            <a:r>
              <a:rPr lang="en-US" sz="1600" dirty="0" err="1">
                <a:solidFill>
                  <a:schemeClr val="bg1"/>
                </a:solidFill>
              </a:rPr>
              <a:t>radiculopathy</a:t>
            </a:r>
            <a:r>
              <a:rPr lang="en-US" sz="1600" dirty="0">
                <a:solidFill>
                  <a:schemeClr val="bg1"/>
                </a:solidFill>
              </a:rPr>
              <a:t> and 70% of patients with lumbar </a:t>
            </a:r>
            <a:r>
              <a:rPr lang="en-US" sz="1600" dirty="0" err="1">
                <a:solidFill>
                  <a:schemeClr val="bg1"/>
                </a:solidFill>
              </a:rPr>
              <a:t>radiculopathy</a:t>
            </a:r>
            <a:r>
              <a:rPr lang="en-US" sz="1600" dirty="0">
                <a:solidFill>
                  <a:schemeClr val="bg1"/>
                </a:solidFill>
              </a:rPr>
              <a:t> showed improvement within 4 weeks following onset of symptoms</a:t>
            </a:r>
          </a:p>
        </p:txBody>
      </p:sp>
      <p:pic>
        <p:nvPicPr>
          <p:cNvPr id="7" name="Immagine 6" descr="Immagine che contiene oggetto&#10;&#10;Descrizione generata con affidabilità elevata">
            <a:extLst>
              <a:ext uri="{FF2B5EF4-FFF2-40B4-BE49-F238E27FC236}">
                <a16:creationId xmlns:a16="http://schemas.microsoft.com/office/drawing/2014/main" id="{66A8E36B-8DC0-41E6-8DD4-60FB710094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8421" y="68271"/>
            <a:ext cx="2278679" cy="657016"/>
          </a:xfrm>
          <a:prstGeom prst="rect">
            <a:avLst/>
          </a:prstGeom>
        </p:spPr>
      </p:pic>
      <p:pic>
        <p:nvPicPr>
          <p:cNvPr id="10" name="Picture 2"/>
          <p:cNvPicPr>
            <a:picLocks noChangeAspect="1" noChangeArrowheads="1"/>
          </p:cNvPicPr>
          <p:nvPr/>
        </p:nvPicPr>
        <p:blipFill rotWithShape="1">
          <a:blip r:embed="rId3" cstate="print"/>
          <a:srcRect b="76880"/>
          <a:stretch/>
        </p:blipFill>
        <p:spPr bwMode="auto">
          <a:xfrm>
            <a:off x="6843778" y="41344"/>
            <a:ext cx="5299994" cy="1628106"/>
          </a:xfrm>
          <a:prstGeom prst="rect">
            <a:avLst/>
          </a:prstGeom>
          <a:noFill/>
          <a:ln w="9525">
            <a:noFill/>
            <a:miter lim="800000"/>
            <a:headEnd/>
            <a:tailEnd/>
          </a:ln>
        </p:spPr>
      </p:pic>
      <p:pic>
        <p:nvPicPr>
          <p:cNvPr id="2" name="Immagine 1">
            <a:extLst>
              <a:ext uri="{FF2B5EF4-FFF2-40B4-BE49-F238E27FC236}">
                <a16:creationId xmlns:a16="http://schemas.microsoft.com/office/drawing/2014/main" id="{7BC74702-6D16-4921-97C0-64F0CC71ECEB}"/>
              </a:ext>
            </a:extLst>
          </p:cNvPr>
          <p:cNvPicPr>
            <a:picLocks noChangeAspect="1"/>
          </p:cNvPicPr>
          <p:nvPr/>
        </p:nvPicPr>
        <p:blipFill>
          <a:blip r:embed="rId4"/>
          <a:stretch>
            <a:fillRect/>
          </a:stretch>
        </p:blipFill>
        <p:spPr>
          <a:xfrm>
            <a:off x="757360" y="692254"/>
            <a:ext cx="1503668" cy="1481113"/>
          </a:xfrm>
          <a:prstGeom prst="rect">
            <a:avLst/>
          </a:prstGeom>
        </p:spPr>
      </p:pic>
      <p:pic>
        <p:nvPicPr>
          <p:cNvPr id="3" name="Immagine 2">
            <a:extLst>
              <a:ext uri="{FF2B5EF4-FFF2-40B4-BE49-F238E27FC236}">
                <a16:creationId xmlns:a16="http://schemas.microsoft.com/office/drawing/2014/main" id="{9D914E6A-5CAD-483B-96B8-BC36C1247E90}"/>
              </a:ext>
            </a:extLst>
          </p:cNvPr>
          <p:cNvPicPr>
            <a:picLocks noChangeAspect="1"/>
          </p:cNvPicPr>
          <p:nvPr/>
        </p:nvPicPr>
        <p:blipFill>
          <a:blip r:embed="rId5"/>
          <a:stretch>
            <a:fillRect/>
          </a:stretch>
        </p:blipFill>
        <p:spPr>
          <a:xfrm>
            <a:off x="3242944" y="692254"/>
            <a:ext cx="1793134" cy="1481113"/>
          </a:xfrm>
          <a:prstGeom prst="rect">
            <a:avLst/>
          </a:prstGeom>
        </p:spPr>
      </p:pic>
    </p:spTree>
    <p:extLst>
      <p:ext uri="{BB962C8B-B14F-4D97-AF65-F5344CB8AC3E}">
        <p14:creationId xmlns:p14="http://schemas.microsoft.com/office/powerpoint/2010/main" val="3951169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ppt_w*0.05"/>
                                          </p:val>
                                        </p:tav>
                                        <p:tav tm="100000">
                                          <p:val>
                                            <p:strVal val="#ppt_w"/>
                                          </p:val>
                                        </p:tav>
                                      </p:tavLst>
                                    </p:anim>
                                    <p:anim calcmode="lin" valueType="num">
                                      <p:cBhvr>
                                        <p:cTn id="8" dur="500" fill="hold"/>
                                        <p:tgtEl>
                                          <p:spTgt spid="13"/>
                                        </p:tgtEl>
                                        <p:attrNameLst>
                                          <p:attrName>ppt_h</p:attrName>
                                        </p:attrNameLst>
                                      </p:cBhvr>
                                      <p:tavLst>
                                        <p:tav tm="0">
                                          <p:val>
                                            <p:strVal val="#ppt_h"/>
                                          </p:val>
                                        </p:tav>
                                        <p:tav tm="100000">
                                          <p:val>
                                            <p:strVal val="#ppt_h"/>
                                          </p:val>
                                        </p:tav>
                                      </p:tavLst>
                                    </p:anim>
                                    <p:anim calcmode="lin" valueType="num">
                                      <p:cBhvr>
                                        <p:cTn id="9" dur="500" fill="hold"/>
                                        <p:tgtEl>
                                          <p:spTgt spid="13"/>
                                        </p:tgtEl>
                                        <p:attrNameLst>
                                          <p:attrName>ppt_x</p:attrName>
                                        </p:attrNameLst>
                                      </p:cBhvr>
                                      <p:tavLst>
                                        <p:tav tm="0">
                                          <p:val>
                                            <p:strVal val="#ppt_x-.2"/>
                                          </p:val>
                                        </p:tav>
                                        <p:tav tm="100000">
                                          <p:val>
                                            <p:strVal val="#ppt_x"/>
                                          </p:val>
                                        </p:tav>
                                      </p:tavLst>
                                    </p:anim>
                                    <p:anim calcmode="lin" valueType="num">
                                      <p:cBhvr>
                                        <p:cTn id="10" dur="500" fill="hold"/>
                                        <p:tgtEl>
                                          <p:spTgt spid="13"/>
                                        </p:tgtEl>
                                        <p:attrNameLst>
                                          <p:attrName>ppt_y</p:attrName>
                                        </p:attrNameLst>
                                      </p:cBhvr>
                                      <p:tavLst>
                                        <p:tav tm="0">
                                          <p:val>
                                            <p:strVal val="#ppt_y"/>
                                          </p:val>
                                        </p:tav>
                                        <p:tav tm="100000">
                                          <p:val>
                                            <p:strVal val="#ppt_y"/>
                                          </p:val>
                                        </p:tav>
                                      </p:tavLst>
                                    </p:anim>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54" presetClass="entr" presetSubtype="0" accel="100000"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strVal val="#ppt_w*0.05"/>
                                          </p:val>
                                        </p:tav>
                                        <p:tav tm="100000">
                                          <p:val>
                                            <p:strVal val="#ppt_w"/>
                                          </p:val>
                                        </p:tav>
                                      </p:tavLst>
                                    </p:anim>
                                    <p:anim calcmode="lin" valueType="num">
                                      <p:cBhvr>
                                        <p:cTn id="17" dur="500" fill="hold"/>
                                        <p:tgtEl>
                                          <p:spTgt spid="12"/>
                                        </p:tgtEl>
                                        <p:attrNameLst>
                                          <p:attrName>ppt_h</p:attrName>
                                        </p:attrNameLst>
                                      </p:cBhvr>
                                      <p:tavLst>
                                        <p:tav tm="0">
                                          <p:val>
                                            <p:strVal val="#ppt_h"/>
                                          </p:val>
                                        </p:tav>
                                        <p:tav tm="100000">
                                          <p:val>
                                            <p:strVal val="#ppt_h"/>
                                          </p:val>
                                        </p:tav>
                                      </p:tavLst>
                                    </p:anim>
                                    <p:anim calcmode="lin" valueType="num">
                                      <p:cBhvr>
                                        <p:cTn id="18" dur="500" fill="hold"/>
                                        <p:tgtEl>
                                          <p:spTgt spid="12"/>
                                        </p:tgtEl>
                                        <p:attrNameLst>
                                          <p:attrName>ppt_x</p:attrName>
                                        </p:attrNameLst>
                                      </p:cBhvr>
                                      <p:tavLst>
                                        <p:tav tm="0">
                                          <p:val>
                                            <p:strVal val="#ppt_x-.2"/>
                                          </p:val>
                                        </p:tav>
                                        <p:tav tm="100000">
                                          <p:val>
                                            <p:strVal val="#ppt_x"/>
                                          </p:val>
                                        </p:tav>
                                      </p:tavLst>
                                    </p:anim>
                                    <p:anim calcmode="lin" valueType="num">
                                      <p:cBhvr>
                                        <p:cTn id="19" dur="500" fill="hold"/>
                                        <p:tgtEl>
                                          <p:spTgt spid="12"/>
                                        </p:tgtEl>
                                        <p:attrNameLst>
                                          <p:attrName>ppt_y</p:attrName>
                                        </p:attrNameLst>
                                      </p:cBhvr>
                                      <p:tavLst>
                                        <p:tav tm="0">
                                          <p:val>
                                            <p:strVal val="#ppt_y"/>
                                          </p:val>
                                        </p:tav>
                                        <p:tav tm="100000">
                                          <p:val>
                                            <p:strVal val="#ppt_y"/>
                                          </p:val>
                                        </p:tav>
                                      </p:tavLst>
                                    </p:anim>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p:cNvSpPr txBox="1"/>
          <p:nvPr/>
        </p:nvSpPr>
        <p:spPr>
          <a:xfrm>
            <a:off x="7798137" y="2348715"/>
            <a:ext cx="4257448" cy="369332"/>
          </a:xfrm>
          <a:prstGeom prst="rect">
            <a:avLst/>
          </a:prstGeom>
          <a:solidFill>
            <a:srgbClr val="FB9789"/>
          </a:solidFill>
        </p:spPr>
        <p:style>
          <a:lnRef idx="0">
            <a:schemeClr val="accent5"/>
          </a:lnRef>
          <a:fillRef idx="3">
            <a:schemeClr val="accent5"/>
          </a:fillRef>
          <a:effectRef idx="3">
            <a:schemeClr val="accent5"/>
          </a:effectRef>
          <a:fontRef idx="minor">
            <a:schemeClr val="lt1"/>
          </a:fontRef>
        </p:style>
        <p:txBody>
          <a:bodyPr wrap="none" rtlCol="0">
            <a:spAutoFit/>
          </a:bodyPr>
          <a:lstStyle/>
          <a:p>
            <a:r>
              <a:rPr lang="it-IT" dirty="0" err="1">
                <a:solidFill>
                  <a:schemeClr val="tx1"/>
                </a:solidFill>
              </a:rPr>
              <a:t>Kreiner</a:t>
            </a:r>
            <a:r>
              <a:rPr lang="it-IT" dirty="0">
                <a:solidFill>
                  <a:schemeClr val="tx1"/>
                </a:solidFill>
              </a:rPr>
              <a:t> </a:t>
            </a:r>
            <a:r>
              <a:rPr lang="it-IT" dirty="0" err="1">
                <a:solidFill>
                  <a:schemeClr val="tx1"/>
                </a:solidFill>
              </a:rPr>
              <a:t>et</a:t>
            </a:r>
            <a:r>
              <a:rPr lang="it-IT" dirty="0">
                <a:solidFill>
                  <a:schemeClr val="tx1"/>
                </a:solidFill>
              </a:rPr>
              <a:t> al. 2014 (NASS EBM GUIDELINES)</a:t>
            </a:r>
          </a:p>
        </p:txBody>
      </p:sp>
      <p:sp>
        <p:nvSpPr>
          <p:cNvPr id="9" name="CasellaDiTesto 8"/>
          <p:cNvSpPr txBox="1"/>
          <p:nvPr/>
        </p:nvSpPr>
        <p:spPr>
          <a:xfrm>
            <a:off x="1616540" y="44624"/>
            <a:ext cx="2995500" cy="400110"/>
          </a:xfrm>
          <a:prstGeom prst="rect">
            <a:avLst/>
          </a:prstGeom>
        </p:spPr>
        <p:style>
          <a:lnRef idx="0">
            <a:schemeClr val="accent4"/>
          </a:lnRef>
          <a:fillRef idx="3">
            <a:schemeClr val="accent4"/>
          </a:fillRef>
          <a:effectRef idx="3">
            <a:schemeClr val="accent4"/>
          </a:effectRef>
          <a:fontRef idx="minor">
            <a:schemeClr val="lt1"/>
          </a:fontRef>
        </p:style>
        <p:txBody>
          <a:bodyPr wrap="none" rtlCol="0">
            <a:spAutoFit/>
          </a:bodyPr>
          <a:lstStyle/>
          <a:p>
            <a:r>
              <a:rPr lang="it-IT" sz="2000" dirty="0">
                <a:solidFill>
                  <a:schemeClr val="tx1"/>
                </a:solidFill>
              </a:rPr>
              <a:t>LUMBAR DISC HERNIATION</a:t>
            </a:r>
          </a:p>
        </p:txBody>
      </p:sp>
      <p:sp>
        <p:nvSpPr>
          <p:cNvPr id="10" name="Rettangolo 9"/>
          <p:cNvSpPr/>
          <p:nvPr/>
        </p:nvSpPr>
        <p:spPr>
          <a:xfrm>
            <a:off x="441767" y="3500438"/>
            <a:ext cx="11343772" cy="2639441"/>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lnSpc>
                <a:spcPct val="150000"/>
              </a:lnSpc>
            </a:pPr>
            <a:r>
              <a:rPr lang="en-US" sz="1600" b="1" dirty="0">
                <a:solidFill>
                  <a:schemeClr val="bg1"/>
                </a:solidFill>
              </a:rPr>
              <a:t>Work Group Consensus Statement</a:t>
            </a:r>
          </a:p>
          <a:p>
            <a:pPr algn="ctr">
              <a:lnSpc>
                <a:spcPct val="150000"/>
              </a:lnSpc>
            </a:pPr>
            <a:r>
              <a:rPr lang="en-US" sz="1600" dirty="0">
                <a:solidFill>
                  <a:schemeClr val="bg1"/>
                </a:solidFill>
              </a:rPr>
              <a:t>In the absence of reliable evidence relating to the natural history of lumbar disc </a:t>
            </a:r>
            <a:r>
              <a:rPr lang="en-US" sz="1600" dirty="0" err="1">
                <a:solidFill>
                  <a:schemeClr val="bg1"/>
                </a:solidFill>
              </a:rPr>
              <a:t>herniation</a:t>
            </a:r>
            <a:r>
              <a:rPr lang="en-US" sz="1600" dirty="0">
                <a:solidFill>
                  <a:schemeClr val="bg1"/>
                </a:solidFill>
              </a:rPr>
              <a:t> with </a:t>
            </a:r>
            <a:r>
              <a:rPr lang="en-US" sz="1600" dirty="0" err="1">
                <a:solidFill>
                  <a:schemeClr val="bg1"/>
                </a:solidFill>
              </a:rPr>
              <a:t>radiculopathy</a:t>
            </a:r>
            <a:r>
              <a:rPr lang="en-US" sz="1600" dirty="0">
                <a:solidFill>
                  <a:schemeClr val="bg1"/>
                </a:solidFill>
              </a:rPr>
              <a:t>, it is the work group’s opinion that most patients will improve independent of treatment. </a:t>
            </a:r>
          </a:p>
          <a:p>
            <a:pPr algn="ctr">
              <a:lnSpc>
                <a:spcPct val="150000"/>
              </a:lnSpc>
            </a:pPr>
            <a:endParaRPr lang="en-US" sz="1600" dirty="0">
              <a:solidFill>
                <a:schemeClr val="bg1"/>
              </a:solidFill>
            </a:endParaRPr>
          </a:p>
          <a:p>
            <a:pPr algn="ctr">
              <a:lnSpc>
                <a:spcPct val="150000"/>
              </a:lnSpc>
            </a:pPr>
            <a:r>
              <a:rPr lang="en-US" sz="1600" dirty="0">
                <a:solidFill>
                  <a:schemeClr val="bg1"/>
                </a:solidFill>
              </a:rPr>
              <a:t>Disc herniations will often shrink/regress over time. </a:t>
            </a:r>
          </a:p>
          <a:p>
            <a:pPr algn="ctr">
              <a:lnSpc>
                <a:spcPct val="150000"/>
              </a:lnSpc>
            </a:pPr>
            <a:endParaRPr lang="en-US" sz="1600" dirty="0">
              <a:solidFill>
                <a:schemeClr val="bg1"/>
              </a:solidFill>
            </a:endParaRPr>
          </a:p>
          <a:p>
            <a:pPr algn="ctr">
              <a:lnSpc>
                <a:spcPct val="150000"/>
              </a:lnSpc>
            </a:pPr>
            <a:r>
              <a:rPr lang="en-US" sz="1600" dirty="0">
                <a:solidFill>
                  <a:schemeClr val="bg1"/>
                </a:solidFill>
              </a:rPr>
              <a:t>Many, but not all, articles have demonstrated a clinical improvement with decreased size of disc herniations.</a:t>
            </a:r>
          </a:p>
        </p:txBody>
      </p:sp>
      <p:pic>
        <p:nvPicPr>
          <p:cNvPr id="72706" name="Picture 2"/>
          <p:cNvPicPr>
            <a:picLocks noChangeAspect="1" noChangeArrowheads="1"/>
          </p:cNvPicPr>
          <p:nvPr/>
        </p:nvPicPr>
        <p:blipFill rotWithShape="1">
          <a:blip r:embed="rId2" cstate="print"/>
          <a:srcRect b="55949"/>
          <a:stretch/>
        </p:blipFill>
        <p:spPr bwMode="auto">
          <a:xfrm>
            <a:off x="7621742" y="0"/>
            <a:ext cx="4610239" cy="2286000"/>
          </a:xfrm>
          <a:prstGeom prst="rect">
            <a:avLst/>
          </a:prstGeom>
          <a:noFill/>
          <a:ln w="9525">
            <a:noFill/>
            <a:miter lim="800000"/>
            <a:headEnd/>
            <a:tailEnd/>
          </a:ln>
        </p:spPr>
      </p:pic>
      <p:sp>
        <p:nvSpPr>
          <p:cNvPr id="6" name="Rettangolo 5"/>
          <p:cNvSpPr/>
          <p:nvPr/>
        </p:nvSpPr>
        <p:spPr>
          <a:xfrm>
            <a:off x="441767" y="1928098"/>
            <a:ext cx="6012160" cy="584775"/>
          </a:xfrm>
          <a:prstGeom prst="rect">
            <a:avLst/>
          </a:prstGeom>
          <a:noFill/>
          <a:ln>
            <a:noFill/>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sz="1600" dirty="0">
                <a:solidFill>
                  <a:schemeClr val="bg1"/>
                </a:solidFill>
              </a:rPr>
              <a:t>Question: what is the natural history of lumbar disc </a:t>
            </a:r>
            <a:r>
              <a:rPr lang="en-US" sz="1600" dirty="0" err="1">
                <a:solidFill>
                  <a:schemeClr val="bg1"/>
                </a:solidFill>
              </a:rPr>
              <a:t>herniation</a:t>
            </a:r>
            <a:r>
              <a:rPr lang="en-US" sz="1600" dirty="0">
                <a:solidFill>
                  <a:schemeClr val="bg1"/>
                </a:solidFill>
              </a:rPr>
              <a:t> with </a:t>
            </a:r>
            <a:r>
              <a:rPr lang="en-US" sz="1600" dirty="0" err="1">
                <a:solidFill>
                  <a:schemeClr val="bg1"/>
                </a:solidFill>
              </a:rPr>
              <a:t>radiculopathy</a:t>
            </a:r>
            <a:r>
              <a:rPr lang="en-US" sz="1600" dirty="0">
                <a:solidFill>
                  <a:schemeClr val="bg1"/>
                </a:solidFill>
              </a:rPr>
              <a:t>?</a:t>
            </a:r>
            <a:endParaRPr lang="it-IT" sz="1600" dirty="0">
              <a:solidFill>
                <a:schemeClr val="bg1"/>
              </a:solidFill>
            </a:endParaRPr>
          </a:p>
        </p:txBody>
      </p:sp>
    </p:spTree>
    <p:extLst>
      <p:ext uri="{BB962C8B-B14F-4D97-AF65-F5344CB8AC3E}">
        <p14:creationId xmlns:p14="http://schemas.microsoft.com/office/powerpoint/2010/main" val="360981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4" presetClass="entr" presetSubtype="0" accel="10000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strVal val="#ppt_w*0.05"/>
                                          </p:val>
                                        </p:tav>
                                        <p:tav tm="100000">
                                          <p:val>
                                            <p:strVal val="#ppt_w"/>
                                          </p:val>
                                        </p:tav>
                                      </p:tavLst>
                                    </p:anim>
                                    <p:anim calcmode="lin" valueType="num">
                                      <p:cBhvr>
                                        <p:cTn id="8" dur="500" fill="hold"/>
                                        <p:tgtEl>
                                          <p:spTgt spid="10"/>
                                        </p:tgtEl>
                                        <p:attrNameLst>
                                          <p:attrName>ppt_h</p:attrName>
                                        </p:attrNameLst>
                                      </p:cBhvr>
                                      <p:tavLst>
                                        <p:tav tm="0">
                                          <p:val>
                                            <p:strVal val="#ppt_h"/>
                                          </p:val>
                                        </p:tav>
                                        <p:tav tm="100000">
                                          <p:val>
                                            <p:strVal val="#ppt_h"/>
                                          </p:val>
                                        </p:tav>
                                      </p:tavLst>
                                    </p:anim>
                                    <p:anim calcmode="lin" valueType="num">
                                      <p:cBhvr>
                                        <p:cTn id="9" dur="500" fill="hold"/>
                                        <p:tgtEl>
                                          <p:spTgt spid="10"/>
                                        </p:tgtEl>
                                        <p:attrNameLst>
                                          <p:attrName>ppt_x</p:attrName>
                                        </p:attrNameLst>
                                      </p:cBhvr>
                                      <p:tavLst>
                                        <p:tav tm="0">
                                          <p:val>
                                            <p:strVal val="#ppt_x-.2"/>
                                          </p:val>
                                        </p:tav>
                                        <p:tav tm="100000">
                                          <p:val>
                                            <p:strVal val="#ppt_x"/>
                                          </p:val>
                                        </p:tav>
                                      </p:tavLst>
                                    </p:anim>
                                    <p:anim calcmode="lin" valueType="num">
                                      <p:cBhvr>
                                        <p:cTn id="10" dur="500" fill="hold"/>
                                        <p:tgtEl>
                                          <p:spTgt spid="10"/>
                                        </p:tgtEl>
                                        <p:attrNameLst>
                                          <p:attrName>ppt_y</p:attrName>
                                        </p:attrNameLst>
                                      </p:cBhvr>
                                      <p:tavLst>
                                        <p:tav tm="0">
                                          <p:val>
                                            <p:strVal val="#ppt_y"/>
                                          </p:val>
                                        </p:tav>
                                        <p:tav tm="100000">
                                          <p:val>
                                            <p:strVal val="#ppt_y"/>
                                          </p:val>
                                        </p:tav>
                                      </p:tavLst>
                                    </p:anim>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2303</TotalTime>
  <Words>1784</Words>
  <Application>Microsoft Office PowerPoint</Application>
  <PresentationFormat>Widescreen</PresentationFormat>
  <Paragraphs>277</Paragraphs>
  <Slides>49</Slides>
  <Notes>0</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1</vt:i4>
      </vt:variant>
      <vt:variant>
        <vt:lpstr>Titoli diapositive</vt:lpstr>
      </vt:variant>
      <vt:variant>
        <vt:i4>49</vt:i4>
      </vt:variant>
    </vt:vector>
  </HeadingPairs>
  <TitlesOfParts>
    <vt:vector size="57" baseType="lpstr">
      <vt:lpstr>Arial</vt:lpstr>
      <vt:lpstr>Calibri</vt:lpstr>
      <vt:lpstr>Calibri Light</vt:lpstr>
      <vt:lpstr>Helvetica</vt:lpstr>
      <vt:lpstr>Perpetua Titling MT</vt:lpstr>
      <vt:lpstr>Times New Roman</vt:lpstr>
      <vt:lpstr>Tema di Office</vt:lpstr>
      <vt:lpstr>Acrobat Document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josip buric</dc:creator>
  <cp:lastModifiedBy>josip buric</cp:lastModifiedBy>
  <cp:revision>35</cp:revision>
  <dcterms:created xsi:type="dcterms:W3CDTF">2018-05-21T04:50:30Z</dcterms:created>
  <dcterms:modified xsi:type="dcterms:W3CDTF">2018-05-25T19:38:02Z</dcterms:modified>
</cp:coreProperties>
</file>