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F8794-9E83-479A-8B7A-0CBA3977A06E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5C1C3-94D5-43F3-9D70-5CC1ACC6C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862B7-2310-4F7F-89F6-CEE2A35EC9A5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B01FE-16E9-4A6C-AA4B-D6E92CF74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B01FE-16E9-4A6C-AA4B-D6E92CF74F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E94-2FD6-40A4-97A7-39D1263891E0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CD49-6481-4100-B02D-ED88D67209C6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3FC7-3498-41C4-8BB6-AE4529E468F1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B8B3-40F6-4EEB-AE95-58725A4A4F07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77E8-3463-450A-869B-1A97FF954F94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6242E-65D8-4EB6-945A-2688C7FE06F2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B2BF-5669-48E7-B5A7-00F0DDD3E3AE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7797-9594-40CE-AF6E-A8DA5CE74596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4E97-AA1F-4337-921D-EC0E4E3E3FEF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3417-47B0-4F63-B4B2-C57520D5CA72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34DE7-6328-4BA9-9DC1-A73911699CFF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6B288-7563-4F0F-A216-953D29F31215}" type="datetime1">
              <a:rPr lang="en-US" smtClean="0"/>
              <a:pPr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F419-1BED-4E92-9493-BEF5A9130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verview of the Reports of analysis of education offer in pain medicine</a:t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3100" dirty="0" smtClean="0"/>
              <a:t>Management Board meeting, Rijeka, May 28, 2018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RS" sz="1400" i="1" dirty="0" smtClean="0"/>
          </a:p>
          <a:p>
            <a:r>
              <a:rPr lang="en-US" sz="4000" i="1" dirty="0" smtClean="0"/>
              <a:t>D</a:t>
            </a:r>
            <a:r>
              <a:rPr lang="sr-Latn-RS" sz="4000" i="1" dirty="0" smtClean="0"/>
              <a:t>r Jelena Šantrić</a:t>
            </a:r>
            <a:endParaRPr lang="en-US" sz="4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31640" y="5949280"/>
            <a:ext cx="6984776" cy="72008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Preventive Monitoring Visit Meeting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sz="2700" dirty="0" smtClean="0"/>
              <a:t>Faculty of Medicine University of Belgrade</a:t>
            </a:r>
            <a:br>
              <a:rPr lang="en-US" sz="2700" dirty="0" smtClean="0"/>
            </a:br>
            <a:r>
              <a:rPr lang="en-US" sz="2700" dirty="0" smtClean="0"/>
              <a:t>May 17, 2018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705275"/>
          </a:xfrm>
        </p:spPr>
        <p:txBody>
          <a:bodyPr/>
          <a:lstStyle/>
          <a:p>
            <a:r>
              <a:rPr lang="en-US" dirty="0" smtClean="0"/>
              <a:t>Reports of analysis on education offer in pain medicine </a:t>
            </a:r>
            <a:r>
              <a:rPr lang="sr-Latn-RS" dirty="0" smtClean="0"/>
              <a:t>gathered </a:t>
            </a:r>
            <a:r>
              <a:rPr lang="en-US" dirty="0" smtClean="0"/>
              <a:t>from </a:t>
            </a:r>
            <a:r>
              <a:rPr lang="sr-Latn-RS" dirty="0" smtClean="0"/>
              <a:t>PCs (5 universities)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eport of analysis on education offer in pain medicine from 1 PgC – University of Florence, Faculty of Medicine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5805264"/>
            <a:ext cx="6768752" cy="792088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Conclusion and </a:t>
            </a:r>
            <a:r>
              <a:rPr lang="en-US" dirty="0" smtClean="0"/>
              <a:t>recommendation</a:t>
            </a:r>
            <a:r>
              <a:rPr lang="sr-Latn-RS" dirty="0" smtClean="0"/>
              <a:t>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56125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R</a:t>
            </a:r>
            <a:r>
              <a:rPr lang="sr-Latn-RS" dirty="0" smtClean="0"/>
              <a:t>eports from PCs –totaly different size and complexity (from several sentences MFUP- to 19 pg MFUB)</a:t>
            </a:r>
          </a:p>
          <a:p>
            <a:pPr lvl="0"/>
            <a:r>
              <a:rPr lang="en-US" dirty="0" smtClean="0"/>
              <a:t>A</a:t>
            </a:r>
            <a:r>
              <a:rPr lang="sr-Latn-RS" dirty="0" smtClean="0"/>
              <a:t>fter consideration and</a:t>
            </a:r>
            <a:r>
              <a:rPr lang="en-US" dirty="0" smtClean="0"/>
              <a:t> useful remarks and advices to overcome potential obstacles</a:t>
            </a:r>
            <a:r>
              <a:rPr lang="sr-Latn-RS" dirty="0" smtClean="0"/>
              <a:t>, it is recommended to:</a:t>
            </a:r>
            <a:r>
              <a:rPr lang="en-US" dirty="0" smtClean="0"/>
              <a:t> </a:t>
            </a:r>
            <a:endParaRPr lang="sr-Latn-RS" dirty="0" smtClean="0"/>
          </a:p>
          <a:p>
            <a:pPr lvl="0">
              <a:buNone/>
            </a:pPr>
            <a:r>
              <a:rPr lang="sr-Latn-RS" dirty="0" smtClean="0"/>
              <a:t>	</a:t>
            </a:r>
            <a:r>
              <a:rPr lang="en-US" i="1" dirty="0" smtClean="0"/>
              <a:t>Create a template for WP1 and the analysis of reports, as an example that will make analysis more exact and detailed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5949280"/>
            <a:ext cx="6984776" cy="700187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sr-Latn-RS" dirty="0" smtClean="0"/>
              <a:t>Report </a:t>
            </a:r>
            <a:r>
              <a:rPr lang="en-US" dirty="0" smtClean="0"/>
              <a:t>T</a:t>
            </a:r>
            <a:r>
              <a:rPr lang="sr-Latn-RS" dirty="0" smtClean="0"/>
              <a:t>emplate - part 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3633267"/>
          </a:xfrm>
        </p:spPr>
        <p:txBody>
          <a:bodyPr>
            <a:normAutofit/>
          </a:bodyPr>
          <a:lstStyle/>
          <a:p>
            <a:r>
              <a:rPr lang="sr-Latn-RS" sz="2600" dirty="0" smtClean="0"/>
              <a:t>Described status of p</a:t>
            </a:r>
            <a:r>
              <a:rPr lang="en-US" sz="2600" dirty="0" err="1" smtClean="0"/>
              <a:t>ost</a:t>
            </a:r>
            <a:r>
              <a:rPr lang="sr-Latn-RS" sz="2600" dirty="0" smtClean="0"/>
              <a:t>-</a:t>
            </a:r>
            <a:r>
              <a:rPr lang="en-US" sz="2600" dirty="0" smtClean="0"/>
              <a:t>graduate </a:t>
            </a:r>
            <a:r>
              <a:rPr lang="sr-Latn-RS" sz="2600" dirty="0" smtClean="0"/>
              <a:t>s</a:t>
            </a:r>
            <a:r>
              <a:rPr lang="en-US" sz="2600" dirty="0" err="1" smtClean="0"/>
              <a:t>tudies</a:t>
            </a:r>
            <a:r>
              <a:rPr lang="en-US" sz="2600" dirty="0" smtClean="0"/>
              <a:t> in Pain Medicine</a:t>
            </a:r>
            <a:r>
              <a:rPr lang="sr-Latn-RS" sz="2600" dirty="0" smtClean="0"/>
              <a:t> at Faculties of Medicine in PCs</a:t>
            </a:r>
          </a:p>
          <a:p>
            <a:r>
              <a:rPr lang="sr-Latn-RS" sz="2600" dirty="0" smtClean="0"/>
              <a:t>Plan for introducing sub</a:t>
            </a:r>
            <a:r>
              <a:rPr lang="en-US" sz="2600" dirty="0" smtClean="0"/>
              <a:t>specialization in Pain Medicine</a:t>
            </a:r>
            <a:r>
              <a:rPr lang="sr-Latn-RS" sz="2600" dirty="0" smtClean="0"/>
              <a:t> </a:t>
            </a:r>
          </a:p>
          <a:p>
            <a:r>
              <a:rPr lang="en-US" sz="2600" dirty="0" smtClean="0"/>
              <a:t>P</a:t>
            </a:r>
            <a:r>
              <a:rPr lang="sr-Latn-RS" sz="2600" dirty="0" smtClean="0"/>
              <a:t>lan of lectures-programme</a:t>
            </a:r>
          </a:p>
          <a:p>
            <a:r>
              <a:rPr lang="sr-Latn-RS" sz="2600" dirty="0" smtClean="0"/>
              <a:t>Plan for legal accreditation with terms and procedures according to all the laws of PCs</a:t>
            </a:r>
          </a:p>
          <a:p>
            <a:r>
              <a:rPr lang="en-US" sz="2600" dirty="0" smtClean="0"/>
              <a:t>P</a:t>
            </a:r>
            <a:r>
              <a:rPr lang="sr-Latn-RS" sz="2600" dirty="0" smtClean="0"/>
              <a:t>lan for improving  existing subspecialization -harmonization with EFIC standards (MFUB) 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5949280"/>
            <a:ext cx="6840760" cy="628179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sr-Latn-RS" dirty="0" smtClean="0"/>
              <a:t>Report </a:t>
            </a:r>
            <a:r>
              <a:rPr lang="en-US" dirty="0" smtClean="0"/>
              <a:t>T</a:t>
            </a:r>
            <a:r>
              <a:rPr lang="sr-Latn-RS" dirty="0" smtClean="0"/>
              <a:t>emplate –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3633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S</a:t>
            </a:r>
            <a:r>
              <a:rPr lang="sr-Latn-RS" sz="2400" dirty="0" smtClean="0"/>
              <a:t>tatus and name of lectures of Pain medicine in existing curriculum of Integrated Academic Studies of Medicine through courses and hours (both preclinical and clinical)</a:t>
            </a:r>
          </a:p>
          <a:p>
            <a:r>
              <a:rPr lang="en-US" sz="2400" dirty="0" smtClean="0"/>
              <a:t>P</a:t>
            </a:r>
            <a:r>
              <a:rPr lang="sr-Latn-RS" sz="2400" dirty="0" smtClean="0"/>
              <a:t>lan for </a:t>
            </a:r>
            <a:r>
              <a:rPr lang="en-US" sz="2400" dirty="0" smtClean="0"/>
              <a:t>introduction of a compulsory course</a:t>
            </a:r>
            <a:r>
              <a:rPr lang="sr-Latn-RS" sz="2400" dirty="0" smtClean="0"/>
              <a:t>/elective course</a:t>
            </a:r>
            <a:r>
              <a:rPr lang="en-US" sz="2400" dirty="0" smtClean="0"/>
              <a:t> of </a:t>
            </a:r>
            <a:r>
              <a:rPr lang="sr-Latn-RS" sz="2400" dirty="0" smtClean="0"/>
              <a:t>Pain Medicine in</a:t>
            </a:r>
            <a:r>
              <a:rPr lang="en-US" sz="2400" dirty="0" smtClean="0"/>
              <a:t> I</a:t>
            </a:r>
            <a:r>
              <a:rPr lang="sr-Latn-RS" sz="2400" dirty="0" smtClean="0"/>
              <a:t>ntegrated Academic Studies of Medicine</a:t>
            </a:r>
          </a:p>
          <a:p>
            <a:r>
              <a:rPr lang="sr-Latn-RS" sz="2400" dirty="0" smtClean="0"/>
              <a:t>Plan of lectures in Pain medicine course</a:t>
            </a:r>
          </a:p>
          <a:p>
            <a:r>
              <a:rPr lang="sr-Latn-RS" sz="2400" dirty="0" smtClean="0"/>
              <a:t>Courses accreditation – legal procedure and possible terms</a:t>
            </a:r>
          </a:p>
          <a:p>
            <a:r>
              <a:rPr lang="en-US" sz="2400" dirty="0" smtClean="0"/>
              <a:t>I</a:t>
            </a:r>
            <a:r>
              <a:rPr lang="sr-Latn-RS" sz="2400" dirty="0" smtClean="0"/>
              <a:t>nternal accreditation of study programme- it </a:t>
            </a:r>
            <a:r>
              <a:rPr lang="en-US" sz="2400" dirty="0" smtClean="0"/>
              <a:t>could fit the project outcomes </a:t>
            </a:r>
            <a:endParaRPr lang="sr-Latn-R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15616" y="6093296"/>
            <a:ext cx="6984776" cy="55617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sr-Latn-RS" dirty="0" smtClean="0"/>
              <a:t>Report </a:t>
            </a:r>
            <a:r>
              <a:rPr lang="en-US" dirty="0" smtClean="0"/>
              <a:t>T</a:t>
            </a:r>
            <a:r>
              <a:rPr lang="sr-Latn-RS" dirty="0" smtClean="0"/>
              <a:t>emplate – part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36332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</a:t>
            </a:r>
            <a:r>
              <a:rPr lang="sr-Latn-RS" sz="2400" dirty="0" smtClean="0"/>
              <a:t>eport about Continuing Medical Education programs, Congresses, Forums, professional meetings held in last period etc.</a:t>
            </a:r>
          </a:p>
          <a:p>
            <a:r>
              <a:rPr lang="en-US" sz="2400" dirty="0" smtClean="0"/>
              <a:t>T</a:t>
            </a:r>
            <a:r>
              <a:rPr lang="sr-Latn-RS" sz="2400" dirty="0" smtClean="0"/>
              <a:t>he list </a:t>
            </a:r>
            <a:r>
              <a:rPr lang="en-US" sz="2400" dirty="0" smtClean="0"/>
              <a:t>of meetings that were dedicated to the problem of pain or the pain is considered as a part of the meeting</a:t>
            </a:r>
            <a:r>
              <a:rPr lang="sr-Latn-RS" sz="2400" dirty="0" smtClean="0"/>
              <a:t> (with lectures and teachers)</a:t>
            </a:r>
          </a:p>
          <a:p>
            <a:r>
              <a:rPr lang="en-US" sz="2400" dirty="0" smtClean="0"/>
              <a:t>P</a:t>
            </a:r>
            <a:r>
              <a:rPr lang="sr-Latn-RS" sz="2400" dirty="0" smtClean="0"/>
              <a:t>lan for improving number of programs and health professionals educated    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5656" y="5949280"/>
            <a:ext cx="6624736" cy="556171"/>
          </a:xfrm>
        </p:spPr>
        <p:txBody>
          <a:bodyPr/>
          <a:lstStyle/>
          <a:p>
            <a:pPr fontAlgn="base"/>
            <a:r>
              <a:rPr lang="en-US" i="1" dirty="0"/>
              <a:t>This project has been funded with support from the European Commission.</a:t>
            </a:r>
            <a:endParaRPr lang="en-US" dirty="0"/>
          </a:p>
          <a:p>
            <a:r>
              <a:rPr lang="en-US" i="1" dirty="0"/>
              <a:t>This publication [communication] reflects the views only of the author, and the Commission cannot be held responsible for any use which </a:t>
            </a:r>
            <a:r>
              <a:rPr lang="en-US" i="1" dirty="0" smtClean="0"/>
              <a:t>may </a:t>
            </a:r>
            <a:r>
              <a:rPr lang="en-US" i="1" dirty="0"/>
              <a:t>be made of the information contained therein.</a:t>
            </a:r>
            <a:endParaRPr lang="en-US" dirty="0"/>
          </a:p>
        </p:txBody>
      </p:sp>
      <p:pic>
        <p:nvPicPr>
          <p:cNvPr id="153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370013" cy="5667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339752" y="332656"/>
            <a:ext cx="61926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2017 Capacity Building in the field of Higher Education (CBHE) project under the Erasmus+ program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“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Strengthening Capacities for Higher Education of Pain Medicine in Western Balkan countries </a:t>
            </a:r>
            <a:r>
              <a:rPr lang="en-US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HEPMP“ </a:t>
            </a:r>
            <a:endParaRPr lang="en-U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Project number: 585927-EPP-1-2017-1-RS-EPPKA2-CBHE-JP (2017 – 3109 / 001 – 001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atasa\Desktop\2cbd30ab4a78f73e997c44690db61811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0" y="4869160"/>
            <a:ext cx="2232248" cy="1152128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solidFill>
                  <a:schemeClr val="bg1"/>
                </a:solidFill>
                <a:latin typeface="Calisto MT" pitchFamily="18" charset="0"/>
              </a:rPr>
              <a:t>Thank you for </a:t>
            </a:r>
            <a:br>
              <a:rPr lang="sr-Latn-RS" dirty="0" smtClean="0">
                <a:solidFill>
                  <a:schemeClr val="bg1"/>
                </a:solidFill>
                <a:latin typeface="Calisto MT" pitchFamily="18" charset="0"/>
              </a:rPr>
            </a:br>
            <a:r>
              <a:rPr lang="sr-Latn-RS" dirty="0" smtClean="0">
                <a:solidFill>
                  <a:schemeClr val="bg1"/>
                </a:solidFill>
                <a:latin typeface="Calisto MT" pitchFamily="18" charset="0"/>
              </a:rPr>
              <a:t>understanding!</a:t>
            </a:r>
            <a:endParaRPr lang="en-U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Natasa\Desktop\5e1923cb4dc3d3c5777075119e53354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229200"/>
            <a:ext cx="1800200" cy="1007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664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 of the Reports of analysis of education offer in pain medicine  Management Board meeting, Rijeka, May 28, 2018</vt:lpstr>
      <vt:lpstr>Preventive Monitoring Visit Meeting Faculty of Medicine University of Belgrade May 17, 2018</vt:lpstr>
      <vt:lpstr>Conclusion and recommendations </vt:lpstr>
      <vt:lpstr>Report Template - part I</vt:lpstr>
      <vt:lpstr>Report Template – part II</vt:lpstr>
      <vt:lpstr>Report Template – part III</vt:lpstr>
      <vt:lpstr>Thank you for  understanding!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Toskovic</dc:creator>
  <cp:lastModifiedBy>Jelena Santric</cp:lastModifiedBy>
  <cp:revision>35</cp:revision>
  <dcterms:created xsi:type="dcterms:W3CDTF">2018-03-08T12:16:41Z</dcterms:created>
  <dcterms:modified xsi:type="dcterms:W3CDTF">2018-05-24T12:18:56Z</dcterms:modified>
</cp:coreProperties>
</file>