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8" r:id="rId2"/>
    <p:sldId id="472" r:id="rId3"/>
    <p:sldId id="471" r:id="rId4"/>
    <p:sldId id="461" r:id="rId5"/>
    <p:sldId id="465" r:id="rId6"/>
    <p:sldId id="467" r:id="rId7"/>
    <p:sldId id="466" r:id="rId8"/>
    <p:sldId id="456" r:id="rId9"/>
    <p:sldId id="457" r:id="rId10"/>
    <p:sldId id="455" r:id="rId11"/>
    <p:sldId id="468" r:id="rId12"/>
    <p:sldId id="463" r:id="rId13"/>
    <p:sldId id="462" r:id="rId14"/>
    <p:sldId id="464" r:id="rId15"/>
    <p:sldId id="459" r:id="rId16"/>
    <p:sldId id="469" r:id="rId17"/>
    <p:sldId id="460" r:id="rId18"/>
    <p:sldId id="470" r:id="rId19"/>
  </p:sldIdLst>
  <p:sldSz cx="9144000" cy="6858000" type="screen4x3"/>
  <p:notesSz cx="6858000" cy="99472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00"/>
    <a:srgbClr val="008000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5" autoAdjust="0"/>
    <p:restoredTop sz="98387" autoAdjust="0"/>
  </p:normalViewPr>
  <p:slideViewPr>
    <p:cSldViewPr snapToGrid="0" snapToObjects="1">
      <p:cViewPr>
        <p:scale>
          <a:sx n="70" d="100"/>
          <a:sy n="70" d="100"/>
        </p:scale>
        <p:origin x="-1482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DE362C57-EEA6-4D79-AC07-DE5777A3E49E}" type="datetime1">
              <a:rPr lang="hr-HR"/>
              <a:pPr>
                <a:defRPr/>
              </a:pPr>
              <a:t>29.5.2018.</a:t>
            </a:fld>
            <a:endParaRPr lang="hr-HR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DCD44838-2A61-486F-B07B-EA6BAA380ED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65904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6337AA2-B5F4-457D-A032-426F81EB865E}" type="datetimeFigureOut">
              <a:rPr lang="sr-Latn-CS"/>
              <a:pPr>
                <a:defRPr/>
              </a:pPr>
              <a:t>29.5.2018.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noProof="0" smtClean="0"/>
              <a:t>Kliknite da biste uredili stilove teksta matrice</a:t>
            </a:r>
          </a:p>
          <a:p>
            <a:pPr lvl="1"/>
            <a:r>
              <a:rPr lang="hr-HR" noProof="0" smtClean="0"/>
              <a:t>Druga razina</a:t>
            </a:r>
          </a:p>
          <a:p>
            <a:pPr lvl="2"/>
            <a:r>
              <a:rPr lang="hr-HR" noProof="0" smtClean="0"/>
              <a:t>Treća razina</a:t>
            </a:r>
          </a:p>
          <a:p>
            <a:pPr lvl="3"/>
            <a:r>
              <a:rPr lang="hr-HR" noProof="0" smtClean="0"/>
              <a:t>Četvrta razina</a:t>
            </a:r>
          </a:p>
          <a:p>
            <a:pPr lvl="4"/>
            <a:r>
              <a:rPr lang="hr-HR" noProof="0" smtClean="0"/>
              <a:t>Peta razina</a:t>
            </a:r>
            <a:endParaRPr lang="hr-HR" noProof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B28D0DB-67B0-4C52-BCFA-922ADB2C886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536004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spite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numerously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proven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efficacy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ESIs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clinical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practice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researches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very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often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deny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clinical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practice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research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results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recommendations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often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contradictory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which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confuses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clinicians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choice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epidural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application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steroids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treatment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low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back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pain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or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without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radiculopathy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my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I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will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try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cast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some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light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results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researches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far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recommendations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epidural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application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steroids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For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those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who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know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little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about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issue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I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will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start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very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definition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ESI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ways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application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steroids</a:t>
            </a:r>
            <a:r>
              <a:rPr lang="hr-H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8D0DB-67B0-4C52-BCFA-922ADB2C8865}" type="slidenum">
              <a:rPr lang="hr-HR" smtClean="0"/>
              <a:pPr>
                <a:defRPr/>
              </a:pPr>
              <a:t>1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DLB logo potpis 800px.jpg"/>
          <p:cNvPicPr>
            <a:picLocks noChangeAspect="1"/>
          </p:cNvPicPr>
          <p:nvPr userDrawn="1"/>
        </p:nvPicPr>
        <p:blipFill>
          <a:blip r:embed="rId2"/>
          <a:srcRect r="11642" b="27528"/>
          <a:stretch>
            <a:fillRect/>
          </a:stretch>
        </p:blipFill>
        <p:spPr bwMode="auto">
          <a:xfrm>
            <a:off x="7386638" y="5943600"/>
            <a:ext cx="133191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Slogan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318250"/>
            <a:ext cx="22352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77744-86DF-4AB0-B471-45C1A2247C09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153CB-579D-443D-8168-8FBBFEA02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CE8EB-76FA-491D-B9D0-4B3BDC33C754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35249-B109-482A-AEE4-DBC3DEDB9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87DB9E6-19AF-4302-BAF7-AD193D55F6BC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13ABE-A3BA-4D64-9EF4-DACD1FA8A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a-IN" noProof="0" smtClean="0"/>
              <a:t>Drag picture to placeholder or click icon to add</a:t>
            </a:r>
            <a:endParaRPr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5B386A0-9BC7-4A76-BA8E-E2625BF36EDB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05BD7-D54D-4D57-A1A1-7581DBF8C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a-IN" noProof="0" smtClean="0"/>
              <a:t>Drag picture to placeholder or click icon to add</a:t>
            </a:r>
            <a:endParaRPr noProof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ta-IN" noProof="0" smtClean="0"/>
              <a:t>Drag picture to placeholder or click icon to add</a:t>
            </a:r>
            <a:endParaRPr noProof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ta-IN" noProof="0" smtClean="0"/>
              <a:t>Drag picture to placeholder or click icon to add</a:t>
            </a:r>
            <a:endParaRPr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4BCB57B-177F-4FF1-AC80-C9237A4799C7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6A1EF-B38C-4321-B14A-AE2FAD90C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FAD34-863F-4ED1-A8DE-D1FBF3C5BA2E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AACCC-CF62-4D7A-9F1B-B7A6427FD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EA68D-4818-45C1-976E-6298F287B6BD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E411D-D464-4C86-B64E-6D81388A6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1BA21-D958-409E-926A-D335476726D9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94B7D-82A2-469C-8AE5-ED676A6F7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3B8D6-F417-4733-840A-A1514DB72E67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FC9CB-FE25-4107-898D-A5B3AE743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1C590-FCE5-483C-80D3-02E7E3A1CC61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183C7-2FEC-4D46-8475-FB8BAED00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8293100" y="5803900"/>
            <a:ext cx="366713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/>
          <a:lstStyle>
            <a:lvl1pPr algn="r">
              <a:defRPr sz="4600" b="0" cap="none" baseline="0"/>
            </a:lvl1pPr>
          </a:lstStyle>
          <a:p>
            <a:r>
              <a:rPr lang="ta-IN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2CFC81F-533B-4D48-A341-CAC5F8A9813A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14462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D177323-1665-4739-83DB-EA8805EB3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D0AC-901F-4C93-A853-618EFAE655D3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6FFE1-FAAE-409E-B61B-A2CA8C40A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B4A6-6ACC-4DFC-8E8A-E75EDD2517D2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2D62B-ACDD-457A-B901-249D925C9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5EA06-CD2F-485A-8367-64B02169565E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03BC2-3A67-4D78-A0D2-0347CB81F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43094-2F86-4B0F-BCAC-B631E42C48E1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03DAF-F403-4D08-BFAC-363924B18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A72D8-393F-4049-B761-4C9302B41358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EF608-E592-4C44-9F2D-998C54AB5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F08D0-A0E0-4936-95CE-F3F5C635F653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602BA-33F0-4171-92D3-3FA39C1FD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444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a-IN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39775" y="2770188"/>
            <a:ext cx="7662863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100" b="1">
                <a:solidFill>
                  <a:srgbClr val="7F7F7F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E1BEF85-1DBF-4BDB-A05C-2B7293BD9D59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7F7F7F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D0910AA-21EE-4AF1-8949-D9D3BE19A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0" r:id="rId2"/>
    <p:sldLayoutId id="214748372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21" r:id="rId10"/>
    <p:sldLayoutId id="2147483722" r:id="rId11"/>
    <p:sldLayoutId id="2147483723" r:id="rId12"/>
    <p:sldLayoutId id="2147483724" r:id="rId13"/>
    <p:sldLayoutId id="2147483717" r:id="rId14"/>
    <p:sldLayoutId id="2147483725" r:id="rId15"/>
    <p:sldLayoutId id="2147483726" r:id="rId16"/>
    <p:sldLayoutId id="2147483718" r:id="rId17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bg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rgbClr val="595959"/>
          </a:solidFill>
          <a:latin typeface="+mn-lt"/>
          <a:ea typeface="ＭＳ Ｐゴシック" charset="-128"/>
          <a:cs typeface="+mn-cs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rgbClr val="C1F944"/>
        </a:buClr>
        <a:buSzPct val="90000"/>
        <a:buFont typeface="Wingdings" pitchFamily="2" charset="2"/>
        <a:buChar char="S"/>
        <a:defRPr sz="2000" kern="1200">
          <a:solidFill>
            <a:srgbClr val="595959"/>
          </a:solidFill>
          <a:latin typeface="+mn-lt"/>
          <a:ea typeface="ＭＳ Ｐゴシック" charset="-128"/>
          <a:cs typeface="+mn-cs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Char char="S"/>
        <a:defRPr kern="1200">
          <a:solidFill>
            <a:srgbClr val="595959"/>
          </a:solidFill>
          <a:latin typeface="+mn-lt"/>
          <a:ea typeface="ＭＳ Ｐゴシック" charset="-128"/>
          <a:cs typeface="+mn-cs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Clr>
          <a:srgbClr val="C1F944"/>
        </a:buClr>
        <a:buSzPct val="90000"/>
        <a:buFont typeface="Wingdings" pitchFamily="2" charset="2"/>
        <a:buChar char="S"/>
        <a:defRPr kern="1200">
          <a:solidFill>
            <a:srgbClr val="595959"/>
          </a:solidFill>
          <a:latin typeface="+mn-lt"/>
          <a:ea typeface="ＭＳ Ｐゴシック" charset="-128"/>
          <a:cs typeface="+mn-cs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Char char="S"/>
        <a:defRPr kern="1200">
          <a:solidFill>
            <a:srgbClr val="595959"/>
          </a:solidFill>
          <a:latin typeface="+mn-lt"/>
          <a:ea typeface="ＭＳ Ｐゴシック" charset="-128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dlb.org/dogadanja/odrzana-dogadanja/1886/" TargetMode="External"/><Relationship Id="rId2" Type="http://schemas.openxmlformats.org/officeDocument/2006/relationships/hyperlink" Target="https://www.hdlb.org/dogadanja/odrzana-dogadanja/lijecenje-boli-djece-palijativna-skrb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hdlb.org/dogadanja/tecaj-ultrazvukom-vodeni-periferni-blokovi-u-regionalnoj-anesteziji-i-lijecenju-boli/" TargetMode="External"/><Relationship Id="rId4" Type="http://schemas.openxmlformats.org/officeDocument/2006/relationships/hyperlink" Target="https://www.hdlb.org/dogadanja/tecaj-akutna-bol-nove-spoznaje-u-patofiziologiji-i-lijecenj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dlb.org/dogadanja/tecaj-akutna-bol-nove-spoznaje-u-patofiziologiji-i-lijecenju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dlb.org/dogadanja/european-pain-federation-efic-endorsed-interventional-pain-management-symposium-cadaver-workshops-3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dlb.org/dogadanja/odrzana-dogadanja/suvremeno-lijecenje-primarnih-glavobolja-i-xii-godisnju-skupstinu-hrvatskog-drustva-za-lijecenje-boli/" TargetMode="External"/><Relationship Id="rId2" Type="http://schemas.openxmlformats.org/officeDocument/2006/relationships/hyperlink" Target="https://www.hdlb.org/dogadanja/odrzana-dogadanja/medunarodni-tecaj-lijecenja-boli-p-a-i-n-2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dlb.org/dogadanja/odrzana-dogadanja/dijagnostika-i-lijecenje-neuropatske-boli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dlb.org/dogadanja/odrzana-dogadanja/suvremeni-pristup-lijecenju-akutne-boli/" TargetMode="External"/><Relationship Id="rId2" Type="http://schemas.openxmlformats.org/officeDocument/2006/relationships/hyperlink" Target="https://www.hdlb.org/dogadanja/odrzana-dogadanja/suvremeni-pristup-lijecenju-misicno-kostane-boli-2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dlb.org/dogadanja/odrzana-dogadanja/suvremeni-pristup-lijecenju-kronicne-boli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6"/>
          <p:cNvSpPr>
            <a:spLocks/>
          </p:cNvSpPr>
          <p:nvPr/>
        </p:nvSpPr>
        <p:spPr bwMode="auto">
          <a:xfrm>
            <a:off x="581025" y="1431925"/>
            <a:ext cx="822960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lnSpc>
                <a:spcPct val="120000"/>
              </a:lnSpc>
            </a:pPr>
            <a:endParaRPr lang="sr-Latn-CS" sz="4000" b="1" dirty="0">
              <a:solidFill>
                <a:schemeClr val="bg1"/>
              </a:solidFill>
            </a:endParaRP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379449" y="4463212"/>
            <a:ext cx="466684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r-H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Ivan Radoš</a:t>
            </a:r>
          </a:p>
          <a:p>
            <a:pPr algn="ctr"/>
            <a:r>
              <a:rPr lang="hr-HR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hr-H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hr-H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Pain</a:t>
            </a:r>
            <a:r>
              <a:rPr lang="hr-H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Medicine Project</a:t>
            </a:r>
            <a:endParaRPr lang="hr-HR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r>
              <a:rPr lang="hr-H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29.svibanj 2018.</a:t>
            </a:r>
          </a:p>
          <a:p>
            <a:pPr algn="ctr" defTabSz="914400"/>
            <a:endParaRPr lang="hr-HR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endParaRPr lang="hr-HR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Pravokutnik 3"/>
          <p:cNvSpPr>
            <a:spLocks noChangeArrowheads="1"/>
          </p:cNvSpPr>
          <p:nvPr/>
        </p:nvSpPr>
        <p:spPr bwMode="auto">
          <a:xfrm>
            <a:off x="581025" y="1851025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hr-HR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 bwMode="auto">
          <a:xfrm>
            <a:off x="457199" y="798512"/>
            <a:ext cx="8353426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endParaRPr lang="hr-HR" sz="3200" dirty="0" smtClean="0"/>
          </a:p>
          <a:p>
            <a:pPr lvl="0" algn="ctr" defTabSz="914400">
              <a:defRPr/>
            </a:pPr>
            <a:r>
              <a:rPr lang="hr-H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HRVATSKO DRUŠTVO ZA LIJEČENJE BOLI-HLZ</a:t>
            </a:r>
          </a:p>
          <a:p>
            <a:pPr lvl="0" algn="ctr" defTabSz="914400">
              <a:defRPr/>
            </a:pPr>
            <a:r>
              <a:rPr lang="hr-H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CROATIAN PAIN SOCIETY-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457199" y="6266934"/>
            <a:ext cx="2222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DOGAĐANJA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39775" y="2279176"/>
            <a:ext cx="7662863" cy="3758087"/>
          </a:xfrm>
        </p:spPr>
        <p:txBody>
          <a:bodyPr/>
          <a:lstStyle/>
          <a:p>
            <a:r>
              <a:rPr lang="hr-HR" b="1" dirty="0" smtClean="0">
                <a:hlinkClick r:id="rId2"/>
              </a:rPr>
              <a:t>LIJEČENJE BOLI DJECE – PALIJATIVNA SKRB</a:t>
            </a:r>
            <a:endParaRPr lang="hr-HR" b="1" dirty="0" smtClean="0"/>
          </a:p>
          <a:p>
            <a:r>
              <a:rPr lang="hr-HR" b="1" dirty="0" smtClean="0">
                <a:hlinkClick r:id="rId3"/>
              </a:rPr>
              <a:t>Simpozij povodom obilježavanja europske i svjetske globalne godine borbe protiv </a:t>
            </a:r>
            <a:r>
              <a:rPr lang="hr-HR" b="1" dirty="0" err="1" smtClean="0">
                <a:hlinkClick r:id="rId3"/>
              </a:rPr>
              <a:t>poslijeoperacijske</a:t>
            </a:r>
            <a:r>
              <a:rPr lang="hr-HR" b="1" dirty="0" smtClean="0">
                <a:hlinkClick r:id="rId3"/>
              </a:rPr>
              <a:t> boli</a:t>
            </a:r>
            <a:endParaRPr lang="hr-HR" b="1" dirty="0" smtClean="0"/>
          </a:p>
          <a:p>
            <a:r>
              <a:rPr lang="hr-HR" b="1" dirty="0" smtClean="0">
                <a:hlinkClick r:id="rId4"/>
              </a:rPr>
              <a:t>Tečaj: AKUTNA BOL / NOVE SPOZNAJE U PATOFIZIOLOGIJI I LIJEČENJU</a:t>
            </a:r>
            <a:endParaRPr lang="hr-HR" b="1" dirty="0" smtClean="0"/>
          </a:p>
          <a:p>
            <a:r>
              <a:rPr lang="hr-HR" b="1" dirty="0" smtClean="0">
                <a:hlinkClick r:id="rId5"/>
              </a:rPr>
              <a:t>Tečaj : ULTRAZVUKOM VOĐENI PERIFERNI BLOKOVI U REGIONALNOJ ANESTEZIJI I LIJEČENJU BOLI</a:t>
            </a:r>
            <a:endParaRPr lang="hr-HR" b="1" dirty="0" smtClean="0"/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AKUPUNKTURA U LIJEČENJU BOLI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C:\Users\Ivan Radoš\Desktop\24991438_1467339476719311_3999131007422073222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23131" y="893598"/>
            <a:ext cx="6624088" cy="3732949"/>
          </a:xfrm>
          <a:prstGeom prst="rect">
            <a:avLst/>
          </a:prstGeom>
          <a:noFill/>
        </p:spPr>
      </p:pic>
      <p:pic>
        <p:nvPicPr>
          <p:cNvPr id="52227" name="Picture 3" descr="C:\Users\Ivan Radoš\Desktop\25158092_1467365063383419_656539216744638052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3131" y="4862225"/>
            <a:ext cx="2566481" cy="1927534"/>
          </a:xfrm>
          <a:prstGeom prst="rect">
            <a:avLst/>
          </a:prstGeom>
          <a:noFill/>
        </p:spPr>
      </p:pic>
      <p:pic>
        <p:nvPicPr>
          <p:cNvPr id="52228" name="Picture 4" descr="C:\Users\Ivan Radoš\Desktop\25158291_1467339583385967_1030909339149173419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0492" y="4862225"/>
            <a:ext cx="3426727" cy="19275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5058" name="Picture 2" descr="C:\Users\Ivan Radoš\Desktop\Akutna-bol-506x48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37291" y="886635"/>
            <a:ext cx="6294815" cy="5971365"/>
          </a:xfrm>
          <a:prstGeom prst="rect">
            <a:avLst/>
          </a:prstGeom>
          <a:noFill/>
        </p:spPr>
      </p:pic>
      <p:sp>
        <p:nvSpPr>
          <p:cNvPr id="5" name="Pravokutnik 4"/>
          <p:cNvSpPr/>
          <p:nvPr/>
        </p:nvSpPr>
        <p:spPr>
          <a:xfrm>
            <a:off x="365291" y="2782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dirty="0" smtClean="0">
                <a:hlinkClick r:id="rId3"/>
              </a:rPr>
              <a:t>Tečaj: AKUTNA BOL / NOVE SPOZNAJE U PATOFIZIOLOGIJI I LIJEČENJU</a:t>
            </a:r>
            <a:endParaRPr lang="hr-HR" b="1" dirty="0" smtClean="0"/>
          </a:p>
        </p:txBody>
      </p:sp>
      <p:pic>
        <p:nvPicPr>
          <p:cNvPr id="45059" name="Picture 3" descr="C:\Users\Ivan Radoš\Desktop\17629837_1240894999363761_3965212299689487565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408226"/>
            <a:ext cx="4218083" cy="207389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4034" name="Picture 2" descr="C:\Users\Ivan Radoš\Desktop\Poster_min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25024" y="1375000"/>
            <a:ext cx="5483000" cy="5483000"/>
          </a:xfrm>
          <a:prstGeom prst="rect">
            <a:avLst/>
          </a:prstGeom>
          <a:noFill/>
        </p:spPr>
      </p:pic>
      <p:sp>
        <p:nvSpPr>
          <p:cNvPr id="5" name="Pravokutnik 4"/>
          <p:cNvSpPr/>
          <p:nvPr/>
        </p:nvSpPr>
        <p:spPr>
          <a:xfrm>
            <a:off x="279779" y="225188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hlinkClick r:id="rId3"/>
              </a:rPr>
              <a:t>European Pain Federation EFIC endorsed Interventional Pain Management Symposium &amp; Cadaver Workshops</a:t>
            </a:r>
            <a:endParaRPr lang="en-US" b="1" dirty="0" smtClean="0"/>
          </a:p>
        </p:txBody>
      </p:sp>
      <p:pic>
        <p:nvPicPr>
          <p:cNvPr id="44035" name="Picture 3" descr="C:\Users\Ivan Radoš\Desktop\11169910_755690407884225_5506676101153945919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737" y="3405970"/>
            <a:ext cx="3282287" cy="1846286"/>
          </a:xfrm>
          <a:prstGeom prst="rect">
            <a:avLst/>
          </a:prstGeom>
          <a:noFill/>
        </p:spPr>
      </p:pic>
      <p:pic>
        <p:nvPicPr>
          <p:cNvPr id="44036" name="Picture 4" descr="C:\Users\Ivan Radoš\Desktop\10421964_755690241217575_4983575390682232851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016" y="5252256"/>
            <a:ext cx="4495763" cy="13580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PUBLIKACIJA</a:t>
            </a:r>
            <a:endParaRPr lang="hr-HR" dirty="0"/>
          </a:p>
        </p:txBody>
      </p:sp>
      <p:pic>
        <p:nvPicPr>
          <p:cNvPr id="46082" name="Picture 2" descr="C:\Users\Ivan Radoš\Desktop\bol-logo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35255" y="2743200"/>
            <a:ext cx="4956770" cy="17816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KONGRESI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49709" y="2742892"/>
            <a:ext cx="2917825" cy="2429609"/>
          </a:xfrm>
        </p:spPr>
        <p:txBody>
          <a:bodyPr/>
          <a:lstStyle/>
          <a:p>
            <a:r>
              <a:rPr lang="hr-HR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2006. Plitvice</a:t>
            </a:r>
          </a:p>
          <a:p>
            <a:r>
              <a:rPr lang="hr-HR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2010. Osijek</a:t>
            </a:r>
          </a:p>
          <a:p>
            <a:r>
              <a:rPr lang="hr-HR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2014. Osijek</a:t>
            </a:r>
          </a:p>
          <a:p>
            <a:r>
              <a:rPr lang="hr-HR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2018. Osijek</a:t>
            </a:r>
            <a:endParaRPr lang="hr-HR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4999819" y="1282772"/>
          <a:ext cx="3686981" cy="5217619"/>
        </p:xfrm>
        <a:graphic>
          <a:graphicData uri="http://schemas.openxmlformats.org/presentationml/2006/ole">
            <p:oleObj spid="_x0000_s51202" name="Acrobat Document" r:id="rId3" imgW="5667037" imgH="8019948" progId="AcroExch.Document.11">
              <p:embed/>
            </p:oleObj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2477"/>
            <a:ext cx="8229600" cy="1143000"/>
          </a:xfrm>
        </p:spPr>
        <p:txBody>
          <a:bodyPr/>
          <a:lstStyle/>
          <a:p>
            <a:r>
              <a:rPr lang="hr-HR" dirty="0" smtClean="0"/>
              <a:t>KONGRES HDLB 2018</a:t>
            </a:r>
            <a:endParaRPr lang="hr-HR" dirty="0"/>
          </a:p>
        </p:txBody>
      </p:sp>
      <p:pic>
        <p:nvPicPr>
          <p:cNvPr id="53250" name="Picture 2" descr="C:\Users\Ivan Radoš\Desktop\20180517_1328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40800" y="1255477"/>
            <a:ext cx="4076341" cy="2292942"/>
          </a:xfrm>
          <a:prstGeom prst="rect">
            <a:avLst/>
          </a:prstGeom>
          <a:noFill/>
        </p:spPr>
      </p:pic>
      <p:pic>
        <p:nvPicPr>
          <p:cNvPr id="53251" name="Picture 3" descr="C:\Users\Ivan Radoš\Desktop\20180529_0807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0800" y="3944393"/>
            <a:ext cx="4066221" cy="2683450"/>
          </a:xfrm>
          <a:prstGeom prst="rect">
            <a:avLst/>
          </a:prstGeom>
          <a:noFill/>
        </p:spPr>
      </p:pic>
      <p:pic>
        <p:nvPicPr>
          <p:cNvPr id="53252" name="Picture 4" descr="C:\Users\Ivan Radoš\Desktop\Screenshot_20180520-205514.png"/>
          <p:cNvPicPr>
            <a:picLocks noChangeAspect="1" noChangeArrowheads="1"/>
          </p:cNvPicPr>
          <p:nvPr/>
        </p:nvPicPr>
        <p:blipFill>
          <a:blip r:embed="rId4"/>
          <a:srcRect t="21623" b="10989"/>
          <a:stretch>
            <a:fillRect/>
          </a:stretch>
        </p:blipFill>
        <p:spPr bwMode="auto">
          <a:xfrm>
            <a:off x="177421" y="1664719"/>
            <a:ext cx="3624183" cy="434180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672152"/>
            <a:ext cx="8229600" cy="1143000"/>
          </a:xfrm>
        </p:spPr>
        <p:txBody>
          <a:bodyPr/>
          <a:lstStyle/>
          <a:p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SMJERNICE HRVATSKOG DRUŠTVA ZA LIJEČENJE BOLI</a:t>
            </a:r>
            <a:r>
              <a:rPr lang="hr-HR" b="1" dirty="0" smtClean="0"/>
              <a:t/>
            </a:r>
            <a:br>
              <a:rPr lang="hr-HR" b="1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Smjernice za liječenje </a:t>
            </a:r>
            <a:r>
              <a:rPr lang="hr-HR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neuropatske</a:t>
            </a:r>
            <a:r>
              <a:rPr lang="hr-HR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boli</a:t>
            </a:r>
          </a:p>
          <a:p>
            <a:r>
              <a:rPr lang="hr-HR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Smjernice za liječenje karcinomske boli</a:t>
            </a:r>
          </a:p>
          <a:p>
            <a:r>
              <a:rPr lang="hr-HR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Smjernice za liječenje akutne boli</a:t>
            </a:r>
          </a:p>
          <a:p>
            <a:r>
              <a:rPr lang="hr-HR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Smjernice o uporabi </a:t>
            </a:r>
            <a:r>
              <a:rPr lang="hr-HR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opioida</a:t>
            </a:r>
            <a:r>
              <a:rPr lang="hr-HR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za liječenje kronične </a:t>
            </a:r>
            <a:r>
              <a:rPr lang="hr-HR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nekarcinomske</a:t>
            </a:r>
            <a:r>
              <a:rPr lang="hr-HR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boli </a:t>
            </a:r>
            <a:r>
              <a:rPr lang="hr-HR" dirty="0" smtClean="0"/>
              <a:t> </a:t>
            </a:r>
          </a:p>
          <a:p>
            <a:endParaRPr lang="hr-HR" dirty="0"/>
          </a:p>
        </p:txBody>
      </p:sp>
      <p:sp>
        <p:nvSpPr>
          <p:cNvPr id="4" name="TekstniOkvir 3"/>
          <p:cNvSpPr txBox="1"/>
          <p:nvPr/>
        </p:nvSpPr>
        <p:spPr>
          <a:xfrm>
            <a:off x="5773003" y="6037263"/>
            <a:ext cx="1508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www.hdlb.org</a:t>
            </a:r>
            <a:endParaRPr lang="hr-H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PLANOVI ZA 2019.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TEČAJ - KRIŽOBOLJA</a:t>
            </a:r>
          </a:p>
          <a:p>
            <a:pPr>
              <a:buNone/>
            </a:pPr>
            <a:r>
              <a:rPr lang="hr-HR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TEČAJ - AKUTNA BOL</a:t>
            </a:r>
          </a:p>
          <a:p>
            <a:pPr>
              <a:buNone/>
            </a:pPr>
            <a:r>
              <a:rPr lang="hr-HR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3.TEČAJ-NEUROPATSKA BOL</a:t>
            </a:r>
          </a:p>
          <a:p>
            <a:pPr>
              <a:buNone/>
            </a:pPr>
            <a:r>
              <a:rPr lang="hr-HR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TEČAJ - AKUPUNKTURA U LIJEČENJU BOLI</a:t>
            </a:r>
            <a:endParaRPr lang="hr-HR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OSIJEK</a:t>
            </a:r>
            <a:endParaRPr lang="hr-HR" dirty="0"/>
          </a:p>
        </p:txBody>
      </p:sp>
      <p:pic>
        <p:nvPicPr>
          <p:cNvPr id="1026" name="Picture 2" descr="C:\Users\Ivan Radoš\Desktop\Piv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99" y="1487488"/>
            <a:ext cx="2619375" cy="1743075"/>
          </a:xfrm>
          <a:prstGeom prst="rect">
            <a:avLst/>
          </a:prstGeom>
          <a:noFill/>
        </p:spPr>
      </p:pic>
      <p:pic>
        <p:nvPicPr>
          <p:cNvPr id="1027" name="Picture 3" descr="C:\Users\Ivan Radoš\Desktop\trg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125" y="4038600"/>
            <a:ext cx="2628900" cy="1743075"/>
          </a:xfrm>
          <a:prstGeom prst="rect">
            <a:avLst/>
          </a:prstGeom>
          <a:noFill/>
        </p:spPr>
      </p:pic>
      <p:pic>
        <p:nvPicPr>
          <p:cNvPr id="1029" name="Picture 5" descr="C:\Users\Ivan Radoš\Desktop\Gimnazi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750" y="1487488"/>
            <a:ext cx="2466975" cy="1847850"/>
          </a:xfrm>
          <a:prstGeom prst="rect">
            <a:avLst/>
          </a:prstGeom>
          <a:noFill/>
        </p:spPr>
      </p:pic>
      <p:pic>
        <p:nvPicPr>
          <p:cNvPr id="1031" name="Picture 7" descr="C:\Users\Ivan Radoš\Desktop\tvrđ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6217" y="2514600"/>
            <a:ext cx="3077408" cy="2047875"/>
          </a:xfrm>
          <a:prstGeom prst="rect">
            <a:avLst/>
          </a:prstGeom>
          <a:noFill/>
        </p:spPr>
      </p:pic>
      <p:pic>
        <p:nvPicPr>
          <p:cNvPr id="3" name="Picture 2" descr="C:\Users\Ivan Radoš\Desktop\ulica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699" y="3863975"/>
            <a:ext cx="2619376" cy="1746251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623" r="12321"/>
          <a:stretch>
            <a:fillRect/>
          </a:stretch>
        </p:blipFill>
        <p:spPr bwMode="auto">
          <a:xfrm>
            <a:off x="573207" y="2012269"/>
            <a:ext cx="3319604" cy="227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8140" y="494117"/>
            <a:ext cx="6211837" cy="146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9232" y="2028115"/>
            <a:ext cx="3915903" cy="118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Valentina\Desktop\Nefarakološke proced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9232" y="3347718"/>
            <a:ext cx="3915903" cy="137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Valentina\Desktop\PL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207" y="4721847"/>
            <a:ext cx="3325695" cy="191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Valentina\Desktop\Poslije intervencij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96"/>
          <a:stretch/>
        </p:blipFill>
        <p:spPr bwMode="auto">
          <a:xfrm>
            <a:off x="573207" y="480469"/>
            <a:ext cx="1761566" cy="146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 b="18981"/>
          <a:stretch>
            <a:fillRect/>
          </a:stretch>
        </p:blipFill>
        <p:spPr bwMode="auto">
          <a:xfrm>
            <a:off x="4421875" y="4860782"/>
            <a:ext cx="3903260" cy="177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kstniOkvir 10"/>
          <p:cNvSpPr txBox="1"/>
          <p:nvPr/>
        </p:nvSpPr>
        <p:spPr>
          <a:xfrm>
            <a:off x="1697251" y="25489"/>
            <a:ext cx="5730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UNIVERSITY HOSPITAL OSIJEK</a:t>
            </a:r>
            <a:endParaRPr lang="hr-HR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bg2">
                    <a:lumMod val="50000"/>
                  </a:schemeClr>
                </a:solidFill>
              </a:rPr>
              <a:t>Osnutak društva 2000.g.</a:t>
            </a:r>
          </a:p>
          <a:p>
            <a:r>
              <a:rPr lang="hr-HR" dirty="0" err="1" smtClean="0">
                <a:solidFill>
                  <a:schemeClr val="bg2">
                    <a:lumMod val="50000"/>
                  </a:schemeClr>
                </a:solidFill>
              </a:rPr>
              <a:t>Prim.Marijana</a:t>
            </a:r>
            <a:r>
              <a:rPr lang="hr-H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r-HR" dirty="0" err="1" smtClean="0">
                <a:solidFill>
                  <a:schemeClr val="bg2">
                    <a:lumMod val="50000"/>
                  </a:schemeClr>
                </a:solidFill>
              </a:rPr>
              <a:t>Persoli</a:t>
            </a:r>
            <a:r>
              <a:rPr lang="hr-HR" dirty="0" smtClean="0">
                <a:solidFill>
                  <a:schemeClr val="bg2">
                    <a:lumMod val="50000"/>
                  </a:schemeClr>
                </a:solidFill>
              </a:rPr>
              <a:t> Gudelj 2000.-2009.</a:t>
            </a:r>
          </a:p>
          <a:p>
            <a:r>
              <a:rPr lang="hr-HR" dirty="0" err="1" smtClean="0">
                <a:solidFill>
                  <a:schemeClr val="bg2">
                    <a:lumMod val="50000"/>
                  </a:schemeClr>
                </a:solidFill>
              </a:rPr>
              <a:t>Prim.Mira</a:t>
            </a:r>
            <a:r>
              <a:rPr lang="hr-H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r-HR" dirty="0" err="1" smtClean="0">
                <a:solidFill>
                  <a:schemeClr val="bg2">
                    <a:lumMod val="50000"/>
                  </a:schemeClr>
                </a:solidFill>
              </a:rPr>
              <a:t>Fingler</a:t>
            </a:r>
            <a:r>
              <a:rPr lang="hr-HR" dirty="0" smtClean="0">
                <a:solidFill>
                  <a:schemeClr val="bg2">
                    <a:lumMod val="50000"/>
                  </a:schemeClr>
                </a:solidFill>
              </a:rPr>
              <a:t> 2009-2017.</a:t>
            </a:r>
          </a:p>
          <a:p>
            <a:r>
              <a:rPr lang="hr-HR" dirty="0" smtClean="0">
                <a:solidFill>
                  <a:schemeClr val="bg2">
                    <a:lumMod val="50000"/>
                  </a:schemeClr>
                </a:solidFill>
              </a:rPr>
              <a:t>Doc.prim.dr.sc. Ivan Radoš, 2017. -</a:t>
            </a:r>
            <a:endParaRPr lang="hr-H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Naslov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/>
          <a:p>
            <a:endParaRPr lang="hr-HR" sz="3200" dirty="0" smtClean="0"/>
          </a:p>
          <a:p>
            <a:pPr lvl="0" algn="ctr" defTabSz="914400">
              <a:defRPr/>
            </a:pPr>
            <a:r>
              <a:rPr lang="hr-H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HRVATSKO DRUŠTVO ZA LIJEČENJE BOLI-HLZ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www.hdlb.org</a:t>
            </a:r>
            <a:endParaRPr lang="hr-HR" dirty="0"/>
          </a:p>
        </p:txBody>
      </p:sp>
      <p:pic>
        <p:nvPicPr>
          <p:cNvPr id="47106" name="Picture 2" descr="C:\Users\Ivan Radoš\Desktop\home_slide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3542" y="2402007"/>
            <a:ext cx="8023258" cy="32114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Ivan Radoš\Desktop\mail-attachment.googleusercontent.com.htm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52028" y="3316098"/>
            <a:ext cx="4962326" cy="3267075"/>
          </a:xfrm>
          <a:prstGeom prst="rect">
            <a:avLst/>
          </a:prstGeom>
          <a:noFill/>
        </p:spPr>
      </p:pic>
      <p:pic>
        <p:nvPicPr>
          <p:cNvPr id="48131" name="Picture 3" descr="C:\Users\Ivan Radoš\Desktop\mail-attachment.googleusercontent.com nn.ht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84084"/>
            <a:ext cx="4252028" cy="2593192"/>
          </a:xfrm>
          <a:prstGeom prst="rect">
            <a:avLst/>
          </a:prstGeom>
          <a:noFill/>
        </p:spPr>
      </p:pic>
      <p:pic>
        <p:nvPicPr>
          <p:cNvPr id="48132" name="Picture 4" descr="C:\Users\Ivan Radoš\Desktop\EFIC-logo-2013-low-res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84450" y="344488"/>
            <a:ext cx="3975100" cy="2197100"/>
          </a:xfrm>
          <a:prstGeom prst="rect">
            <a:avLst/>
          </a:prstGeom>
          <a:noFill/>
        </p:spPr>
      </p:pic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9154" name="Picture 2" descr="C:\Users\Ivan Radoš\Desktop\20180529_0735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48585" y="2882455"/>
            <a:ext cx="5659188" cy="3267075"/>
          </a:xfrm>
          <a:prstGeom prst="rect">
            <a:avLst/>
          </a:prstGeom>
          <a:noFill/>
        </p:spPr>
      </p:pic>
      <p:pic>
        <p:nvPicPr>
          <p:cNvPr id="5" name="Picture 2" descr="C:\Users\Ivan Radoš\Desktop\20180529_0736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436" y="2882455"/>
            <a:ext cx="4547756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C:\Users\Ivan Radoš\Desktop\indeksiraj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344488"/>
            <a:ext cx="5740235" cy="25379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DOGAĐANJA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39775" y="2770189"/>
            <a:ext cx="7662863" cy="2688916"/>
          </a:xfrm>
        </p:spPr>
        <p:txBody>
          <a:bodyPr/>
          <a:lstStyle/>
          <a:p>
            <a:r>
              <a:rPr lang="vi-VN" b="1" dirty="0" smtClean="0">
                <a:hlinkClick r:id="rId2"/>
              </a:rPr>
              <a:t>Međunarodni tečaj liječenja boli P.A.I.N.</a:t>
            </a:r>
            <a:endParaRPr lang="vi-VN" b="1" dirty="0" smtClean="0"/>
          </a:p>
          <a:p>
            <a:r>
              <a:rPr lang="hr-HR" b="1" dirty="0" smtClean="0">
                <a:hlinkClick r:id="rId3"/>
              </a:rPr>
              <a:t>Suvremeno liječenje primarnih glavobolja</a:t>
            </a:r>
            <a:endParaRPr lang="hr-HR" b="1" dirty="0" smtClean="0"/>
          </a:p>
          <a:p>
            <a:r>
              <a:rPr lang="sv-SE" b="1" dirty="0" smtClean="0">
                <a:hlinkClick r:id="rId4"/>
              </a:rPr>
              <a:t>Dijagnostika i liječenje neuropatske bol</a:t>
            </a:r>
            <a:r>
              <a:rPr lang="hr-HR" b="1" dirty="0" smtClean="0">
                <a:hlinkClick r:id="rId4"/>
              </a:rPr>
              <a:t>i</a:t>
            </a:r>
          </a:p>
          <a:p>
            <a:r>
              <a:rPr lang="hr-HR" b="1" dirty="0" smtClean="0">
                <a:hlinkClick r:id="rId4"/>
              </a:rPr>
              <a:t>Liječenje karcinomske bol</a:t>
            </a:r>
            <a:r>
              <a:rPr lang="sv-SE" b="1" dirty="0" smtClean="0">
                <a:hlinkClick r:id="rId4"/>
              </a:rPr>
              <a:t>i</a:t>
            </a:r>
            <a:endParaRPr lang="hr-HR" b="1" dirty="0" smtClean="0"/>
          </a:p>
          <a:p>
            <a:endParaRPr lang="hr-HR" dirty="0"/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DOGAĐANJA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>
                <a:hlinkClick r:id="rId2"/>
              </a:rPr>
              <a:t>Suvremeni pristup liječenju mišićno-koštane boli</a:t>
            </a:r>
            <a:endParaRPr lang="hr-HR" b="1" dirty="0" smtClean="0"/>
          </a:p>
          <a:p>
            <a:r>
              <a:rPr lang="hr-HR" b="1" dirty="0" smtClean="0">
                <a:hlinkClick r:id="rId3"/>
              </a:rPr>
              <a:t>Suvremeni pristup liječenju akutne boli</a:t>
            </a:r>
            <a:endParaRPr lang="hr-HR" b="1" dirty="0" smtClean="0"/>
          </a:p>
          <a:p>
            <a:r>
              <a:rPr lang="hr-HR" b="1" dirty="0" smtClean="0">
                <a:hlinkClick r:id="rId4"/>
              </a:rPr>
              <a:t>Suvremeni pristup liječenju kronične boli</a:t>
            </a:r>
            <a:endParaRPr lang="hr-HR" b="1" dirty="0" smtClean="0"/>
          </a:p>
          <a:p>
            <a:endParaRPr lang="hr-HR" dirty="0"/>
          </a:p>
        </p:txBody>
      </p:sp>
    </p:spTree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5542</TotalTime>
  <Words>338</Words>
  <Application>Microsoft Office PowerPoint</Application>
  <PresentationFormat>Prikaz na zaslonu (4:3)</PresentationFormat>
  <Paragraphs>53</Paragraphs>
  <Slides>18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0" baseType="lpstr">
      <vt:lpstr>Genesis</vt:lpstr>
      <vt:lpstr>Acrobat Document</vt:lpstr>
      <vt:lpstr>Slajd 1</vt:lpstr>
      <vt:lpstr>OSIJEK</vt:lpstr>
      <vt:lpstr>Slajd 3</vt:lpstr>
      <vt:lpstr> HRVATSKO DRUŠTVO ZA LIJEČENJE BOLI-HLZ</vt:lpstr>
      <vt:lpstr>www.hdlb.org</vt:lpstr>
      <vt:lpstr>Slajd 6</vt:lpstr>
      <vt:lpstr>Slajd 7</vt:lpstr>
      <vt:lpstr>DOGAĐANJA</vt:lpstr>
      <vt:lpstr>DOGAĐANJA</vt:lpstr>
      <vt:lpstr>DOGAĐANJA</vt:lpstr>
      <vt:lpstr>AKUPUNKTURA U LIJEČENJU BOLI</vt:lpstr>
      <vt:lpstr>Slajd 12</vt:lpstr>
      <vt:lpstr>Slajd 13</vt:lpstr>
      <vt:lpstr>PUBLIKACIJA</vt:lpstr>
      <vt:lpstr>KONGRESI</vt:lpstr>
      <vt:lpstr>KONGRES HDLB 2018</vt:lpstr>
      <vt:lpstr>SMJERNICE HRVATSKOG DRUŠTVA ZA LIJEČENJE BOLI </vt:lpstr>
      <vt:lpstr>PLANOVI ZA 2019.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 GODIŠNJA SKUPŠTINA</dc:title>
  <dc:creator>zrille</dc:creator>
  <cp:lastModifiedBy>Ivan Radoš</cp:lastModifiedBy>
  <cp:revision>256</cp:revision>
  <cp:lastPrinted>2012-09-04T10:32:15Z</cp:lastPrinted>
  <dcterms:created xsi:type="dcterms:W3CDTF">2011-02-04T18:24:50Z</dcterms:created>
  <dcterms:modified xsi:type="dcterms:W3CDTF">2018-05-29T06:45:03Z</dcterms:modified>
</cp:coreProperties>
</file>