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8"/>
  </p:notesMasterIdLst>
  <p:sldIdLst>
    <p:sldId id="256" r:id="rId2"/>
    <p:sldId id="257" r:id="rId3"/>
    <p:sldId id="258" r:id="rId4"/>
    <p:sldId id="269" r:id="rId5"/>
    <p:sldId id="270" r:id="rId6"/>
    <p:sldId id="271" r:id="rId7"/>
    <p:sldId id="259" r:id="rId8"/>
    <p:sldId id="262" r:id="rId9"/>
    <p:sldId id="263" r:id="rId10"/>
    <p:sldId id="264" r:id="rId11"/>
    <p:sldId id="260" r:id="rId12"/>
    <p:sldId id="261" r:id="rId13"/>
    <p:sldId id="265" r:id="rId14"/>
    <p:sldId id="266" r:id="rId15"/>
    <p:sldId id="267" r:id="rId16"/>
    <p:sldId id="268"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ahoma" charset="0"/>
              </a:defRPr>
            </a:lvl1pPr>
          </a:lstStyle>
          <a:p>
            <a:pPr>
              <a:defRPr/>
            </a:pPr>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ahoma" charset="0"/>
              </a:defRPr>
            </a:lvl1pPr>
          </a:lstStyle>
          <a:p>
            <a:pPr>
              <a:defRPr/>
            </a:pPr>
            <a:fld id="{603D38B1-95EB-4342-A535-79B0AF0BEEE3}" type="datetimeFigureOut">
              <a:rPr lang="hr-HR"/>
              <a:pPr>
                <a:defRPr/>
              </a:pPr>
              <a:t>26.5.2018.</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r-H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ahoma" charset="0"/>
              </a:defRPr>
            </a:lvl1pPr>
          </a:lstStyle>
          <a:p>
            <a:pPr>
              <a:defRPr/>
            </a:pPr>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ahoma" charset="0"/>
              </a:defRPr>
            </a:lvl1pPr>
          </a:lstStyle>
          <a:p>
            <a:pPr>
              <a:defRPr/>
            </a:pPr>
            <a:fld id="{53D3DF6F-AC64-4476-87D6-76A3085E0576}" type="slidenum">
              <a:rPr lang="hr-HR"/>
              <a:pPr>
                <a:defRPr/>
              </a:pPr>
              <a:t>‹#›</a:t>
            </a:fld>
            <a:endParaRPr lang="hr-H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87E83F-BCD4-4A30-9B04-77AFE38A7C31}" type="slidenum">
              <a:rPr lang="hr-HR" smtClean="0">
                <a:latin typeface="Tahoma" pitchFamily="34" charset="0"/>
              </a:rPr>
              <a:pPr/>
              <a:t>11</a:t>
            </a:fld>
            <a:endParaRPr lang="hr-HR" smtClean="0">
              <a:latin typeface="Tahom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560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56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36C905-ECDE-46B0-8620-47E55B5208E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666C18-4AB3-4A1C-BAF7-C753554D067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8A0727-1907-4262-83BC-D6CCEEBCAE5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1E80AF-7739-429E-B924-938EEA97B17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996656-7BF2-41E2-8D1E-A34822CD5B0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491B12-6F41-4CBF-BF80-EAC14C9F9E6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6FD59CF-B576-4F53-A842-2D754C7DFA0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BF695A-31F4-48D5-BA03-6B3C3F44C2D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936F291-6B77-4EB0-98D6-A068DADFA0A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FDED24-2A83-41BA-96BD-06858327760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85497C-20DA-4C57-B1E3-0F8A818ADCC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7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FFFFFF"/>
                  </a:outerShdw>
                </a:effectLst>
                <a:latin typeface="Arial" charset="0"/>
              </a:defRPr>
            </a:lvl1pPr>
          </a:lstStyle>
          <a:p>
            <a:pPr>
              <a:defRPr/>
            </a:pPr>
            <a:endParaRPr lang="en-US"/>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FFFFFF"/>
                  </a:outerShdw>
                </a:effectLst>
                <a:latin typeface="Arial" charset="0"/>
              </a:defRPr>
            </a:lvl1pPr>
          </a:lstStyle>
          <a:p>
            <a:pPr>
              <a:defRPr/>
            </a:pPr>
            <a:endParaRPr lang="en-US"/>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FFFFFF"/>
                  </a:outerShdw>
                </a:effectLst>
                <a:latin typeface="Arial" charset="0"/>
              </a:defRPr>
            </a:lvl1pPr>
          </a:lstStyle>
          <a:p>
            <a:pPr>
              <a:defRPr/>
            </a:pPr>
            <a:fld id="{5DAF2399-BF72-4C9F-AC13-1455F94820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650" y="1268413"/>
            <a:ext cx="7772400" cy="1470025"/>
          </a:xfrm>
        </p:spPr>
        <p:txBody>
          <a:bodyPr/>
          <a:lstStyle/>
          <a:p>
            <a:pPr eaLnBrk="1" hangingPunct="1">
              <a:defRPr/>
            </a:pPr>
            <a:r>
              <a:rPr lang="hr-HR" sz="3200" smtClean="0">
                <a:latin typeface="Verdana" pitchFamily="34" charset="0"/>
              </a:rPr>
              <a:t>X-rayed guided block </a:t>
            </a:r>
            <a:br>
              <a:rPr lang="hr-HR" sz="3200" smtClean="0">
                <a:latin typeface="Verdana" pitchFamily="34" charset="0"/>
              </a:rPr>
            </a:br>
            <a:r>
              <a:rPr lang="hr-HR" sz="3200" smtClean="0">
                <a:latin typeface="Verdana" pitchFamily="34" charset="0"/>
              </a:rPr>
              <a:t>of different body parts</a:t>
            </a:r>
            <a:endParaRPr lang="en-US" sz="3200" smtClean="0">
              <a:latin typeface="Verdana" pitchFamily="34" charset="0"/>
            </a:endParaRPr>
          </a:p>
        </p:txBody>
      </p:sp>
      <p:sp>
        <p:nvSpPr>
          <p:cNvPr id="2051" name="Rectangle 3"/>
          <p:cNvSpPr>
            <a:spLocks noGrp="1" noChangeArrowheads="1"/>
          </p:cNvSpPr>
          <p:nvPr>
            <p:ph type="subTitle" idx="1"/>
          </p:nvPr>
        </p:nvSpPr>
        <p:spPr>
          <a:xfrm>
            <a:off x="1403350" y="3789363"/>
            <a:ext cx="6400800" cy="2136775"/>
          </a:xfrm>
        </p:spPr>
        <p:txBody>
          <a:bodyPr/>
          <a:lstStyle/>
          <a:p>
            <a:pPr eaLnBrk="1" hangingPunct="1">
              <a:lnSpc>
                <a:spcPct val="80000"/>
              </a:lnSpc>
              <a:defRPr/>
            </a:pPr>
            <a:r>
              <a:rPr lang="hr-HR" sz="1800" smtClean="0">
                <a:latin typeface="Verdana" pitchFamily="34" charset="0"/>
              </a:rPr>
              <a:t>Prim.dr.sc. Kalagac Fabris Lada,dr.med.</a:t>
            </a:r>
          </a:p>
          <a:p>
            <a:pPr eaLnBrk="1" hangingPunct="1">
              <a:lnSpc>
                <a:spcPct val="80000"/>
              </a:lnSpc>
              <a:defRPr/>
            </a:pPr>
            <a:r>
              <a:rPr lang="hr-HR" sz="1800" smtClean="0">
                <a:latin typeface="Verdana" pitchFamily="34" charset="0"/>
              </a:rPr>
              <a:t>Ambulanta za liječenje boli</a:t>
            </a:r>
          </a:p>
          <a:p>
            <a:pPr eaLnBrk="1" hangingPunct="1">
              <a:lnSpc>
                <a:spcPct val="80000"/>
              </a:lnSpc>
              <a:defRPr/>
            </a:pPr>
            <a:r>
              <a:rPr lang="hr-HR" sz="1800" smtClean="0">
                <a:latin typeface="Verdana" pitchFamily="34" charset="0"/>
              </a:rPr>
              <a:t>Opća Bolnica Pula</a:t>
            </a:r>
            <a:endParaRPr lang="en-US" sz="1800" smtClean="0">
              <a:latin typeface="Verdan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250825" y="333375"/>
            <a:ext cx="8229600" cy="4114800"/>
          </a:xfrm>
        </p:spPr>
        <p:txBody>
          <a:bodyPr/>
          <a:lstStyle/>
          <a:p>
            <a:pPr eaLnBrk="1" hangingPunct="1">
              <a:lnSpc>
                <a:spcPct val="90000"/>
              </a:lnSpc>
              <a:buFontTx/>
              <a:buNone/>
            </a:pPr>
            <a:r>
              <a:rPr lang="hr-HR" sz="1600" b="1" dirty="0" smtClean="0">
                <a:solidFill>
                  <a:schemeClr val="folHlink"/>
                </a:solidFill>
                <a:effectLst/>
                <a:latin typeface="Verdana" pitchFamily="34" charset="0"/>
              </a:rPr>
              <a:t>Block technique:</a:t>
            </a:r>
          </a:p>
          <a:p>
            <a:pPr eaLnBrk="1" hangingPunct="1">
              <a:buFontTx/>
              <a:buNone/>
            </a:pPr>
            <a:r>
              <a:rPr lang="hr-HR" sz="1600" dirty="0" smtClean="0">
                <a:effectLst/>
                <a:latin typeface="Verdana" pitchFamily="34" charset="0"/>
              </a:rPr>
              <a:t>The needle  is advanced </a:t>
            </a:r>
            <a:r>
              <a:rPr lang="hr-HR" sz="1600" u="sng" dirty="0" smtClean="0">
                <a:effectLst/>
                <a:latin typeface="Verdana" pitchFamily="34" charset="0"/>
              </a:rPr>
              <a:t>under the chin of the scottish dog </a:t>
            </a:r>
            <a:r>
              <a:rPr lang="hr-HR" sz="1600" dirty="0" smtClean="0">
                <a:effectLst/>
                <a:latin typeface="Verdana" pitchFamily="34" charset="0"/>
              </a:rPr>
              <a:t>(toward the superior aspect of the intervertebral foramen, just inferior to the pedicle and inferolateral to the pars interarticularis). The tip can be advanced using </a:t>
            </a:r>
            <a:r>
              <a:rPr lang="hr-HR" sz="1600" b="1" dirty="0" smtClean="0">
                <a:effectLst/>
                <a:latin typeface="Verdana" pitchFamily="34" charset="0"/>
              </a:rPr>
              <a:t>coaxial technique</a:t>
            </a:r>
            <a:r>
              <a:rPr lang="hr-HR" sz="1600" dirty="0" smtClean="0">
                <a:effectLst/>
                <a:latin typeface="Verdana" pitchFamily="34" charset="0"/>
              </a:rPr>
              <a:t>, once the bony margin is contacted, the C-arm is rotated to a lateral view and  the needle is slowly advanced. If paresthesia is reported by the patient at any time during the needle advancement, the needele should be withdrawn slightly, and the position confirmed with radiographic contrast.</a:t>
            </a:r>
          </a:p>
          <a:p>
            <a:pPr eaLnBrk="1" hangingPunct="1">
              <a:buFontTx/>
              <a:buNone/>
            </a:pPr>
            <a:r>
              <a:rPr lang="hr-HR" sz="1600" dirty="0" smtClean="0">
                <a:effectLst/>
                <a:latin typeface="Verdana" pitchFamily="34" charset="0"/>
              </a:rPr>
              <a:t>With the needle in final position, 1-2 ml of radio-contrast is injected under “live” or “real-time” fluoroscopy in the AP plane to ensure the needle tip lies in close proximity to the nerve without any intravascular or intratechal spread. Only after positive response is allowed to injectate local anesthetic  and steroid safely.</a:t>
            </a:r>
          </a:p>
          <a:p>
            <a:pPr eaLnBrk="1" hangingPunct="1">
              <a:lnSpc>
                <a:spcPct val="80000"/>
              </a:lnSpc>
              <a:buFont typeface="Wingdings" pitchFamily="2" charset="2"/>
              <a:buNone/>
            </a:pPr>
            <a:endParaRPr lang="en-US" sz="1600" dirty="0" smtClean="0">
              <a:effectLst/>
            </a:endParaRPr>
          </a:p>
        </p:txBody>
      </p:sp>
      <p:pic>
        <p:nvPicPr>
          <p:cNvPr id="11267" name="grafike5"/>
          <p:cNvPicPr>
            <a:picLocks noChangeAspect="1" noChangeArrowheads="1"/>
          </p:cNvPicPr>
          <p:nvPr/>
        </p:nvPicPr>
        <p:blipFill>
          <a:blip r:embed="rId2" cstate="print"/>
          <a:srcRect/>
          <a:stretch>
            <a:fillRect/>
          </a:stretch>
        </p:blipFill>
        <p:spPr bwMode="auto">
          <a:xfrm>
            <a:off x="1908175" y="4149725"/>
            <a:ext cx="4824413" cy="24034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188913"/>
            <a:ext cx="8029575" cy="719137"/>
          </a:xfrm>
        </p:spPr>
        <p:txBody>
          <a:bodyPr/>
          <a:lstStyle/>
          <a:p>
            <a:pPr eaLnBrk="1" hangingPunct="1">
              <a:defRPr/>
            </a:pPr>
            <a:r>
              <a:rPr lang="hr-HR" sz="2800" dirty="0" smtClean="0">
                <a:solidFill>
                  <a:schemeClr val="bg2"/>
                </a:solidFill>
                <a:latin typeface="Verdana" pitchFamily="34" charset="0"/>
              </a:rPr>
              <a:t>Sacroiliac joint injection</a:t>
            </a:r>
            <a:endParaRPr lang="en-US" sz="2800" dirty="0" smtClean="0">
              <a:solidFill>
                <a:schemeClr val="bg2"/>
              </a:solidFill>
              <a:latin typeface="Verdana" pitchFamily="34" charset="0"/>
            </a:endParaRPr>
          </a:p>
        </p:txBody>
      </p:sp>
      <p:sp>
        <p:nvSpPr>
          <p:cNvPr id="6147" name="Rectangle 3"/>
          <p:cNvSpPr>
            <a:spLocks noGrp="1" noChangeArrowheads="1"/>
          </p:cNvSpPr>
          <p:nvPr>
            <p:ph type="body" idx="1"/>
          </p:nvPr>
        </p:nvSpPr>
        <p:spPr>
          <a:xfrm>
            <a:off x="2987675" y="4437063"/>
            <a:ext cx="6156325" cy="2420937"/>
          </a:xfrm>
        </p:spPr>
        <p:txBody>
          <a:bodyPr/>
          <a:lstStyle/>
          <a:p>
            <a:pPr eaLnBrk="1" hangingPunct="1">
              <a:lnSpc>
                <a:spcPct val="80000"/>
              </a:lnSpc>
              <a:buFont typeface="Wingdings" pitchFamily="2" charset="2"/>
              <a:buNone/>
              <a:defRPr/>
            </a:pPr>
            <a:endParaRPr lang="hr-HR" sz="1600" dirty="0" smtClean="0">
              <a:effectLst/>
              <a:latin typeface="Verdana" pitchFamily="34" charset="0"/>
            </a:endParaRPr>
          </a:p>
          <a:p>
            <a:pPr marL="0" indent="0" eaLnBrk="1" hangingPunct="1">
              <a:spcBef>
                <a:spcPts val="600"/>
              </a:spcBef>
              <a:spcAft>
                <a:spcPts val="600"/>
              </a:spcAft>
              <a:buFont typeface="Wingdings" pitchFamily="2" charset="2"/>
              <a:buNone/>
              <a:defRPr/>
            </a:pPr>
            <a:r>
              <a:rPr lang="hr-HR" sz="1600" b="1" dirty="0" smtClean="0">
                <a:solidFill>
                  <a:schemeClr val="folHlink"/>
                </a:solidFill>
                <a:effectLst/>
                <a:latin typeface="Verdana" pitchFamily="34" charset="0"/>
              </a:rPr>
              <a:t>Patient selection :</a:t>
            </a:r>
            <a:r>
              <a:rPr lang="hr-HR" sz="1600" dirty="0" smtClean="0">
                <a:effectLst/>
                <a:latin typeface="Verdana" pitchFamily="34" charset="0"/>
              </a:rPr>
              <a:t> pain my be referred to the posterior thigh, but extending below the the knee is unusual. Physical examination my reveal localized tenderness over the joint, and Faber or Patrick’s test and Gaeslen test my reproduce pain in the area of the SI joint positive. Degenerative change of the joint on radiography is uncommon and nonspecific.</a:t>
            </a:r>
            <a:endParaRPr lang="en-US" sz="1600" dirty="0" smtClean="0">
              <a:effectLst/>
              <a:latin typeface="Verdana" pitchFamily="34" charset="0"/>
            </a:endParaRPr>
          </a:p>
        </p:txBody>
      </p:sp>
      <p:pic>
        <p:nvPicPr>
          <p:cNvPr id="12292" name="Picture 5" descr="Slikovni rezultat za sacroiliac joint block"/>
          <p:cNvPicPr>
            <a:picLocks noChangeAspect="1" noChangeArrowheads="1"/>
          </p:cNvPicPr>
          <p:nvPr/>
        </p:nvPicPr>
        <p:blipFill>
          <a:blip r:embed="rId3" cstate="print"/>
          <a:srcRect/>
          <a:stretch>
            <a:fillRect/>
          </a:stretch>
        </p:blipFill>
        <p:spPr bwMode="auto">
          <a:xfrm>
            <a:off x="6659563" y="836613"/>
            <a:ext cx="2124075" cy="2009775"/>
          </a:xfrm>
          <a:prstGeom prst="rect">
            <a:avLst/>
          </a:prstGeom>
          <a:noFill/>
          <a:ln w="9525">
            <a:noFill/>
            <a:miter lim="800000"/>
            <a:headEnd/>
            <a:tailEnd/>
          </a:ln>
        </p:spPr>
      </p:pic>
      <p:sp>
        <p:nvSpPr>
          <p:cNvPr id="12293" name="Rectangle 6"/>
          <p:cNvSpPr>
            <a:spLocks noChangeArrowheads="1"/>
          </p:cNvSpPr>
          <p:nvPr/>
        </p:nvSpPr>
        <p:spPr bwMode="auto">
          <a:xfrm>
            <a:off x="250825" y="2852738"/>
            <a:ext cx="8893175" cy="1323975"/>
          </a:xfrm>
          <a:prstGeom prst="rect">
            <a:avLst/>
          </a:prstGeom>
          <a:noFill/>
          <a:ln w="9525">
            <a:noFill/>
            <a:miter lim="800000"/>
            <a:headEnd/>
            <a:tailEnd/>
          </a:ln>
        </p:spPr>
        <p:txBody>
          <a:bodyPr>
            <a:spAutoFit/>
          </a:bodyPr>
          <a:lstStyle/>
          <a:p>
            <a:pPr>
              <a:spcBef>
                <a:spcPts val="600"/>
              </a:spcBef>
              <a:spcAft>
                <a:spcPts val="600"/>
              </a:spcAft>
              <a:buFont typeface="Wingdings" pitchFamily="2" charset="2"/>
              <a:buNone/>
            </a:pPr>
            <a:r>
              <a:rPr lang="hr-HR" sz="1600">
                <a:latin typeface="Verdana" pitchFamily="34" charset="0"/>
              </a:rPr>
              <a:t>The joint lies with 0 to 30 dergees of oblique angulation from the sagittal plane.The anterior  portion of the joint arcs laterally. The extensive sensory innervation of the SI joints arise anteriorly from the branches of the lumbar plexus and the L5 dorsal ramus S1 to S3 lateral branches posteriorly. Only the posterior aspect of the joint can be accessed with the safety and ease percutaneously.</a:t>
            </a:r>
          </a:p>
        </p:txBody>
      </p:sp>
      <p:sp>
        <p:nvSpPr>
          <p:cNvPr id="12294" name="Rectangle 7"/>
          <p:cNvSpPr>
            <a:spLocks noChangeArrowheads="1"/>
          </p:cNvSpPr>
          <p:nvPr/>
        </p:nvSpPr>
        <p:spPr bwMode="auto">
          <a:xfrm>
            <a:off x="179388" y="836613"/>
            <a:ext cx="6264275" cy="1868487"/>
          </a:xfrm>
          <a:prstGeom prst="rect">
            <a:avLst/>
          </a:prstGeom>
          <a:noFill/>
          <a:ln w="9525">
            <a:noFill/>
            <a:miter lim="800000"/>
            <a:headEnd/>
            <a:tailEnd/>
          </a:ln>
        </p:spPr>
        <p:txBody>
          <a:bodyPr>
            <a:spAutoFit/>
          </a:bodyPr>
          <a:lstStyle/>
          <a:p>
            <a:pPr>
              <a:lnSpc>
                <a:spcPct val="80000"/>
              </a:lnSpc>
              <a:buFont typeface="Wingdings" pitchFamily="2" charset="2"/>
              <a:buNone/>
            </a:pPr>
            <a:r>
              <a:rPr lang="hr-HR" b="1">
                <a:solidFill>
                  <a:schemeClr val="folHlink"/>
                </a:solidFill>
                <a:latin typeface="Verdana" pitchFamily="34" charset="0"/>
              </a:rPr>
              <a:t>Anatomy:</a:t>
            </a:r>
            <a:endParaRPr lang="hr-HR">
              <a:latin typeface="Verdana" pitchFamily="34" charset="0"/>
            </a:endParaRPr>
          </a:p>
          <a:p>
            <a:pPr>
              <a:spcBef>
                <a:spcPts val="600"/>
              </a:spcBef>
              <a:spcAft>
                <a:spcPts val="600"/>
              </a:spcAft>
              <a:buFont typeface="Wingdings" pitchFamily="2" charset="2"/>
              <a:buNone/>
            </a:pPr>
            <a:r>
              <a:rPr lang="hr-HR" sz="1600">
                <a:latin typeface="Verdana" pitchFamily="34" charset="0"/>
              </a:rPr>
              <a:t>The SI joint are largely stiff fibrocartilaginous connections, with the true synovial joint lyng largely in the anterior aspect of the junction between the sacrum and the illium. The true joint space extends to the inferior and the posterior extent of the SI apposition, where it is  accessible to injection. </a:t>
            </a:r>
            <a:endParaRPr lang="hr-HR" sz="1600"/>
          </a:p>
        </p:txBody>
      </p:sp>
      <p:pic>
        <p:nvPicPr>
          <p:cNvPr id="12295" name="Picture 7" descr="Slikovni rezultat za sacroiliac joint pain pattern"/>
          <p:cNvPicPr>
            <a:picLocks noChangeAspect="1" noChangeArrowheads="1"/>
          </p:cNvPicPr>
          <p:nvPr/>
        </p:nvPicPr>
        <p:blipFill>
          <a:blip r:embed="rId4" cstate="print"/>
          <a:srcRect/>
          <a:stretch>
            <a:fillRect/>
          </a:stretch>
        </p:blipFill>
        <p:spPr bwMode="auto">
          <a:xfrm>
            <a:off x="611188" y="4292600"/>
            <a:ext cx="1944687" cy="272256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951163" y="3617913"/>
            <a:ext cx="6013450" cy="3240087"/>
          </a:xfrm>
        </p:spPr>
        <p:txBody>
          <a:bodyPr/>
          <a:lstStyle/>
          <a:p>
            <a:pPr eaLnBrk="1" hangingPunct="1">
              <a:buFont typeface="Wingdings" pitchFamily="2" charset="2"/>
              <a:buNone/>
              <a:defRPr/>
            </a:pPr>
            <a:r>
              <a:rPr lang="hr-HR" sz="1600" dirty="0" smtClean="0">
                <a:effectLst/>
                <a:latin typeface="Verdana" pitchFamily="34" charset="0"/>
              </a:rPr>
              <a:t>Two features of the SI joint are important to recognize:</a:t>
            </a:r>
          </a:p>
          <a:p>
            <a:pPr eaLnBrk="1" hangingPunct="1">
              <a:buFont typeface="Wingdings" pitchFamily="2" charset="2"/>
              <a:buNone/>
              <a:defRPr/>
            </a:pPr>
            <a:r>
              <a:rPr lang="hr-HR" sz="1600" dirty="0" smtClean="0">
                <a:effectLst/>
                <a:latin typeface="Verdana" pitchFamily="34" charset="0"/>
              </a:rPr>
              <a:t>1. the Si joint is curvilinear, often arcing somewhat laterally toward the anterior aspect, with confusing overlying shadows of the anterior and posterior portion of the joint</a:t>
            </a:r>
          </a:p>
          <a:p>
            <a:pPr eaLnBrk="1" hangingPunct="1">
              <a:buFont typeface="Wingdings" pitchFamily="2" charset="2"/>
              <a:buNone/>
              <a:defRPr/>
            </a:pPr>
            <a:r>
              <a:rPr lang="hr-HR" sz="1600" dirty="0" smtClean="0">
                <a:effectLst/>
                <a:latin typeface="Verdana" pitchFamily="34" charset="0"/>
              </a:rPr>
              <a:t>2.-is the overlying iliac crest that can block entry to the SI joint. To avoid placing a needle on the iliac crest rather than in the SI joint itself, use caudal angulation of the C-arm and limit the injection to the inferior aspect of the joint.</a:t>
            </a:r>
          </a:p>
          <a:p>
            <a:pPr eaLnBrk="1" hangingPunct="1">
              <a:buFontTx/>
              <a:buChar char="-"/>
              <a:defRPr/>
            </a:pPr>
            <a:endParaRPr lang="en-US" sz="1600" dirty="0" smtClean="0">
              <a:effectLst/>
              <a:latin typeface="Verdana" pitchFamily="34" charset="0"/>
            </a:endParaRPr>
          </a:p>
          <a:p>
            <a:pPr eaLnBrk="1" hangingPunct="1">
              <a:buFont typeface="Wingdings" pitchFamily="2" charset="2"/>
              <a:buNone/>
              <a:defRPr/>
            </a:pPr>
            <a:endParaRPr lang="en-US" dirty="0" smtClean="0"/>
          </a:p>
        </p:txBody>
      </p:sp>
      <p:pic>
        <p:nvPicPr>
          <p:cNvPr id="13315" name="Picture 5" descr="Slikovni rezultat za sacroiliac joint block"/>
          <p:cNvPicPr>
            <a:picLocks noChangeAspect="1" noChangeArrowheads="1"/>
          </p:cNvPicPr>
          <p:nvPr/>
        </p:nvPicPr>
        <p:blipFill>
          <a:blip r:embed="rId2" cstate="print"/>
          <a:srcRect/>
          <a:stretch>
            <a:fillRect/>
          </a:stretch>
        </p:blipFill>
        <p:spPr bwMode="auto">
          <a:xfrm>
            <a:off x="5795963" y="333375"/>
            <a:ext cx="3073400" cy="2519363"/>
          </a:xfrm>
          <a:prstGeom prst="rect">
            <a:avLst/>
          </a:prstGeom>
          <a:noFill/>
          <a:ln w="9525">
            <a:noFill/>
            <a:miter lim="800000"/>
            <a:headEnd/>
            <a:tailEnd/>
          </a:ln>
        </p:spPr>
      </p:pic>
      <p:sp>
        <p:nvSpPr>
          <p:cNvPr id="13316" name="Rectangle 5"/>
          <p:cNvSpPr>
            <a:spLocks noChangeArrowheads="1"/>
          </p:cNvSpPr>
          <p:nvPr/>
        </p:nvSpPr>
        <p:spPr bwMode="auto">
          <a:xfrm>
            <a:off x="323850" y="260350"/>
            <a:ext cx="5616575" cy="615950"/>
          </a:xfrm>
          <a:prstGeom prst="rect">
            <a:avLst/>
          </a:prstGeom>
          <a:noFill/>
          <a:ln w="9525">
            <a:noFill/>
            <a:miter lim="800000"/>
            <a:headEnd/>
            <a:tailEnd/>
          </a:ln>
        </p:spPr>
        <p:txBody>
          <a:bodyPr>
            <a:spAutoFit/>
          </a:bodyPr>
          <a:lstStyle/>
          <a:p>
            <a:r>
              <a:rPr lang="hr-HR" b="1">
                <a:solidFill>
                  <a:schemeClr val="folHlink"/>
                </a:solidFill>
                <a:latin typeface="Verdana" pitchFamily="34" charset="0"/>
              </a:rPr>
              <a:t>Positioning:</a:t>
            </a:r>
          </a:p>
          <a:p>
            <a:r>
              <a:rPr lang="hr-HR" sz="1600">
                <a:latin typeface="Verdana" pitchFamily="34" charset="0"/>
              </a:rPr>
              <a:t>patient lies prone with the head turned to one side</a:t>
            </a:r>
          </a:p>
        </p:txBody>
      </p:sp>
      <p:sp>
        <p:nvSpPr>
          <p:cNvPr id="13317" name="Rectangle 6"/>
          <p:cNvSpPr>
            <a:spLocks noChangeArrowheads="1"/>
          </p:cNvSpPr>
          <p:nvPr/>
        </p:nvSpPr>
        <p:spPr bwMode="auto">
          <a:xfrm>
            <a:off x="395288" y="1412875"/>
            <a:ext cx="5256212" cy="1816100"/>
          </a:xfrm>
          <a:prstGeom prst="rect">
            <a:avLst/>
          </a:prstGeom>
          <a:noFill/>
          <a:ln w="9525">
            <a:noFill/>
            <a:miter lim="800000"/>
            <a:headEnd/>
            <a:tailEnd/>
          </a:ln>
        </p:spPr>
        <p:txBody>
          <a:bodyPr>
            <a:spAutoFit/>
          </a:bodyPr>
          <a:lstStyle/>
          <a:p>
            <a:pPr>
              <a:buFontTx/>
              <a:buChar char="-"/>
            </a:pPr>
            <a:r>
              <a:rPr lang="hr-HR" sz="1600">
                <a:latin typeface="Verdana" pitchFamily="34" charset="0"/>
              </a:rPr>
              <a:t> The C-arm is rotated </a:t>
            </a:r>
            <a:r>
              <a:rPr lang="hr-HR" sz="1600" b="1">
                <a:solidFill>
                  <a:srgbClr val="FF3300"/>
                </a:solidFill>
                <a:latin typeface="Verdana" pitchFamily="34" charset="0"/>
              </a:rPr>
              <a:t>25 to 35 degrees caudally</a:t>
            </a:r>
            <a:r>
              <a:rPr lang="hr-HR" sz="1600">
                <a:latin typeface="Verdana" pitchFamily="34" charset="0"/>
              </a:rPr>
              <a:t> from the axial plane to place the posterior-superior ilaic spine and the iliac crest cephalad along the line of the Si joint.</a:t>
            </a:r>
          </a:p>
          <a:p>
            <a:pPr>
              <a:buFontTx/>
              <a:buChar char="-"/>
            </a:pPr>
            <a:r>
              <a:rPr lang="hr-HR" sz="1600">
                <a:latin typeface="Verdana" pitchFamily="34" charset="0"/>
              </a:rPr>
              <a:t> The C-arm is then rotated </a:t>
            </a:r>
            <a:r>
              <a:rPr lang="hr-HR" sz="1600" b="1">
                <a:solidFill>
                  <a:srgbClr val="FF3300"/>
                </a:solidFill>
                <a:latin typeface="Verdana" pitchFamily="34" charset="0"/>
              </a:rPr>
              <a:t>obliquely 0 to 30 degrees</a:t>
            </a:r>
            <a:r>
              <a:rPr lang="hr-HR" sz="1600">
                <a:latin typeface="Verdana" pitchFamily="34" charset="0"/>
              </a:rPr>
              <a:t> until the posterior-inferior aspect of the SI joint is clearly visible.</a:t>
            </a:r>
          </a:p>
        </p:txBody>
      </p:sp>
      <p:pic>
        <p:nvPicPr>
          <p:cNvPr id="13318" name="Picture 7" descr="Slikovni rezultat za sacroiliac joint block"/>
          <p:cNvPicPr>
            <a:picLocks noChangeAspect="1" noChangeArrowheads="1"/>
          </p:cNvPicPr>
          <p:nvPr/>
        </p:nvPicPr>
        <p:blipFill>
          <a:blip r:embed="rId3" cstate="print"/>
          <a:srcRect/>
          <a:stretch>
            <a:fillRect/>
          </a:stretch>
        </p:blipFill>
        <p:spPr bwMode="auto">
          <a:xfrm>
            <a:off x="179388" y="3644900"/>
            <a:ext cx="2700337" cy="29083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250825" y="188913"/>
            <a:ext cx="8497888" cy="935037"/>
          </a:xfrm>
        </p:spPr>
        <p:txBody>
          <a:bodyPr/>
          <a:lstStyle/>
          <a:p>
            <a:pPr eaLnBrk="1" hangingPunct="1">
              <a:lnSpc>
                <a:spcPct val="90000"/>
              </a:lnSpc>
              <a:spcBef>
                <a:spcPct val="0"/>
              </a:spcBef>
              <a:buFontTx/>
              <a:buNone/>
            </a:pPr>
            <a:r>
              <a:rPr lang="hr-HR" sz="1600" b="1" smtClean="0">
                <a:solidFill>
                  <a:schemeClr val="folHlink"/>
                </a:solidFill>
                <a:effectLst/>
                <a:latin typeface="Verdana" pitchFamily="34" charset="0"/>
              </a:rPr>
              <a:t>Block technique:</a:t>
            </a:r>
          </a:p>
          <a:p>
            <a:pPr eaLnBrk="1" hangingPunct="1">
              <a:lnSpc>
                <a:spcPct val="90000"/>
              </a:lnSpc>
              <a:spcBef>
                <a:spcPct val="0"/>
              </a:spcBef>
              <a:buFontTx/>
              <a:buNone/>
            </a:pPr>
            <a:endParaRPr lang="hr-HR" sz="1600" b="1" smtClean="0">
              <a:solidFill>
                <a:schemeClr val="folHlink"/>
              </a:solidFill>
              <a:effectLst/>
              <a:latin typeface="Verdana" pitchFamily="34" charset="0"/>
            </a:endParaRPr>
          </a:p>
          <a:p>
            <a:pPr eaLnBrk="1" hangingPunct="1">
              <a:lnSpc>
                <a:spcPct val="90000"/>
              </a:lnSpc>
              <a:spcBef>
                <a:spcPct val="0"/>
              </a:spcBef>
              <a:buFontTx/>
              <a:buNone/>
            </a:pPr>
            <a:r>
              <a:rPr lang="hr-HR" sz="1600" smtClean="0">
                <a:effectLst/>
                <a:latin typeface="Verdana" pitchFamily="34" charset="0"/>
              </a:rPr>
              <a:t>The skin and the subcutaneous tissue </a:t>
            </a:r>
            <a:r>
              <a:rPr lang="hr-HR" sz="1600" u="sng" smtClean="0">
                <a:effectLst/>
                <a:latin typeface="Verdana" pitchFamily="34" charset="0"/>
              </a:rPr>
              <a:t>not the mussle</a:t>
            </a:r>
            <a:r>
              <a:rPr lang="hr-HR" sz="1600" smtClean="0">
                <a:effectLst/>
                <a:latin typeface="Verdana" pitchFamily="34" charset="0"/>
              </a:rPr>
              <a:t> are anethetized with 1-2 ml of 1% lidocaine.</a:t>
            </a:r>
          </a:p>
        </p:txBody>
      </p:sp>
      <p:sp>
        <p:nvSpPr>
          <p:cNvPr id="14339" name="Text Box 4"/>
          <p:cNvSpPr txBox="1">
            <a:spLocks noChangeArrowheads="1"/>
          </p:cNvSpPr>
          <p:nvPr/>
        </p:nvSpPr>
        <p:spPr bwMode="auto">
          <a:xfrm>
            <a:off x="468313" y="6021388"/>
            <a:ext cx="8280400" cy="584200"/>
          </a:xfrm>
          <a:prstGeom prst="rect">
            <a:avLst/>
          </a:prstGeom>
          <a:noFill/>
          <a:ln w="9525">
            <a:noFill/>
            <a:miter lim="800000"/>
            <a:headEnd/>
            <a:tailEnd/>
          </a:ln>
        </p:spPr>
        <p:txBody>
          <a:bodyPr>
            <a:spAutoFit/>
          </a:bodyPr>
          <a:lstStyle/>
          <a:p>
            <a:pPr>
              <a:spcBef>
                <a:spcPct val="20000"/>
              </a:spcBef>
            </a:pPr>
            <a:r>
              <a:rPr lang="hr-HR" sz="1600">
                <a:latin typeface="Verdana" pitchFamily="34" charset="0"/>
              </a:rPr>
              <a:t>The most likely adverse effect is an exacerbation of pain in the days following resolution of the local anesthetic effect. Ususally is mild and self limited.</a:t>
            </a:r>
            <a:endParaRPr lang="en-US" sz="1600">
              <a:latin typeface="Verdana" pitchFamily="34" charset="0"/>
            </a:endParaRPr>
          </a:p>
        </p:txBody>
      </p:sp>
      <p:pic>
        <p:nvPicPr>
          <p:cNvPr id="14340" name="Picture 6" descr="Slikovni rezultat za sacroiliac joint steroid injection"/>
          <p:cNvPicPr>
            <a:picLocks noChangeAspect="1" noChangeArrowheads="1"/>
          </p:cNvPicPr>
          <p:nvPr/>
        </p:nvPicPr>
        <p:blipFill>
          <a:blip r:embed="rId2" cstate="print"/>
          <a:srcRect/>
          <a:stretch>
            <a:fillRect/>
          </a:stretch>
        </p:blipFill>
        <p:spPr bwMode="auto">
          <a:xfrm>
            <a:off x="6011863" y="1268413"/>
            <a:ext cx="3132137" cy="2346325"/>
          </a:xfrm>
          <a:prstGeom prst="rect">
            <a:avLst/>
          </a:prstGeom>
          <a:noFill/>
          <a:ln w="9525">
            <a:noFill/>
            <a:miter lim="800000"/>
            <a:headEnd/>
            <a:tailEnd/>
          </a:ln>
        </p:spPr>
      </p:pic>
      <p:sp>
        <p:nvSpPr>
          <p:cNvPr id="14341" name="Rectangle 6"/>
          <p:cNvSpPr>
            <a:spLocks noChangeArrowheads="1"/>
          </p:cNvSpPr>
          <p:nvPr/>
        </p:nvSpPr>
        <p:spPr bwMode="auto">
          <a:xfrm>
            <a:off x="250825" y="1268413"/>
            <a:ext cx="5905500" cy="2708275"/>
          </a:xfrm>
          <a:prstGeom prst="rect">
            <a:avLst/>
          </a:prstGeom>
          <a:noFill/>
          <a:ln w="9525">
            <a:noFill/>
            <a:miter lim="800000"/>
            <a:headEnd/>
            <a:tailEnd/>
          </a:ln>
        </p:spPr>
        <p:txBody>
          <a:bodyPr>
            <a:spAutoFit/>
          </a:bodyPr>
          <a:lstStyle/>
          <a:p>
            <a:pPr>
              <a:spcBef>
                <a:spcPts val="600"/>
              </a:spcBef>
              <a:spcAft>
                <a:spcPts val="600"/>
              </a:spcAft>
            </a:pPr>
            <a:r>
              <a:rPr lang="hr-HR" sz="1600">
                <a:latin typeface="Verdana" pitchFamily="34" charset="0"/>
              </a:rPr>
              <a:t>A 22-gauge, 3.5 inch spinal needle is placed to remain coaxial or angeled in a slightly cephaled direction toward the inferior aspect of the joint and advanced toward the joint space using repeat anterior-posterior images. Once the surface of the joint space is contacted, the needle is advanced just slightly to penetrate the posterior joint capsule.</a:t>
            </a:r>
          </a:p>
          <a:p>
            <a:pPr>
              <a:spcBef>
                <a:spcPts val="600"/>
              </a:spcBef>
              <a:spcAft>
                <a:spcPts val="600"/>
              </a:spcAft>
            </a:pPr>
            <a:r>
              <a:rPr lang="hr-HR" sz="1600">
                <a:latin typeface="Verdana" pitchFamily="34" charset="0"/>
              </a:rPr>
              <a:t>As the needle enters the joint space, the tip often curves slightly, following the contour of the surface of ilium.</a:t>
            </a:r>
          </a:p>
        </p:txBody>
      </p:sp>
      <p:sp>
        <p:nvSpPr>
          <p:cNvPr id="14342" name="Rectangle 7"/>
          <p:cNvSpPr>
            <a:spLocks noChangeArrowheads="1"/>
          </p:cNvSpPr>
          <p:nvPr/>
        </p:nvSpPr>
        <p:spPr bwMode="auto">
          <a:xfrm>
            <a:off x="250825" y="4076700"/>
            <a:ext cx="8893175" cy="1570038"/>
          </a:xfrm>
          <a:prstGeom prst="rect">
            <a:avLst/>
          </a:prstGeom>
          <a:noFill/>
          <a:ln w="9525">
            <a:noFill/>
            <a:miter lim="800000"/>
            <a:headEnd/>
            <a:tailEnd/>
          </a:ln>
        </p:spPr>
        <p:txBody>
          <a:bodyPr>
            <a:spAutoFit/>
          </a:bodyPr>
          <a:lstStyle/>
          <a:p>
            <a:pPr>
              <a:spcBef>
                <a:spcPts val="600"/>
              </a:spcBef>
              <a:spcAft>
                <a:spcPts val="600"/>
              </a:spcAft>
            </a:pPr>
            <a:r>
              <a:rPr lang="hr-HR" sz="1600">
                <a:latin typeface="Verdana" pitchFamily="34" charset="0"/>
              </a:rPr>
              <a:t>The joint itself often holds only limited volume (typically&lt;2ml), and placing contrast in the joint limits the ability to place local anesthetic and steroid (2ml)  A total dose of 80mg of methylprednisolone acetate or equivalent can be administered or divided between both SI joints if bilateral injection is necessary. Using concentrated steroid (40 or 80mg per ml)allows 1:1 mixture with local anesthetic (0.5% bupivacaine) to provide immediate pain relief. </a:t>
            </a:r>
            <a:endParaRPr lang="en-US" sz="1600">
              <a:latin typeface="Verdana"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95288" y="476250"/>
            <a:ext cx="8229600" cy="1125538"/>
          </a:xfrm>
        </p:spPr>
        <p:txBody>
          <a:bodyPr/>
          <a:lstStyle/>
          <a:p>
            <a:pPr eaLnBrk="1" hangingPunct="1">
              <a:defRPr/>
            </a:pPr>
            <a:r>
              <a:rPr lang="hr-HR" sz="2800" dirty="0" smtClean="0">
                <a:solidFill>
                  <a:schemeClr val="bg2"/>
                </a:solidFill>
                <a:latin typeface="Verdana" pitchFamily="34" charset="0"/>
              </a:rPr>
              <a:t>Genicular Nerve block </a:t>
            </a:r>
            <a:br>
              <a:rPr lang="hr-HR" sz="2800" dirty="0" smtClean="0">
                <a:solidFill>
                  <a:schemeClr val="bg2"/>
                </a:solidFill>
                <a:latin typeface="Verdana" pitchFamily="34" charset="0"/>
              </a:rPr>
            </a:br>
            <a:r>
              <a:rPr lang="hr-HR" sz="2800" dirty="0" smtClean="0">
                <a:solidFill>
                  <a:schemeClr val="bg2"/>
                </a:solidFill>
                <a:latin typeface="Verdana" pitchFamily="34" charset="0"/>
              </a:rPr>
              <a:t>– knee joint injection</a:t>
            </a:r>
            <a:endParaRPr lang="en-US" sz="2800" dirty="0" smtClean="0">
              <a:solidFill>
                <a:schemeClr val="bg2"/>
              </a:solidFill>
              <a:latin typeface="Verdana" pitchFamily="34" charset="0"/>
            </a:endParaRPr>
          </a:p>
        </p:txBody>
      </p:sp>
      <p:sp>
        <p:nvSpPr>
          <p:cNvPr id="15363" name="Rectangle 3"/>
          <p:cNvSpPr>
            <a:spLocks noGrp="1" noChangeArrowheads="1"/>
          </p:cNvSpPr>
          <p:nvPr>
            <p:ph type="body" idx="1"/>
          </p:nvPr>
        </p:nvSpPr>
        <p:spPr>
          <a:xfrm>
            <a:off x="457200" y="1981200"/>
            <a:ext cx="8229600" cy="4400550"/>
          </a:xfrm>
        </p:spPr>
        <p:txBody>
          <a:bodyPr/>
          <a:lstStyle/>
          <a:p>
            <a:pPr eaLnBrk="1" hangingPunct="1">
              <a:lnSpc>
                <a:spcPct val="90000"/>
              </a:lnSpc>
              <a:buFont typeface="Wingdings" pitchFamily="2" charset="2"/>
              <a:buNone/>
            </a:pPr>
            <a:r>
              <a:rPr lang="hr-HR" sz="1600" b="1" smtClean="0">
                <a:solidFill>
                  <a:schemeClr val="folHlink"/>
                </a:solidFill>
                <a:effectLst/>
                <a:latin typeface="Verdana" pitchFamily="34" charset="0"/>
              </a:rPr>
              <a:t>		Anatomy: </a:t>
            </a:r>
            <a:endParaRPr lang="hr-HR" sz="1600" smtClean="0">
              <a:solidFill>
                <a:schemeClr val="folHlink"/>
              </a:solidFill>
              <a:effectLst/>
              <a:latin typeface="Verdana" pitchFamily="34" charset="0"/>
            </a:endParaRPr>
          </a:p>
          <a:p>
            <a:pPr eaLnBrk="1" hangingPunct="1">
              <a:lnSpc>
                <a:spcPct val="90000"/>
              </a:lnSpc>
              <a:spcBef>
                <a:spcPts val="1200"/>
              </a:spcBef>
              <a:spcAft>
                <a:spcPts val="1200"/>
              </a:spcAft>
              <a:buFont typeface="Wingdings" pitchFamily="2" charset="2"/>
              <a:buNone/>
            </a:pPr>
            <a:r>
              <a:rPr lang="hr-HR" sz="1600" smtClean="0">
                <a:effectLst/>
                <a:latin typeface="Verdana" pitchFamily="34" charset="0"/>
              </a:rPr>
              <a:t>The knee joint is innervated by the articular branches of various nerve, including the femoral, common peroneal, saphenous, tibial, and obturator nerves. These branches around the knee joint are known as genicular nerves. The targets included the superior lateral(SL), superior medial (SM) and inferior medial (IM) genicular nerves which pass periosteal areas connecting the shaft of the femur to bilateral epicondyles and shaft the tibia to the medial epicondyle.This procedure is based on the teory that cutting the nerve supply to a painful structure may alleviate pain and restore function.</a:t>
            </a:r>
          </a:p>
          <a:p>
            <a:pPr eaLnBrk="1" hangingPunct="1">
              <a:lnSpc>
                <a:spcPct val="90000"/>
              </a:lnSpc>
              <a:buFont typeface="Wingdings" pitchFamily="2" charset="2"/>
              <a:buNone/>
            </a:pPr>
            <a:endParaRPr lang="hr-HR" sz="1600" smtClean="0">
              <a:effectLst/>
              <a:latin typeface="Verdana" pitchFamily="34" charset="0"/>
            </a:endParaRPr>
          </a:p>
          <a:p>
            <a:pPr eaLnBrk="1" hangingPunct="1">
              <a:lnSpc>
                <a:spcPct val="90000"/>
              </a:lnSpc>
              <a:buFont typeface="Wingdings" pitchFamily="2" charset="2"/>
              <a:buNone/>
            </a:pPr>
            <a:r>
              <a:rPr lang="hr-HR" sz="1600" b="1" smtClean="0">
                <a:solidFill>
                  <a:schemeClr val="folHlink"/>
                </a:solidFill>
                <a:effectLst/>
                <a:latin typeface="Verdana" pitchFamily="34" charset="0"/>
              </a:rPr>
              <a:t>Patient selection :</a:t>
            </a:r>
          </a:p>
          <a:p>
            <a:pPr eaLnBrk="1" hangingPunct="1">
              <a:lnSpc>
                <a:spcPct val="90000"/>
              </a:lnSpc>
              <a:buFontTx/>
              <a:buChar char="-"/>
            </a:pPr>
            <a:r>
              <a:rPr lang="hr-HR" sz="1600" smtClean="0">
                <a:effectLst/>
                <a:latin typeface="Verdana" pitchFamily="34" charset="0"/>
              </a:rPr>
              <a:t>Patient with chronic kneee pain secondary to osteoartritis, meniscal tears</a:t>
            </a:r>
          </a:p>
          <a:p>
            <a:pPr eaLnBrk="1" hangingPunct="1">
              <a:lnSpc>
                <a:spcPct val="90000"/>
              </a:lnSpc>
              <a:buFontTx/>
              <a:buChar char="-"/>
            </a:pPr>
            <a:r>
              <a:rPr lang="hr-HR" sz="1600" smtClean="0">
                <a:effectLst/>
                <a:latin typeface="Verdana" pitchFamily="34" charset="0"/>
              </a:rPr>
              <a:t>Patient with failed knee replacement</a:t>
            </a:r>
          </a:p>
          <a:p>
            <a:pPr eaLnBrk="1" hangingPunct="1">
              <a:lnSpc>
                <a:spcPct val="90000"/>
              </a:lnSpc>
              <a:buFontTx/>
              <a:buChar char="-"/>
            </a:pPr>
            <a:r>
              <a:rPr lang="hr-HR" sz="1600" smtClean="0">
                <a:effectLst/>
                <a:latin typeface="Verdana" pitchFamily="34" charset="0"/>
              </a:rPr>
              <a:t>Patient unfit for knee replacement</a:t>
            </a:r>
          </a:p>
          <a:p>
            <a:pPr eaLnBrk="1" hangingPunct="1">
              <a:lnSpc>
                <a:spcPct val="90000"/>
              </a:lnSpc>
              <a:buFontTx/>
              <a:buChar char="-"/>
            </a:pPr>
            <a:r>
              <a:rPr lang="hr-HR" sz="1600" smtClean="0">
                <a:effectLst/>
                <a:latin typeface="Verdana" pitchFamily="34" charset="0"/>
              </a:rPr>
              <a:t>Patient who want to avoid surgery</a:t>
            </a:r>
            <a:endParaRPr lang="en-US" sz="1600" smtClean="0">
              <a:effectLst/>
              <a:latin typeface="Verdana" pitchFamily="34" charset="0"/>
            </a:endParaRPr>
          </a:p>
        </p:txBody>
      </p:sp>
      <p:sp>
        <p:nvSpPr>
          <p:cNvPr id="15364" name="AutoShape 5" descr="Slikovni rezultat za geniculate knee bloc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hr-HR"/>
          </a:p>
        </p:txBody>
      </p:sp>
      <p:pic>
        <p:nvPicPr>
          <p:cNvPr id="15365" name="Picture 7" descr="Slikovni rezultat za geniculate knee block"/>
          <p:cNvPicPr>
            <a:picLocks noChangeAspect="1" noChangeArrowheads="1"/>
          </p:cNvPicPr>
          <p:nvPr/>
        </p:nvPicPr>
        <p:blipFill>
          <a:blip r:embed="rId2" cstate="print"/>
          <a:srcRect/>
          <a:stretch>
            <a:fillRect/>
          </a:stretch>
        </p:blipFill>
        <p:spPr bwMode="auto">
          <a:xfrm>
            <a:off x="-541338" y="0"/>
            <a:ext cx="2381251" cy="2232025"/>
          </a:xfrm>
          <a:prstGeom prst="rect">
            <a:avLst/>
          </a:prstGeom>
          <a:noFill/>
          <a:ln w="9525">
            <a:noFill/>
            <a:miter lim="800000"/>
            <a:headEnd/>
            <a:tailEnd/>
          </a:ln>
        </p:spPr>
      </p:pic>
      <p:pic>
        <p:nvPicPr>
          <p:cNvPr id="15366" name="Picture 9" descr="Slikovni rezultat za geniculate knee block"/>
          <p:cNvPicPr>
            <a:picLocks noChangeAspect="1" noChangeArrowheads="1"/>
          </p:cNvPicPr>
          <p:nvPr/>
        </p:nvPicPr>
        <p:blipFill>
          <a:blip r:embed="rId3" cstate="print"/>
          <a:srcRect/>
          <a:stretch>
            <a:fillRect/>
          </a:stretch>
        </p:blipFill>
        <p:spPr bwMode="auto">
          <a:xfrm>
            <a:off x="6696075" y="0"/>
            <a:ext cx="2447925" cy="20875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395288" y="549275"/>
            <a:ext cx="8229600" cy="4114800"/>
          </a:xfrm>
        </p:spPr>
        <p:txBody>
          <a:bodyPr/>
          <a:lstStyle/>
          <a:p>
            <a:pPr eaLnBrk="1" hangingPunct="1">
              <a:lnSpc>
                <a:spcPct val="90000"/>
              </a:lnSpc>
              <a:spcBef>
                <a:spcPct val="0"/>
              </a:spcBef>
              <a:buFontTx/>
              <a:buNone/>
              <a:defRPr/>
            </a:pPr>
            <a:r>
              <a:rPr lang="hr-HR" sz="1800" b="1" dirty="0" smtClean="0">
                <a:solidFill>
                  <a:schemeClr val="folHlink"/>
                </a:solidFill>
                <a:effectLst/>
                <a:latin typeface="Verdana" pitchFamily="34" charset="0"/>
              </a:rPr>
              <a:t>Block technique:</a:t>
            </a:r>
          </a:p>
          <a:p>
            <a:pPr eaLnBrk="1" hangingPunct="1">
              <a:lnSpc>
                <a:spcPct val="90000"/>
              </a:lnSpc>
              <a:buFont typeface="Wingdings" pitchFamily="2" charset="2"/>
              <a:buNone/>
              <a:defRPr/>
            </a:pPr>
            <a:r>
              <a:rPr lang="hr-HR" sz="1800" dirty="0" smtClean="0">
                <a:latin typeface="Verdana" pitchFamily="34" charset="0"/>
              </a:rPr>
              <a:t>These injections are performed under fluroscopy guidance with the patient in supine positionj with the knee is in the 90 degree flexion. A small amount of local anaesthetic (~2-3ml) of bupivacaine or ropivacaine is injected around the superior lateral (SL), superior medial (SM) and the inferior medial (IM) branches.</a:t>
            </a:r>
          </a:p>
          <a:p>
            <a:pPr eaLnBrk="1" hangingPunct="1">
              <a:lnSpc>
                <a:spcPct val="90000"/>
              </a:lnSpc>
              <a:buFont typeface="Wingdings" pitchFamily="2" charset="2"/>
              <a:buNone/>
              <a:defRPr/>
            </a:pPr>
            <a:r>
              <a:rPr lang="hr-HR" sz="1800" dirty="0" smtClean="0">
                <a:latin typeface="Verdana" pitchFamily="34" charset="0"/>
              </a:rPr>
              <a:t>A response is considered positive if there is at least 50% reduction in pain in the 24hrs following injection.</a:t>
            </a:r>
          </a:p>
          <a:p>
            <a:pPr eaLnBrk="1" hangingPunct="1">
              <a:lnSpc>
                <a:spcPct val="90000"/>
              </a:lnSpc>
              <a:buFont typeface="Wingdings" pitchFamily="2" charset="2"/>
              <a:buNone/>
              <a:defRPr/>
            </a:pPr>
            <a:r>
              <a:rPr lang="hr-HR" sz="1800" dirty="0" smtClean="0">
                <a:latin typeface="Verdana" pitchFamily="34" charset="0"/>
              </a:rPr>
              <a:t>Complications are rare, particularly if injection are performed using a precise needle-positioning technique. Septic arthritis can be avoided with appropriate aseptic precautions.</a:t>
            </a:r>
          </a:p>
          <a:p>
            <a:pPr eaLnBrk="1" hangingPunct="1">
              <a:lnSpc>
                <a:spcPct val="90000"/>
              </a:lnSpc>
              <a:buFont typeface="Wingdings" pitchFamily="2" charset="2"/>
              <a:buNone/>
              <a:defRPr/>
            </a:pPr>
            <a:endParaRPr lang="hr-HR" sz="1800" dirty="0" smtClean="0">
              <a:latin typeface="Verdana" pitchFamily="34" charset="0"/>
            </a:endParaRPr>
          </a:p>
          <a:p>
            <a:pPr eaLnBrk="1" hangingPunct="1">
              <a:lnSpc>
                <a:spcPct val="90000"/>
              </a:lnSpc>
              <a:buFont typeface="Wingdings" pitchFamily="2" charset="2"/>
              <a:buNone/>
              <a:defRPr/>
            </a:pPr>
            <a:endParaRPr lang="hr-HR" sz="1800" smtClean="0">
              <a:latin typeface="Verdana" pitchFamily="34" charset="0"/>
            </a:endParaRPr>
          </a:p>
          <a:p>
            <a:pPr eaLnBrk="1" hangingPunct="1">
              <a:lnSpc>
                <a:spcPct val="90000"/>
              </a:lnSpc>
              <a:buFont typeface="Wingdings" pitchFamily="2" charset="2"/>
              <a:buNone/>
              <a:defRPr/>
            </a:pPr>
            <a:endParaRPr lang="hr-HR" sz="1800" dirty="0" smtClean="0">
              <a:latin typeface="Verdana" pitchFamily="34" charset="0"/>
            </a:endParaRPr>
          </a:p>
          <a:p>
            <a:pPr eaLnBrk="1" hangingPunct="1">
              <a:lnSpc>
                <a:spcPct val="90000"/>
              </a:lnSpc>
              <a:buFont typeface="Wingdings" pitchFamily="2" charset="2"/>
              <a:buNone/>
              <a:defRPr/>
            </a:pPr>
            <a:endParaRPr lang="hr-HR" sz="1800" dirty="0" smtClean="0">
              <a:latin typeface="Verdana" pitchFamily="34" charset="0"/>
            </a:endParaRPr>
          </a:p>
          <a:p>
            <a:pPr eaLnBrk="1" hangingPunct="1">
              <a:lnSpc>
                <a:spcPct val="90000"/>
              </a:lnSpc>
              <a:spcBef>
                <a:spcPct val="0"/>
              </a:spcBef>
              <a:buFontTx/>
              <a:buNone/>
              <a:defRPr/>
            </a:pPr>
            <a:r>
              <a:rPr lang="hr-HR" sz="1800" b="1" dirty="0" smtClean="0">
                <a:solidFill>
                  <a:schemeClr val="folHlink"/>
                </a:solidFill>
                <a:effectLst/>
                <a:latin typeface="Verdana" pitchFamily="34" charset="0"/>
              </a:rPr>
              <a:t>Next step is radiofrequency ablation of genicular nerves</a:t>
            </a:r>
          </a:p>
          <a:p>
            <a:pPr eaLnBrk="1" hangingPunct="1">
              <a:lnSpc>
                <a:spcPct val="90000"/>
              </a:lnSpc>
              <a:buFont typeface="Wingdings" pitchFamily="2" charset="2"/>
              <a:buNone/>
              <a:defRPr/>
            </a:pPr>
            <a:endParaRPr lang="en-US" sz="1800" dirty="0" smtClean="0">
              <a:latin typeface="Verdana"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endParaRPr lang="sr-Latn-CS" smtClean="0"/>
          </a:p>
        </p:txBody>
      </p:sp>
      <p:sp>
        <p:nvSpPr>
          <p:cNvPr id="29699" name="Rectangle 3"/>
          <p:cNvSpPr>
            <a:spLocks noGrp="1" noChangeArrowheads="1"/>
          </p:cNvSpPr>
          <p:nvPr>
            <p:ph type="body" idx="1"/>
          </p:nvPr>
        </p:nvSpPr>
        <p:spPr/>
        <p:txBody>
          <a:bodyPr/>
          <a:lstStyle/>
          <a:p>
            <a:pPr eaLnBrk="1" hangingPunct="1">
              <a:defRPr/>
            </a:pPr>
            <a:endParaRPr lang="sr-Latn-C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23850" y="0"/>
            <a:ext cx="8229600" cy="1143000"/>
          </a:xfrm>
        </p:spPr>
        <p:txBody>
          <a:bodyPr/>
          <a:lstStyle/>
          <a:p>
            <a:pPr eaLnBrk="1" hangingPunct="1">
              <a:defRPr/>
            </a:pPr>
            <a:r>
              <a:rPr lang="hr-HR" sz="2400" smtClean="0">
                <a:latin typeface="Verdana" pitchFamily="34" charset="0"/>
              </a:rPr>
              <a:t>Patient position and C-arm alignment</a:t>
            </a:r>
            <a:endParaRPr lang="en-US" sz="2400" smtClean="0">
              <a:latin typeface="Verdana" pitchFamily="34" charset="0"/>
            </a:endParaRPr>
          </a:p>
        </p:txBody>
      </p:sp>
      <p:sp>
        <p:nvSpPr>
          <p:cNvPr id="3075" name="Rectangle 3"/>
          <p:cNvSpPr>
            <a:spLocks noGrp="1" noChangeArrowheads="1"/>
          </p:cNvSpPr>
          <p:nvPr>
            <p:ph type="body" idx="1"/>
          </p:nvPr>
        </p:nvSpPr>
        <p:spPr>
          <a:xfrm>
            <a:off x="250825" y="2852738"/>
            <a:ext cx="8642350" cy="3600450"/>
          </a:xfrm>
        </p:spPr>
        <p:txBody>
          <a:bodyPr/>
          <a:lstStyle/>
          <a:p>
            <a:pPr marL="360000" algn="just" eaLnBrk="1" hangingPunct="1">
              <a:lnSpc>
                <a:spcPct val="150000"/>
              </a:lnSpc>
              <a:buFont typeface="Wingdings" pitchFamily="2" charset="2"/>
              <a:buNone/>
              <a:defRPr/>
            </a:pPr>
            <a:r>
              <a:rPr lang="hr-HR" sz="1400" b="1" u="sng" dirty="0" smtClean="0">
                <a:solidFill>
                  <a:srgbClr val="FF3300"/>
                </a:solidFill>
                <a:effectLst>
                  <a:outerShdw blurRad="38100" dist="38100" dir="2700000" algn="tl">
                    <a:srgbClr val="000000"/>
                  </a:outerShdw>
                </a:effectLst>
                <a:latin typeface="Verdana" pitchFamily="34" charset="0"/>
              </a:rPr>
              <a:t>Safety </a:t>
            </a:r>
            <a:r>
              <a:rPr lang="hr-HR" sz="1400" dirty="0" smtClean="0">
                <a:latin typeface="Verdana" pitchFamily="34" charset="0"/>
              </a:rPr>
              <a:t>is first and requires a clear understanding of the anatomy, thus  the description of each block begin with the discussion of the relevant regional anatomy. To minimize radiation exposure, the X-ray source is tipically kept under the x-ray table.</a:t>
            </a:r>
          </a:p>
          <a:p>
            <a:pPr marL="360000" algn="just" eaLnBrk="1" hangingPunct="1">
              <a:lnSpc>
                <a:spcPct val="150000"/>
              </a:lnSpc>
              <a:buFont typeface="Wingdings" pitchFamily="2" charset="2"/>
              <a:buNone/>
              <a:defRPr/>
            </a:pPr>
            <a:r>
              <a:rPr lang="hr-HR" sz="1400" dirty="0" smtClean="0">
                <a:latin typeface="Verdana" pitchFamily="34" charset="0"/>
              </a:rPr>
              <a:t>When the patient is placed </a:t>
            </a:r>
            <a:r>
              <a:rPr lang="hr-HR" sz="1400" b="1" i="1" dirty="0" smtClean="0">
                <a:latin typeface="Verdana" pitchFamily="34" charset="0"/>
              </a:rPr>
              <a:t>prone</a:t>
            </a:r>
            <a:r>
              <a:rPr lang="hr-HR" sz="1400" dirty="0" smtClean="0">
                <a:latin typeface="Verdana" pitchFamily="34" charset="0"/>
              </a:rPr>
              <a:t> without angulation of the C-arm, an </a:t>
            </a:r>
            <a:r>
              <a:rPr lang="hr-HR" sz="1400" i="1" u="sng" dirty="0" smtClean="0">
                <a:latin typeface="Verdana" pitchFamily="34" charset="0"/>
              </a:rPr>
              <a:t>anterior-posterior</a:t>
            </a:r>
            <a:r>
              <a:rPr lang="hr-HR" sz="1400" dirty="0" smtClean="0">
                <a:latin typeface="Verdana" pitchFamily="34" charset="0"/>
              </a:rPr>
              <a:t> radiograph is obtained, and when is placed </a:t>
            </a:r>
            <a:r>
              <a:rPr lang="hr-HR" sz="1400" b="1" i="1" dirty="0" smtClean="0">
                <a:latin typeface="Verdana" pitchFamily="34" charset="0"/>
              </a:rPr>
              <a:t>supine</a:t>
            </a:r>
            <a:r>
              <a:rPr lang="hr-HR" sz="1400" dirty="0" smtClean="0">
                <a:latin typeface="Verdana" pitchFamily="34" charset="0"/>
              </a:rPr>
              <a:t> a </a:t>
            </a:r>
            <a:r>
              <a:rPr lang="hr-HR" sz="1400" i="1" u="sng" dirty="0" smtClean="0">
                <a:latin typeface="Verdana" pitchFamily="34" charset="0"/>
              </a:rPr>
              <a:t>posterior –anterior</a:t>
            </a:r>
            <a:r>
              <a:rPr lang="hr-HR" sz="1400" dirty="0" smtClean="0">
                <a:latin typeface="Verdana" pitchFamily="34" charset="0"/>
              </a:rPr>
              <a:t> radiograph is present. </a:t>
            </a:r>
            <a:r>
              <a:rPr lang="hr-HR" sz="1400" b="1" i="1" dirty="0" smtClean="0">
                <a:latin typeface="Verdana" pitchFamily="34" charset="0"/>
              </a:rPr>
              <a:t>Lateral </a:t>
            </a:r>
            <a:r>
              <a:rPr lang="hr-HR" sz="1400" dirty="0" smtClean="0">
                <a:latin typeface="Verdana" pitchFamily="34" charset="0"/>
              </a:rPr>
              <a:t>movement of the C-arm from the saggital plane is termed  </a:t>
            </a:r>
            <a:r>
              <a:rPr lang="hr-HR" sz="1400" i="1" u="sng" dirty="0" smtClean="0">
                <a:latin typeface="Verdana" pitchFamily="34" charset="0"/>
              </a:rPr>
              <a:t>oblique angulation</a:t>
            </a:r>
            <a:r>
              <a:rPr lang="hr-HR" sz="1400" i="1" dirty="0" smtClean="0">
                <a:latin typeface="Verdana" pitchFamily="34" charset="0"/>
              </a:rPr>
              <a:t>. </a:t>
            </a:r>
            <a:r>
              <a:rPr lang="hr-HR" sz="1400" dirty="0" smtClean="0">
                <a:latin typeface="Verdana" pitchFamily="34" charset="0"/>
              </a:rPr>
              <a:t>When C-arm is angled away from the </a:t>
            </a:r>
            <a:r>
              <a:rPr lang="hr-HR" sz="1400" b="1" i="1" dirty="0" smtClean="0">
                <a:latin typeface="Verdana" pitchFamily="34" charset="0"/>
              </a:rPr>
              <a:t>axial plane</a:t>
            </a:r>
            <a:r>
              <a:rPr lang="hr-HR" sz="1400" dirty="0" smtClean="0">
                <a:latin typeface="Verdana" pitchFamily="34" charset="0"/>
              </a:rPr>
              <a:t> toward the head – </a:t>
            </a:r>
            <a:r>
              <a:rPr lang="hr-HR" sz="1400" i="1" u="sng" dirty="0" smtClean="0">
                <a:latin typeface="Verdana" pitchFamily="34" charset="0"/>
              </a:rPr>
              <a:t>cranial angulation</a:t>
            </a:r>
            <a:r>
              <a:rPr lang="hr-HR" sz="1400" dirty="0" smtClean="0">
                <a:latin typeface="Verdana" pitchFamily="34" charset="0"/>
              </a:rPr>
              <a:t>, when toward the  the foot  - </a:t>
            </a:r>
            <a:r>
              <a:rPr lang="hr-HR" sz="1400" i="1" u="sng" dirty="0" smtClean="0">
                <a:latin typeface="Verdana" pitchFamily="34" charset="0"/>
              </a:rPr>
              <a:t>caudal angulation</a:t>
            </a:r>
            <a:r>
              <a:rPr lang="hr-HR" sz="1400" dirty="0" smtClean="0">
                <a:latin typeface="Verdana" pitchFamily="34" charset="0"/>
              </a:rPr>
              <a:t>.</a:t>
            </a:r>
          </a:p>
          <a:p>
            <a:pPr marL="360000" algn="just" eaLnBrk="1" hangingPunct="1">
              <a:lnSpc>
                <a:spcPct val="150000"/>
              </a:lnSpc>
              <a:buFont typeface="Wingdings" pitchFamily="2" charset="2"/>
              <a:buNone/>
              <a:defRPr/>
            </a:pPr>
            <a:r>
              <a:rPr lang="hr-HR" sz="1400" dirty="0" smtClean="0">
                <a:latin typeface="Verdana" pitchFamily="34" charset="0"/>
              </a:rPr>
              <a:t>Minimizing patient and practitioner radiation exposure ( minimize dose and time, optimize the position of x-ray tube, employ proper shielding, pactiotioner position)</a:t>
            </a:r>
          </a:p>
          <a:p>
            <a:pPr eaLnBrk="1" hangingPunct="1">
              <a:lnSpc>
                <a:spcPct val="80000"/>
              </a:lnSpc>
              <a:buFont typeface="Wingdings" pitchFamily="2" charset="2"/>
              <a:buNone/>
              <a:defRPr/>
            </a:pPr>
            <a:endParaRPr lang="en-US" sz="1400" dirty="0" smtClean="0">
              <a:latin typeface="Verdana" pitchFamily="34" charset="0"/>
            </a:endParaRPr>
          </a:p>
        </p:txBody>
      </p:sp>
      <p:pic>
        <p:nvPicPr>
          <p:cNvPr id="3076" name="grafike9"/>
          <p:cNvPicPr>
            <a:picLocks noChangeAspect="1" noChangeArrowheads="1"/>
          </p:cNvPicPr>
          <p:nvPr/>
        </p:nvPicPr>
        <p:blipFill>
          <a:blip r:embed="rId2" cstate="print"/>
          <a:srcRect/>
          <a:stretch>
            <a:fillRect/>
          </a:stretch>
        </p:blipFill>
        <p:spPr bwMode="auto">
          <a:xfrm>
            <a:off x="5795963" y="1196975"/>
            <a:ext cx="3095625" cy="1476375"/>
          </a:xfrm>
          <a:prstGeom prst="rect">
            <a:avLst/>
          </a:prstGeom>
          <a:noFill/>
          <a:ln w="9525">
            <a:noFill/>
            <a:miter lim="800000"/>
            <a:headEnd/>
            <a:tailEnd/>
          </a:ln>
        </p:spPr>
      </p:pic>
      <p:sp>
        <p:nvSpPr>
          <p:cNvPr id="3077" name="Text Box 5"/>
          <p:cNvSpPr txBox="1">
            <a:spLocks noChangeArrowheads="1"/>
          </p:cNvSpPr>
          <p:nvPr/>
        </p:nvSpPr>
        <p:spPr bwMode="auto">
          <a:xfrm>
            <a:off x="179388" y="1196975"/>
            <a:ext cx="5761037" cy="1327150"/>
          </a:xfrm>
          <a:prstGeom prst="rect">
            <a:avLst/>
          </a:prstGeom>
          <a:noFill/>
          <a:ln w="9525">
            <a:noFill/>
            <a:miter lim="800000"/>
            <a:headEnd/>
            <a:tailEnd/>
          </a:ln>
          <a:effectLst/>
        </p:spPr>
        <p:txBody>
          <a:bodyPr>
            <a:spAutoFit/>
          </a:bodyPr>
          <a:lstStyle/>
          <a:p>
            <a:pPr>
              <a:spcBef>
                <a:spcPct val="20000"/>
              </a:spcBef>
              <a:defRPr/>
            </a:pPr>
            <a:r>
              <a:rPr lang="hr-HR" sz="1400">
                <a:effectLst>
                  <a:outerShdw blurRad="38100" dist="38100" dir="2700000" algn="tl">
                    <a:srgbClr val="FFFFFF"/>
                  </a:outerShdw>
                </a:effectLst>
                <a:latin typeface="Verdana" pitchFamily="34" charset="0"/>
              </a:rPr>
              <a:t>The patient’s position is chosen with three factors in mind:</a:t>
            </a:r>
          </a:p>
          <a:p>
            <a:pPr>
              <a:spcBef>
                <a:spcPct val="20000"/>
              </a:spcBef>
              <a:defRPr/>
            </a:pPr>
            <a:r>
              <a:rPr lang="hr-HR" sz="1400">
                <a:effectLst>
                  <a:outerShdw blurRad="38100" dist="38100" dir="2700000" algn="tl">
                    <a:srgbClr val="FFFFFF"/>
                  </a:outerShdw>
                </a:effectLst>
                <a:latin typeface="Verdana" pitchFamily="34" charset="0"/>
              </a:rPr>
              <a:t>	</a:t>
            </a:r>
            <a:r>
              <a:rPr lang="hr-HR" sz="1400" b="1">
                <a:solidFill>
                  <a:srgbClr val="FF3300"/>
                </a:solidFill>
                <a:effectLst>
                  <a:outerShdw blurRad="38100" dist="38100" dir="2700000" algn="tl">
                    <a:srgbClr val="000000"/>
                  </a:outerShdw>
                </a:effectLst>
                <a:latin typeface="Verdana" pitchFamily="34" charset="0"/>
              </a:rPr>
              <a:t>Safety</a:t>
            </a:r>
          </a:p>
          <a:p>
            <a:pPr>
              <a:spcBef>
                <a:spcPct val="20000"/>
              </a:spcBef>
              <a:defRPr/>
            </a:pPr>
            <a:r>
              <a:rPr lang="hr-HR" sz="1400" b="1">
                <a:solidFill>
                  <a:srgbClr val="FF3300"/>
                </a:solidFill>
                <a:effectLst>
                  <a:outerShdw blurRad="38100" dist="38100" dir="2700000" algn="tl">
                    <a:srgbClr val="000000"/>
                  </a:outerShdw>
                </a:effectLst>
                <a:latin typeface="Verdana" pitchFamily="34" charset="0"/>
              </a:rPr>
              <a:t>		Access for the block</a:t>
            </a:r>
          </a:p>
          <a:p>
            <a:pPr>
              <a:spcBef>
                <a:spcPct val="20000"/>
              </a:spcBef>
              <a:defRPr/>
            </a:pPr>
            <a:r>
              <a:rPr lang="hr-HR" sz="1400" b="1">
                <a:solidFill>
                  <a:srgbClr val="FF3300"/>
                </a:solidFill>
                <a:effectLst>
                  <a:outerShdw blurRad="38100" dist="38100" dir="2700000" algn="tl">
                    <a:srgbClr val="000000"/>
                  </a:outerShdw>
                </a:effectLst>
                <a:latin typeface="Verdana" pitchFamily="34" charset="0"/>
              </a:rPr>
              <a:t>			             Patient confort</a:t>
            </a:r>
            <a:r>
              <a:rPr lang="hr-HR" sz="1400">
                <a:effectLst>
                  <a:outerShdw blurRad="38100" dist="38100" dir="2700000" algn="tl">
                    <a:srgbClr val="FFFFFF"/>
                  </a:outerShdw>
                </a:effectLst>
                <a:latin typeface="Verdana" pitchFamily="34" charset="0"/>
              </a:rPr>
              <a:t>    </a:t>
            </a:r>
          </a:p>
          <a:p>
            <a:pPr>
              <a:spcBef>
                <a:spcPct val="20000"/>
              </a:spcBef>
              <a:defRPr/>
            </a:pPr>
            <a:r>
              <a:rPr lang="hr-HR" sz="1400" b="1">
                <a:effectLst>
                  <a:outerShdw blurRad="38100" dist="38100" dir="2700000" algn="tl">
                    <a:srgbClr val="FFFFFF"/>
                  </a:outerShdw>
                </a:effectLst>
                <a:latin typeface="Verdana" pitchFamily="34" charset="0"/>
              </a:rPr>
              <a:t>…  </a:t>
            </a:r>
            <a:r>
              <a:rPr lang="hr-HR" sz="1400">
                <a:effectLst>
                  <a:outerShdw blurRad="38100" dist="38100" dir="2700000" algn="tl">
                    <a:srgbClr val="FFFFFF"/>
                  </a:outerShdw>
                </a:effectLst>
                <a:latin typeface="Verdana" pitchFamily="34" charset="0"/>
              </a:rPr>
              <a:t>in this order of priority !!!</a:t>
            </a:r>
            <a:endParaRPr lang="en-US" sz="1400">
              <a:latin typeface="Verdana"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250825" y="333375"/>
            <a:ext cx="8229600" cy="2663825"/>
          </a:xfrm>
        </p:spPr>
        <p:txBody>
          <a:bodyPr/>
          <a:lstStyle/>
          <a:p>
            <a:pPr eaLnBrk="1" hangingPunct="1">
              <a:lnSpc>
                <a:spcPct val="120000"/>
              </a:lnSpc>
              <a:buFont typeface="Wingdings" pitchFamily="2" charset="2"/>
              <a:buNone/>
            </a:pPr>
            <a:r>
              <a:rPr lang="hr-HR" sz="1400" smtClean="0">
                <a:effectLst/>
                <a:latin typeface="Verdana" pitchFamily="34" charset="0"/>
              </a:rPr>
              <a:t>Avoiding critical structures is best accomplished at the outset in planning the approach for neural blockade, it will be apparent that the same target can be approached from many different angles. Although some approaches are actually simpler to perform, they are best reserved for experienced practioners because of the inherent dangers in getting confused by the complex radiographic anatomy of the spine.</a:t>
            </a:r>
          </a:p>
          <a:p>
            <a:pPr eaLnBrk="1" hangingPunct="1">
              <a:lnSpc>
                <a:spcPct val="120000"/>
              </a:lnSpc>
              <a:buFont typeface="Wingdings" pitchFamily="2" charset="2"/>
              <a:buNone/>
            </a:pPr>
            <a:r>
              <a:rPr lang="hr-HR" sz="1400" smtClean="0">
                <a:effectLst/>
                <a:latin typeface="Verdana" pitchFamily="34" charset="0"/>
              </a:rPr>
              <a:t>As regards safety, the underlying principle is </a:t>
            </a:r>
            <a:r>
              <a:rPr lang="hr-HR" sz="1400" b="1" smtClean="0">
                <a:solidFill>
                  <a:srgbClr val="FF3300"/>
                </a:solidFill>
                <a:effectLst/>
                <a:latin typeface="Verdana" pitchFamily="34" charset="0"/>
              </a:rPr>
              <a:t>“ the coaxial technique”</a:t>
            </a:r>
            <a:r>
              <a:rPr lang="hr-HR" sz="1400" smtClean="0">
                <a:effectLst/>
                <a:latin typeface="Verdana" pitchFamily="34" charset="0"/>
              </a:rPr>
              <a:t> for the needle placement – the advancing needle and the x-ray path share a common axis. In this way, the needle tip is advanced from the skin surface to the final target at a depth with only small changes in the needle direction. The needle tip and the target are seene all the times. </a:t>
            </a:r>
          </a:p>
          <a:p>
            <a:pPr eaLnBrk="1" hangingPunct="1">
              <a:lnSpc>
                <a:spcPct val="120000"/>
              </a:lnSpc>
              <a:buFont typeface="Wingdings" pitchFamily="2" charset="2"/>
              <a:buNone/>
            </a:pPr>
            <a:r>
              <a:rPr lang="hr-HR" sz="1400" smtClean="0">
                <a:effectLst/>
                <a:latin typeface="Verdana" pitchFamily="34" charset="0"/>
              </a:rPr>
              <a:t>The most common </a:t>
            </a:r>
            <a:r>
              <a:rPr lang="hr-HR" sz="1400" b="1" smtClean="0">
                <a:solidFill>
                  <a:srgbClr val="FF3300"/>
                </a:solidFill>
                <a:effectLst/>
                <a:latin typeface="Verdana" pitchFamily="34" charset="0"/>
              </a:rPr>
              <a:t>needle </a:t>
            </a:r>
            <a:r>
              <a:rPr lang="hr-HR" sz="1400" smtClean="0">
                <a:effectLst/>
                <a:latin typeface="Verdana" pitchFamily="34" charset="0"/>
              </a:rPr>
              <a:t>used for image-guided injection is the 22-gauge,</a:t>
            </a:r>
          </a:p>
          <a:p>
            <a:pPr eaLnBrk="1" hangingPunct="1">
              <a:lnSpc>
                <a:spcPct val="120000"/>
              </a:lnSpc>
              <a:buFont typeface="Wingdings" pitchFamily="2" charset="2"/>
              <a:buNone/>
            </a:pPr>
            <a:r>
              <a:rPr lang="hr-HR" sz="1400" smtClean="0">
                <a:effectLst/>
                <a:latin typeface="Verdana" pitchFamily="34" charset="0"/>
              </a:rPr>
              <a:t> 3,5-inch (~10cm) Quincke spinal needle. The Quincke point is sharp and </a:t>
            </a:r>
          </a:p>
          <a:p>
            <a:pPr eaLnBrk="1" hangingPunct="1">
              <a:lnSpc>
                <a:spcPct val="120000"/>
              </a:lnSpc>
              <a:buFont typeface="Wingdings" pitchFamily="2" charset="2"/>
              <a:buNone/>
            </a:pPr>
            <a:r>
              <a:rPr lang="hr-HR" sz="1400" smtClean="0">
                <a:effectLst/>
                <a:latin typeface="Verdana" pitchFamily="34" charset="0"/>
              </a:rPr>
              <a:t>advances easily through most tissue. The 22-gauge diameter is a reasonable</a:t>
            </a:r>
          </a:p>
          <a:p>
            <a:pPr eaLnBrk="1" hangingPunct="1">
              <a:lnSpc>
                <a:spcPct val="120000"/>
              </a:lnSpc>
              <a:buFont typeface="Wingdings" pitchFamily="2" charset="2"/>
              <a:buNone/>
            </a:pPr>
            <a:r>
              <a:rPr lang="hr-HR" sz="1400" smtClean="0">
                <a:effectLst/>
                <a:latin typeface="Verdana" pitchFamily="34" charset="0"/>
              </a:rPr>
              <a:t>compromise between needle diameter and stiffness. Although smaller diameter </a:t>
            </a:r>
          </a:p>
          <a:p>
            <a:pPr eaLnBrk="1" hangingPunct="1">
              <a:lnSpc>
                <a:spcPct val="120000"/>
              </a:lnSpc>
              <a:buFont typeface="Wingdings" pitchFamily="2" charset="2"/>
              <a:buNone/>
            </a:pPr>
            <a:r>
              <a:rPr lang="hr-HR" sz="1400" smtClean="0">
                <a:effectLst/>
                <a:latin typeface="Verdana" pitchFamily="34" charset="0"/>
              </a:rPr>
              <a:t>needles produce slightly less pain during placement, they lack lack stiffness </a:t>
            </a:r>
          </a:p>
          <a:p>
            <a:pPr eaLnBrk="1" hangingPunct="1">
              <a:lnSpc>
                <a:spcPct val="120000"/>
              </a:lnSpc>
              <a:buFont typeface="Wingdings" pitchFamily="2" charset="2"/>
              <a:buNone/>
            </a:pPr>
            <a:r>
              <a:rPr lang="hr-HR" sz="1400" smtClean="0">
                <a:effectLst/>
                <a:latin typeface="Verdana" pitchFamily="34" charset="0"/>
              </a:rPr>
              <a:t>and tend to bend easily. The new blunt-tip and curved tips needles are supposed </a:t>
            </a:r>
          </a:p>
          <a:p>
            <a:pPr eaLnBrk="1" hangingPunct="1">
              <a:lnSpc>
                <a:spcPct val="120000"/>
              </a:lnSpc>
              <a:buFont typeface="Wingdings" pitchFamily="2" charset="2"/>
              <a:buNone/>
            </a:pPr>
            <a:r>
              <a:rPr lang="hr-HR" sz="1400" smtClean="0">
                <a:effectLst/>
                <a:latin typeface="Verdana" pitchFamily="34" charset="0"/>
              </a:rPr>
              <a:t>to allow less penetration through nerves or arteries and can be easier steered </a:t>
            </a:r>
          </a:p>
          <a:p>
            <a:pPr eaLnBrk="1" hangingPunct="1">
              <a:lnSpc>
                <a:spcPct val="120000"/>
              </a:lnSpc>
              <a:buFont typeface="Wingdings" pitchFamily="2" charset="2"/>
              <a:buNone/>
            </a:pPr>
            <a:r>
              <a:rPr lang="hr-HR" sz="1400" smtClean="0">
                <a:effectLst/>
                <a:latin typeface="Verdana" pitchFamily="34" charset="0"/>
              </a:rPr>
              <a:t>during it’s placement. For the interlaminar route of “ESI” the most used is the </a:t>
            </a:r>
          </a:p>
          <a:p>
            <a:pPr eaLnBrk="1" hangingPunct="1">
              <a:lnSpc>
                <a:spcPct val="120000"/>
              </a:lnSpc>
              <a:buFont typeface="Wingdings" pitchFamily="2" charset="2"/>
              <a:buNone/>
            </a:pPr>
            <a:r>
              <a:rPr lang="hr-HR" sz="1400" smtClean="0">
                <a:effectLst/>
                <a:latin typeface="Verdana" pitchFamily="34" charset="0"/>
              </a:rPr>
              <a:t>Tuohy needle of 18-20 gauge diameter and 8 cm in length.</a:t>
            </a:r>
          </a:p>
          <a:p>
            <a:pPr eaLnBrk="1" hangingPunct="1">
              <a:lnSpc>
                <a:spcPct val="120000"/>
              </a:lnSpc>
              <a:buFont typeface="Wingdings" pitchFamily="2" charset="2"/>
              <a:buNone/>
            </a:pPr>
            <a:endParaRPr lang="hr-HR" sz="1400" smtClean="0">
              <a:effectLst/>
              <a:latin typeface="Verdana" pitchFamily="34" charset="0"/>
            </a:endParaRPr>
          </a:p>
          <a:p>
            <a:pPr eaLnBrk="1" hangingPunct="1">
              <a:lnSpc>
                <a:spcPct val="120000"/>
              </a:lnSpc>
              <a:buFont typeface="Wingdings" pitchFamily="2" charset="2"/>
              <a:buNone/>
            </a:pPr>
            <a:endParaRPr lang="hr-HR" sz="1400" smtClean="0">
              <a:effectLst/>
              <a:latin typeface="Verdana" pitchFamily="34" charset="0"/>
            </a:endParaRPr>
          </a:p>
        </p:txBody>
      </p:sp>
      <p:pic>
        <p:nvPicPr>
          <p:cNvPr id="4099" name="Picture 4" descr="Povezana slika"/>
          <p:cNvPicPr>
            <a:picLocks noChangeAspect="1" noChangeArrowheads="1"/>
          </p:cNvPicPr>
          <p:nvPr/>
        </p:nvPicPr>
        <p:blipFill>
          <a:blip r:embed="rId2" cstate="print"/>
          <a:srcRect/>
          <a:stretch>
            <a:fillRect/>
          </a:stretch>
        </p:blipFill>
        <p:spPr bwMode="auto">
          <a:xfrm>
            <a:off x="7812088" y="2997200"/>
            <a:ext cx="1081087" cy="2073275"/>
          </a:xfrm>
          <a:prstGeom prst="rect">
            <a:avLst/>
          </a:prstGeom>
          <a:noFill/>
          <a:ln w="9525">
            <a:noFill/>
            <a:miter lim="800000"/>
            <a:headEnd/>
            <a:tailEnd/>
          </a:ln>
        </p:spPr>
      </p:pic>
      <p:sp>
        <p:nvSpPr>
          <p:cNvPr id="4100" name="Rectangle 4"/>
          <p:cNvSpPr>
            <a:spLocks noChangeArrowheads="1"/>
          </p:cNvSpPr>
          <p:nvPr/>
        </p:nvSpPr>
        <p:spPr bwMode="auto">
          <a:xfrm>
            <a:off x="323850" y="5805488"/>
            <a:ext cx="8496300" cy="839787"/>
          </a:xfrm>
          <a:prstGeom prst="rect">
            <a:avLst/>
          </a:prstGeom>
          <a:noFill/>
          <a:ln w="9525">
            <a:noFill/>
            <a:miter lim="800000"/>
            <a:headEnd/>
            <a:tailEnd/>
          </a:ln>
        </p:spPr>
        <p:txBody>
          <a:bodyPr>
            <a:spAutoFit/>
          </a:bodyPr>
          <a:lstStyle/>
          <a:p>
            <a:pPr eaLnBrk="1" hangingPunct="1">
              <a:lnSpc>
                <a:spcPct val="120000"/>
              </a:lnSpc>
              <a:buFont typeface="Wingdings" pitchFamily="2" charset="2"/>
              <a:buNone/>
            </a:pPr>
            <a:r>
              <a:rPr lang="hr-HR" sz="1400">
                <a:latin typeface="Verdana" pitchFamily="34" charset="0"/>
              </a:rPr>
              <a:t>Most patients are more </a:t>
            </a:r>
            <a:r>
              <a:rPr lang="hr-HR" sz="1400" b="1">
                <a:solidFill>
                  <a:srgbClr val="FF3300"/>
                </a:solidFill>
                <a:latin typeface="Verdana" pitchFamily="34" charset="0"/>
              </a:rPr>
              <a:t>confortable in supine</a:t>
            </a:r>
            <a:r>
              <a:rPr lang="hr-HR" sz="1400">
                <a:latin typeface="Verdana" pitchFamily="34" charset="0"/>
              </a:rPr>
              <a:t> position than in the prone position, particulary for cervical injections. ( emply proper shielding, radiographic contrast agent, local anesthetic and steroid preparations)</a:t>
            </a:r>
            <a:endParaRPr lang="en-US" sz="1400">
              <a:latin typeface="Verdana" pitchFamily="34" charset="0"/>
            </a:endParaRPr>
          </a:p>
        </p:txBody>
      </p:sp>
      <p:sp>
        <p:nvSpPr>
          <p:cNvPr id="7" name="TextBox 6"/>
          <p:cNvSpPr txBox="1"/>
          <p:nvPr/>
        </p:nvSpPr>
        <p:spPr>
          <a:xfrm>
            <a:off x="7380288" y="5084763"/>
            <a:ext cx="1763712" cy="646112"/>
          </a:xfrm>
          <a:prstGeom prst="rect">
            <a:avLst/>
          </a:prstGeom>
          <a:noFill/>
        </p:spPr>
        <p:txBody>
          <a:bodyPr>
            <a:spAutoFit/>
          </a:bodyPr>
          <a:lstStyle/>
          <a:p>
            <a:pPr>
              <a:defRPr/>
            </a:pPr>
            <a:r>
              <a:rPr lang="hr-HR" b="1" dirty="0">
                <a:solidFill>
                  <a:schemeClr val="bg1">
                    <a:lumMod val="50000"/>
                  </a:schemeClr>
                </a:solidFill>
              </a:rPr>
              <a:t> Blunt needle     </a:t>
            </a:r>
          </a:p>
          <a:p>
            <a:pPr>
              <a:defRPr/>
            </a:pPr>
            <a:r>
              <a:rPr lang="hr-HR" b="1" dirty="0">
                <a:solidFill>
                  <a:schemeClr val="bg1">
                    <a:lumMod val="50000"/>
                  </a:schemeClr>
                </a:solidFill>
              </a:rPr>
              <a:t>    </a:t>
            </a:r>
            <a:r>
              <a:rPr lang="hr-HR" b="1" dirty="0">
                <a:solidFill>
                  <a:srgbClr val="FF3300"/>
                </a:solidFill>
              </a:rPr>
              <a:t> Epimed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8313" y="0"/>
            <a:ext cx="8229600" cy="815975"/>
          </a:xfrm>
        </p:spPr>
        <p:txBody>
          <a:bodyPr/>
          <a:lstStyle/>
          <a:p>
            <a:pPr eaLnBrk="1" hangingPunct="1">
              <a:defRPr/>
            </a:pPr>
            <a:r>
              <a:rPr lang="hr-HR" sz="2800" dirty="0" smtClean="0">
                <a:solidFill>
                  <a:schemeClr val="bg2"/>
                </a:solidFill>
                <a:latin typeface="Verdana" pitchFamily="34" charset="0"/>
              </a:rPr>
              <a:t>Facet block ; intra-articular injection</a:t>
            </a:r>
            <a:endParaRPr lang="en-US" sz="2800" dirty="0" smtClean="0">
              <a:solidFill>
                <a:schemeClr val="bg2"/>
              </a:solidFill>
              <a:latin typeface="Verdana" pitchFamily="34" charset="0"/>
            </a:endParaRPr>
          </a:p>
        </p:txBody>
      </p:sp>
      <p:sp>
        <p:nvSpPr>
          <p:cNvPr id="31747" name="Rectangle 3"/>
          <p:cNvSpPr>
            <a:spLocks noGrp="1" noChangeArrowheads="1"/>
          </p:cNvSpPr>
          <p:nvPr>
            <p:ph type="body" idx="1"/>
          </p:nvPr>
        </p:nvSpPr>
        <p:spPr>
          <a:xfrm>
            <a:off x="179388" y="836613"/>
            <a:ext cx="6480175" cy="3240087"/>
          </a:xfrm>
        </p:spPr>
        <p:txBody>
          <a:bodyPr/>
          <a:lstStyle/>
          <a:p>
            <a:pPr eaLnBrk="1" hangingPunct="1">
              <a:buFont typeface="Wingdings" pitchFamily="2" charset="2"/>
              <a:buNone/>
              <a:defRPr/>
            </a:pPr>
            <a:r>
              <a:rPr lang="hr-HR" sz="1800" b="1" dirty="0" smtClean="0">
                <a:solidFill>
                  <a:schemeClr val="folHlink"/>
                </a:solidFill>
                <a:effectLst/>
                <a:latin typeface="Verdana" pitchFamily="34" charset="0"/>
              </a:rPr>
              <a:t>Anatomy:</a:t>
            </a:r>
          </a:p>
          <a:p>
            <a:pPr marL="0" indent="0" algn="just" eaLnBrk="1" hangingPunct="1">
              <a:spcBef>
                <a:spcPts val="600"/>
              </a:spcBef>
              <a:spcAft>
                <a:spcPts val="600"/>
              </a:spcAft>
              <a:buFont typeface="Wingdings" pitchFamily="2" charset="2"/>
              <a:buNone/>
              <a:defRPr/>
            </a:pPr>
            <a:r>
              <a:rPr lang="hr-HR" sz="1600" dirty="0" smtClean="0">
                <a:effectLst/>
                <a:latin typeface="Verdana" pitchFamily="34" charset="0"/>
              </a:rPr>
              <a:t>The zygapophysial or “facet” joints are paired structures that lie posterolaterally on the bony vertebrae at the junction of the lamina and pedicle medially, and the base of the transverse process laterally. They are true joints, with opposing cartilaginous surfaces and true synovial lining, and they are subjected to inflammation and degeneration. Each facet joint receives sensory innervation from medial branch nerve at the same vertebral level, as well as from a descending branch from the vertebral level above; thus, two medial branch nerves must be blocked to anesthetized each facet joint.</a:t>
            </a:r>
          </a:p>
        </p:txBody>
      </p:sp>
      <p:pic>
        <p:nvPicPr>
          <p:cNvPr id="5124" name="Picture 5" descr="Povezana slika"/>
          <p:cNvPicPr>
            <a:picLocks noChangeAspect="1" noChangeArrowheads="1"/>
          </p:cNvPicPr>
          <p:nvPr/>
        </p:nvPicPr>
        <p:blipFill>
          <a:blip r:embed="rId2" cstate="print"/>
          <a:srcRect/>
          <a:stretch>
            <a:fillRect/>
          </a:stretch>
        </p:blipFill>
        <p:spPr bwMode="auto">
          <a:xfrm>
            <a:off x="6732588" y="1341438"/>
            <a:ext cx="2266950" cy="2195512"/>
          </a:xfrm>
          <a:prstGeom prst="rect">
            <a:avLst/>
          </a:prstGeom>
          <a:noFill/>
          <a:ln w="9525">
            <a:noFill/>
            <a:miter lim="800000"/>
            <a:headEnd/>
            <a:tailEnd/>
          </a:ln>
        </p:spPr>
      </p:pic>
      <p:pic>
        <p:nvPicPr>
          <p:cNvPr id="5125" name="Picture 7" descr="Slikovni rezultat za facet joint block procedure"/>
          <p:cNvPicPr>
            <a:picLocks noChangeAspect="1" noChangeArrowheads="1"/>
          </p:cNvPicPr>
          <p:nvPr/>
        </p:nvPicPr>
        <p:blipFill>
          <a:blip r:embed="rId3" cstate="print"/>
          <a:srcRect/>
          <a:stretch>
            <a:fillRect/>
          </a:stretch>
        </p:blipFill>
        <p:spPr bwMode="auto">
          <a:xfrm>
            <a:off x="0" y="4293096"/>
            <a:ext cx="3772767" cy="2375992"/>
          </a:xfrm>
          <a:prstGeom prst="rect">
            <a:avLst/>
          </a:prstGeom>
          <a:noFill/>
          <a:ln w="9525">
            <a:noFill/>
            <a:miter lim="800000"/>
            <a:headEnd/>
            <a:tailEnd/>
          </a:ln>
        </p:spPr>
      </p:pic>
      <p:sp>
        <p:nvSpPr>
          <p:cNvPr id="5126" name="Rectangle 7"/>
          <p:cNvSpPr>
            <a:spLocks noChangeArrowheads="1"/>
          </p:cNvSpPr>
          <p:nvPr/>
        </p:nvSpPr>
        <p:spPr bwMode="auto">
          <a:xfrm>
            <a:off x="3924300" y="4149725"/>
            <a:ext cx="5076825" cy="2492375"/>
          </a:xfrm>
          <a:prstGeom prst="rect">
            <a:avLst/>
          </a:prstGeom>
          <a:noFill/>
          <a:ln w="9525">
            <a:noFill/>
            <a:miter lim="800000"/>
            <a:headEnd/>
            <a:tailEnd/>
          </a:ln>
        </p:spPr>
        <p:txBody>
          <a:bodyPr>
            <a:spAutoFit/>
          </a:bodyPr>
          <a:lstStyle/>
          <a:p>
            <a:pPr algn="just">
              <a:spcBef>
                <a:spcPts val="600"/>
              </a:spcBef>
              <a:spcAft>
                <a:spcPts val="600"/>
              </a:spcAft>
              <a:buFont typeface="Wingdings" pitchFamily="2" charset="2"/>
              <a:buNone/>
            </a:pPr>
            <a:r>
              <a:rPr lang="hr-HR" b="1">
                <a:solidFill>
                  <a:schemeClr val="folHlink"/>
                </a:solidFill>
                <a:latin typeface="Verdana" pitchFamily="34" charset="0"/>
              </a:rPr>
              <a:t>Patient selection :</a:t>
            </a:r>
          </a:p>
          <a:p>
            <a:pPr algn="just">
              <a:spcBef>
                <a:spcPts val="600"/>
              </a:spcBef>
              <a:spcAft>
                <a:spcPts val="600"/>
              </a:spcAft>
              <a:buFont typeface="Wingdings" pitchFamily="2" charset="2"/>
              <a:buNone/>
            </a:pPr>
            <a:r>
              <a:rPr lang="hr-HR" sz="1600">
                <a:latin typeface="Verdana" pitchFamily="34" charset="0"/>
              </a:rPr>
              <a:t>Axial pain that tends to be exacerbated by movement, particularly flexion-extension or rotation of the spine. The quality of the pain is tipically deep and aching, and waxes and wanes with activity. Typical pain patterns are in the axial lower back, sometime gluteal and the back of the thighs </a:t>
            </a:r>
            <a:r>
              <a:rPr lang="hr-HR" sz="1600" u="sng">
                <a:latin typeface="Verdana" pitchFamily="34" charset="0"/>
              </a:rPr>
              <a:t>but it never go under the knees.</a:t>
            </a:r>
            <a:r>
              <a:rPr lang="hr-HR" sz="1600">
                <a:latin typeface="Verdana" pitchFamily="34"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323850" y="2492375"/>
            <a:ext cx="4824413" cy="3960813"/>
          </a:xfrm>
        </p:spPr>
        <p:txBody>
          <a:bodyPr/>
          <a:lstStyle/>
          <a:p>
            <a:pPr eaLnBrk="1" hangingPunct="1">
              <a:spcBef>
                <a:spcPct val="25000"/>
              </a:spcBef>
              <a:buFont typeface="Wingdings" pitchFamily="2" charset="2"/>
              <a:buNone/>
            </a:pPr>
            <a:r>
              <a:rPr lang="hr-HR" sz="1800" b="1" smtClean="0">
                <a:solidFill>
                  <a:schemeClr val="folHlink"/>
                </a:solidFill>
                <a:effectLst/>
                <a:latin typeface="Verdana" pitchFamily="34" charset="0"/>
              </a:rPr>
              <a:t>Positioning:</a:t>
            </a:r>
            <a:endParaRPr lang="hr-HR" sz="1600" smtClean="0">
              <a:effectLst/>
              <a:latin typeface="Verdana" pitchFamily="34" charset="0"/>
            </a:endParaRPr>
          </a:p>
          <a:p>
            <a:pPr eaLnBrk="1" hangingPunct="1">
              <a:spcBef>
                <a:spcPct val="30000"/>
              </a:spcBef>
              <a:buFont typeface="Wingdings" pitchFamily="2" charset="2"/>
              <a:buNone/>
            </a:pPr>
            <a:r>
              <a:rPr lang="hr-HR" sz="1600" smtClean="0">
                <a:effectLst/>
                <a:latin typeface="Verdana" pitchFamily="34" charset="0"/>
              </a:rPr>
              <a:t>The patient is positioned prone with a pillow under the abdomen to flatten the lumbar lordosis. If necessary, sedation should be light in order to enable communication with the patient. Firstly, the anatomical structures are identified with an arterior posterior view.</a:t>
            </a:r>
          </a:p>
          <a:p>
            <a:pPr eaLnBrk="1" hangingPunct="1">
              <a:spcBef>
                <a:spcPct val="30000"/>
              </a:spcBef>
              <a:buFont typeface="Wingdings" pitchFamily="2" charset="2"/>
              <a:buNone/>
            </a:pPr>
            <a:r>
              <a:rPr lang="hr-HR" sz="1600" smtClean="0">
                <a:effectLst/>
                <a:latin typeface="Verdana" pitchFamily="34" charset="0"/>
              </a:rPr>
              <a:t>The C-arm is angled obliquely </a:t>
            </a:r>
            <a:r>
              <a:rPr lang="hr-HR" sz="1600" b="1" smtClean="0">
                <a:effectLst/>
                <a:latin typeface="Verdana" pitchFamily="34" charset="0"/>
              </a:rPr>
              <a:t>25 to 35 degrees </a:t>
            </a:r>
            <a:r>
              <a:rPr lang="hr-HR" sz="1600" smtClean="0">
                <a:effectLst/>
                <a:latin typeface="Verdana" pitchFamily="34" charset="0"/>
              </a:rPr>
              <a:t>from the sagital plane to the </a:t>
            </a:r>
            <a:r>
              <a:rPr lang="hr-HR" sz="1600" b="1" smtClean="0">
                <a:effectLst/>
                <a:latin typeface="Verdana" pitchFamily="34" charset="0"/>
              </a:rPr>
              <a:t>ipsilateral side </a:t>
            </a:r>
            <a:r>
              <a:rPr lang="hr-HR" sz="1600" smtClean="0">
                <a:effectLst/>
                <a:latin typeface="Verdana" pitchFamily="34" charset="0"/>
              </a:rPr>
              <a:t>and without caudal angulation. The target is the cephaled junction between the superior articular process and the transverse process.</a:t>
            </a:r>
            <a:endParaRPr lang="en-US" sz="1800" b="1" smtClean="0">
              <a:solidFill>
                <a:schemeClr val="folHlink"/>
              </a:solidFill>
              <a:effectLst/>
              <a:latin typeface="Verdana" pitchFamily="34" charset="0"/>
            </a:endParaRPr>
          </a:p>
        </p:txBody>
      </p:sp>
      <p:sp>
        <p:nvSpPr>
          <p:cNvPr id="6147" name="AutoShape 5" descr="Slikovni rezultat za facet joint block procedur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hr-HR"/>
          </a:p>
        </p:txBody>
      </p:sp>
      <p:sp>
        <p:nvSpPr>
          <p:cNvPr id="6148" name="AutoShape 7" descr="Slikovni rezultat za facet joint block procedur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hr-HR"/>
          </a:p>
        </p:txBody>
      </p:sp>
      <p:sp>
        <p:nvSpPr>
          <p:cNvPr id="6149" name="AutoShape 9" descr="Slikovni rezultat za facet joint block procedur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hr-HR"/>
          </a:p>
        </p:txBody>
      </p:sp>
      <p:pic>
        <p:nvPicPr>
          <p:cNvPr id="6150" name="Picture 11" descr="Slikovni rezultat za facet joint block procedure"/>
          <p:cNvPicPr>
            <a:picLocks noChangeAspect="1" noChangeArrowheads="1"/>
          </p:cNvPicPr>
          <p:nvPr/>
        </p:nvPicPr>
        <p:blipFill>
          <a:blip r:embed="rId2" cstate="print"/>
          <a:srcRect/>
          <a:stretch>
            <a:fillRect/>
          </a:stretch>
        </p:blipFill>
        <p:spPr bwMode="auto">
          <a:xfrm>
            <a:off x="5435600" y="2852738"/>
            <a:ext cx="3457575" cy="3003550"/>
          </a:xfrm>
          <a:prstGeom prst="rect">
            <a:avLst/>
          </a:prstGeom>
          <a:noFill/>
          <a:ln w="9525">
            <a:noFill/>
            <a:miter lim="800000"/>
            <a:headEnd/>
            <a:tailEnd/>
          </a:ln>
        </p:spPr>
      </p:pic>
      <p:pic>
        <p:nvPicPr>
          <p:cNvPr id="6151" name="Picture 13" descr="Povezana slika"/>
          <p:cNvPicPr>
            <a:picLocks noChangeAspect="1" noChangeArrowheads="1"/>
          </p:cNvPicPr>
          <p:nvPr/>
        </p:nvPicPr>
        <p:blipFill>
          <a:blip r:embed="rId3" cstate="print"/>
          <a:srcRect/>
          <a:stretch>
            <a:fillRect/>
          </a:stretch>
        </p:blipFill>
        <p:spPr bwMode="auto">
          <a:xfrm>
            <a:off x="2268538" y="0"/>
            <a:ext cx="4224337" cy="237648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0" y="260350"/>
            <a:ext cx="5148263" cy="2952750"/>
          </a:xfrm>
        </p:spPr>
        <p:txBody>
          <a:bodyPr/>
          <a:lstStyle/>
          <a:p>
            <a:pPr eaLnBrk="1" hangingPunct="1">
              <a:lnSpc>
                <a:spcPct val="80000"/>
              </a:lnSpc>
              <a:spcBef>
                <a:spcPct val="25000"/>
              </a:spcBef>
              <a:buFont typeface="Wingdings" pitchFamily="2" charset="2"/>
              <a:buNone/>
              <a:defRPr/>
            </a:pPr>
            <a:r>
              <a:rPr lang="hr-HR" sz="1600" b="1" dirty="0" smtClean="0">
                <a:solidFill>
                  <a:schemeClr val="folHlink"/>
                </a:solidFill>
                <a:effectLst/>
                <a:latin typeface="Verdana" pitchFamily="34" charset="0"/>
              </a:rPr>
              <a:t>	Block technique:</a:t>
            </a:r>
          </a:p>
          <a:p>
            <a:pPr eaLnBrk="1" hangingPunct="1">
              <a:lnSpc>
                <a:spcPct val="80000"/>
              </a:lnSpc>
              <a:spcBef>
                <a:spcPct val="25000"/>
              </a:spcBef>
              <a:buFont typeface="Wingdings" pitchFamily="2" charset="2"/>
              <a:buNone/>
              <a:defRPr/>
            </a:pPr>
            <a:endParaRPr lang="hr-HR" sz="1400" dirty="0" smtClean="0">
              <a:effectLst/>
              <a:latin typeface="Verdana" pitchFamily="34" charset="0"/>
            </a:endParaRPr>
          </a:p>
          <a:p>
            <a:pPr indent="0" algn="just" eaLnBrk="1" hangingPunct="1">
              <a:spcBef>
                <a:spcPts val="0"/>
              </a:spcBef>
              <a:buFont typeface="Wingdings" pitchFamily="2" charset="2"/>
              <a:buNone/>
              <a:defRPr/>
            </a:pPr>
            <a:r>
              <a:rPr lang="hr-HR" sz="1600" dirty="0" smtClean="0">
                <a:effectLst/>
                <a:latin typeface="Verdana" pitchFamily="34" charset="0"/>
              </a:rPr>
              <a:t>The contours of the posterior bony elements of the spine on the oblique projection take a shape similar to the silhouette of a “Scotty dog”. Following this contour around its perimeter, the front leg of the dog is the inferior articular process of the vertebra,the snout is the transverse process, the ear is the superior process, the back is the superior margin of the lamina, the buttocks and hind leg is the spinous process.</a:t>
            </a:r>
          </a:p>
        </p:txBody>
      </p:sp>
      <p:pic>
        <p:nvPicPr>
          <p:cNvPr id="7171" name="Picture 5" descr="Slikovni rezultat za facet joint block procedure"/>
          <p:cNvPicPr>
            <a:picLocks noChangeAspect="1" noChangeArrowheads="1"/>
          </p:cNvPicPr>
          <p:nvPr/>
        </p:nvPicPr>
        <p:blipFill>
          <a:blip r:embed="rId2" cstate="print"/>
          <a:srcRect/>
          <a:stretch>
            <a:fillRect/>
          </a:stretch>
        </p:blipFill>
        <p:spPr bwMode="auto">
          <a:xfrm>
            <a:off x="5145088" y="260350"/>
            <a:ext cx="3998912" cy="3005138"/>
          </a:xfrm>
          <a:prstGeom prst="rect">
            <a:avLst/>
          </a:prstGeom>
          <a:noFill/>
          <a:ln w="9525">
            <a:noFill/>
            <a:miter lim="800000"/>
            <a:headEnd/>
            <a:tailEnd/>
          </a:ln>
        </p:spPr>
      </p:pic>
      <p:sp>
        <p:nvSpPr>
          <p:cNvPr id="7172" name="TextBox 5"/>
          <p:cNvSpPr txBox="1">
            <a:spLocks noChangeArrowheads="1"/>
          </p:cNvSpPr>
          <p:nvPr/>
        </p:nvSpPr>
        <p:spPr bwMode="auto">
          <a:xfrm>
            <a:off x="2484438" y="3565525"/>
            <a:ext cx="6443662" cy="3292475"/>
          </a:xfrm>
          <a:prstGeom prst="rect">
            <a:avLst/>
          </a:prstGeom>
          <a:noFill/>
          <a:ln w="9525">
            <a:noFill/>
            <a:miter lim="800000"/>
            <a:headEnd/>
            <a:tailEnd/>
          </a:ln>
        </p:spPr>
        <p:txBody>
          <a:bodyPr>
            <a:spAutoFit/>
          </a:bodyPr>
          <a:lstStyle/>
          <a:p>
            <a:pPr marL="358775" algn="just">
              <a:buFont typeface="Wingdings" pitchFamily="2" charset="2"/>
              <a:buNone/>
            </a:pPr>
            <a:r>
              <a:rPr lang="hr-HR" sz="1600">
                <a:latin typeface="Verdana" pitchFamily="34" charset="0"/>
              </a:rPr>
              <a:t>A 22-gauge, 3.5 inch spinal needle is adjusted to remain </a:t>
            </a:r>
            <a:r>
              <a:rPr lang="hr-HR" sz="1600" b="1">
                <a:latin typeface="Verdana" pitchFamily="34" charset="0"/>
              </a:rPr>
              <a:t>coaxial</a:t>
            </a:r>
            <a:r>
              <a:rPr lang="hr-HR" sz="1600">
                <a:latin typeface="Verdana" pitchFamily="34" charset="0"/>
              </a:rPr>
              <a:t> and is advanced slightly in acranial direction toward the base of the transverse process, where it joins the superior articular process and is seated on the bony margin.</a:t>
            </a:r>
          </a:p>
          <a:p>
            <a:pPr marL="358775" algn="just">
              <a:buFont typeface="Wingdings" pitchFamily="2" charset="2"/>
              <a:buNone/>
            </a:pPr>
            <a:r>
              <a:rPr lang="hr-HR" sz="1600">
                <a:latin typeface="Verdana" pitchFamily="34" charset="0"/>
              </a:rPr>
              <a:t>In the lateral fluoroscopic view, the needle tip should now lie at the base of the superior articular process in the plane formed by the so-called facet column at the lower aspect of the intervertebral foramen, approximately 1mm dorsal to its posterior border.</a:t>
            </a:r>
          </a:p>
          <a:p>
            <a:pPr marL="358775" algn="just">
              <a:buFont typeface="Wingdings" pitchFamily="2" charset="2"/>
              <a:buNone/>
            </a:pPr>
            <a:r>
              <a:rPr lang="hr-HR" sz="1600">
                <a:latin typeface="Verdana" pitchFamily="34" charset="0"/>
              </a:rPr>
              <a:t>The target point can be marked by </a:t>
            </a:r>
            <a:r>
              <a:rPr lang="hr-HR" sz="1600" u="sng">
                <a:latin typeface="Verdana" pitchFamily="34" charset="0"/>
              </a:rPr>
              <a:t>1ml of radiopaque-contrast</a:t>
            </a:r>
            <a:r>
              <a:rPr lang="hr-HR" sz="1600">
                <a:latin typeface="Verdana" pitchFamily="34" charset="0"/>
              </a:rPr>
              <a:t>, or directly injected 0.5%bupivacaine and cortisone in 1:1mixture ( 1-2 ml for each level)</a:t>
            </a:r>
            <a:endParaRPr lang="en-US" sz="1600">
              <a:latin typeface="Verdana" pitchFamily="34" charset="0"/>
            </a:endParaRPr>
          </a:p>
        </p:txBody>
      </p:sp>
      <p:pic>
        <p:nvPicPr>
          <p:cNvPr id="7173" name="Picture 7" descr="Slikovni rezultat za facet joint block procedure"/>
          <p:cNvPicPr>
            <a:picLocks noChangeAspect="1" noChangeArrowheads="1"/>
          </p:cNvPicPr>
          <p:nvPr/>
        </p:nvPicPr>
        <p:blipFill>
          <a:blip r:embed="rId3" cstate="print"/>
          <a:srcRect/>
          <a:stretch>
            <a:fillRect/>
          </a:stretch>
        </p:blipFill>
        <p:spPr bwMode="auto">
          <a:xfrm>
            <a:off x="179388" y="3573463"/>
            <a:ext cx="2443162" cy="3098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95288" y="188913"/>
            <a:ext cx="8229600" cy="1022350"/>
          </a:xfrm>
        </p:spPr>
        <p:txBody>
          <a:bodyPr/>
          <a:lstStyle/>
          <a:p>
            <a:pPr eaLnBrk="1" hangingPunct="1">
              <a:defRPr/>
            </a:pPr>
            <a:r>
              <a:rPr lang="hr-HR" sz="2800" smtClean="0">
                <a:solidFill>
                  <a:schemeClr val="bg2"/>
                </a:solidFill>
                <a:latin typeface="Verdana" pitchFamily="34" charset="0"/>
              </a:rPr>
              <a:t>Lumbar transforaminal and selective spinal nerve injection</a:t>
            </a:r>
            <a:endParaRPr lang="en-US" sz="2800" smtClean="0">
              <a:solidFill>
                <a:schemeClr val="bg2"/>
              </a:solidFill>
              <a:latin typeface="Verdana" pitchFamily="34" charset="0"/>
            </a:endParaRPr>
          </a:p>
        </p:txBody>
      </p:sp>
      <p:sp>
        <p:nvSpPr>
          <p:cNvPr id="5123" name="Rectangle 3"/>
          <p:cNvSpPr>
            <a:spLocks noGrp="1" noChangeArrowheads="1"/>
          </p:cNvSpPr>
          <p:nvPr>
            <p:ph type="body" idx="1"/>
          </p:nvPr>
        </p:nvSpPr>
        <p:spPr>
          <a:xfrm>
            <a:off x="179388" y="3213100"/>
            <a:ext cx="8497887" cy="3644900"/>
          </a:xfrm>
        </p:spPr>
        <p:txBody>
          <a:bodyPr/>
          <a:lstStyle/>
          <a:p>
            <a:pPr eaLnBrk="1" hangingPunct="1">
              <a:spcBef>
                <a:spcPct val="30000"/>
              </a:spcBef>
              <a:buFont typeface="Wingdings" pitchFamily="2" charset="2"/>
              <a:buNone/>
              <a:defRPr/>
            </a:pPr>
            <a:r>
              <a:rPr lang="hr-HR" sz="1600" smtClean="0">
                <a:latin typeface="Verdana" pitchFamily="34" charset="0"/>
              </a:rPr>
              <a:t>The term </a:t>
            </a:r>
            <a:r>
              <a:rPr lang="hr-HR" sz="1600" b="1" smtClean="0">
                <a:solidFill>
                  <a:srgbClr val="FF3300"/>
                </a:solidFill>
                <a:effectLst>
                  <a:outerShdw blurRad="38100" dist="38100" dir="2700000" algn="tl">
                    <a:srgbClr val="000000"/>
                  </a:outerShdw>
                </a:effectLst>
                <a:latin typeface="Verdana" pitchFamily="34" charset="0"/>
              </a:rPr>
              <a:t>“ selective spinal nerve injection”</a:t>
            </a:r>
            <a:r>
              <a:rPr lang="hr-HR" sz="1600" smtClean="0">
                <a:latin typeface="Verdana" pitchFamily="34" charset="0"/>
              </a:rPr>
              <a:t> is reserved for the injections that are performed with the needle tip adjacent to the spinal nerve, </a:t>
            </a:r>
            <a:r>
              <a:rPr lang="hr-HR" sz="1600" b="1" i="1" smtClean="0">
                <a:latin typeface="Verdana" pitchFamily="34" charset="0"/>
              </a:rPr>
              <a:t>outside</a:t>
            </a:r>
            <a:r>
              <a:rPr lang="hr-HR" sz="1600" smtClean="0">
                <a:latin typeface="Verdana" pitchFamily="34" charset="0"/>
              </a:rPr>
              <a:t> to the  intervertebral foramen.</a:t>
            </a:r>
          </a:p>
          <a:p>
            <a:pPr eaLnBrk="1" hangingPunct="1">
              <a:spcBef>
                <a:spcPct val="30000"/>
              </a:spcBef>
              <a:buFont typeface="Wingdings" pitchFamily="2" charset="2"/>
              <a:buNone/>
              <a:defRPr/>
            </a:pPr>
            <a:r>
              <a:rPr lang="hr-HR" sz="1600" smtClean="0">
                <a:latin typeface="Verdana" pitchFamily="34" charset="0"/>
              </a:rPr>
              <a:t>The term </a:t>
            </a:r>
            <a:r>
              <a:rPr lang="hr-HR" sz="1600" b="1" smtClean="0">
                <a:solidFill>
                  <a:srgbClr val="FF3300"/>
                </a:solidFill>
                <a:effectLst>
                  <a:outerShdw blurRad="38100" dist="38100" dir="2700000" algn="tl">
                    <a:srgbClr val="000000"/>
                  </a:outerShdw>
                </a:effectLst>
                <a:latin typeface="Verdana" pitchFamily="34" charset="0"/>
              </a:rPr>
              <a:t>“transforaminal injection”</a:t>
            </a:r>
            <a:r>
              <a:rPr lang="hr-HR" sz="1600" smtClean="0">
                <a:latin typeface="Verdana" pitchFamily="34" charset="0"/>
              </a:rPr>
              <a:t>  indicate the injections that are performed with the  needle tip  </a:t>
            </a:r>
            <a:r>
              <a:rPr lang="hr-HR" sz="1600" b="1" i="1" smtClean="0">
                <a:latin typeface="Verdana" pitchFamily="34" charset="0"/>
              </a:rPr>
              <a:t>within</a:t>
            </a:r>
            <a:r>
              <a:rPr lang="hr-HR" sz="1600" smtClean="0">
                <a:latin typeface="Verdana" pitchFamily="34" charset="0"/>
              </a:rPr>
              <a:t> the intervertebral foramen.</a:t>
            </a:r>
          </a:p>
          <a:p>
            <a:pPr eaLnBrk="1" hangingPunct="1">
              <a:spcBef>
                <a:spcPct val="30000"/>
              </a:spcBef>
              <a:buFont typeface="Wingdings" pitchFamily="2" charset="2"/>
              <a:buNone/>
              <a:defRPr/>
            </a:pPr>
            <a:r>
              <a:rPr lang="hr-HR" sz="1600" smtClean="0">
                <a:latin typeface="Verdana" pitchFamily="34" charset="0"/>
              </a:rPr>
              <a:t>The rational for using a transforaminal route is that the injection rather than an interlaminar route is that the injectate is deliveered directly into the target nerve. This ensures the medication reaches the target area in maximum concentration at the site of suspected pathology. The rationale  for injecting steroids is that  they suppress inflammation of the nerve, which is believed to be the basis for radicular pain.</a:t>
            </a:r>
          </a:p>
          <a:p>
            <a:pPr eaLnBrk="1" hangingPunct="1">
              <a:buFont typeface="Wingdings" pitchFamily="2" charset="2"/>
              <a:buNone/>
              <a:defRPr/>
            </a:pPr>
            <a:endParaRPr lang="hr-HR" sz="1600" smtClean="0">
              <a:latin typeface="Verdana" pitchFamily="34" charset="0"/>
            </a:endParaRPr>
          </a:p>
          <a:p>
            <a:pPr eaLnBrk="1" hangingPunct="1">
              <a:buFont typeface="Wingdings" pitchFamily="2" charset="2"/>
              <a:buNone/>
              <a:defRPr/>
            </a:pPr>
            <a:endParaRPr lang="en-US" sz="1600" smtClean="0">
              <a:latin typeface="Verdana" pitchFamily="34" charset="0"/>
            </a:endParaRPr>
          </a:p>
        </p:txBody>
      </p:sp>
      <p:pic>
        <p:nvPicPr>
          <p:cNvPr id="8196" name="grafike4"/>
          <p:cNvPicPr>
            <a:picLocks noChangeAspect="1" noChangeArrowheads="1"/>
          </p:cNvPicPr>
          <p:nvPr/>
        </p:nvPicPr>
        <p:blipFill>
          <a:blip r:embed="rId2" cstate="print"/>
          <a:srcRect/>
          <a:stretch>
            <a:fillRect/>
          </a:stretch>
        </p:blipFill>
        <p:spPr bwMode="auto">
          <a:xfrm>
            <a:off x="6011863" y="1125538"/>
            <a:ext cx="2841625" cy="1995487"/>
          </a:xfrm>
          <a:prstGeom prst="rect">
            <a:avLst/>
          </a:prstGeom>
          <a:noFill/>
          <a:ln w="9525">
            <a:noFill/>
            <a:miter lim="800000"/>
            <a:headEnd/>
            <a:tailEnd/>
          </a:ln>
        </p:spPr>
      </p:pic>
      <p:sp>
        <p:nvSpPr>
          <p:cNvPr id="5125" name="Text Box 5"/>
          <p:cNvSpPr txBox="1">
            <a:spLocks noChangeArrowheads="1"/>
          </p:cNvSpPr>
          <p:nvPr/>
        </p:nvSpPr>
        <p:spPr bwMode="auto">
          <a:xfrm>
            <a:off x="395288" y="1628775"/>
            <a:ext cx="5256212" cy="1069975"/>
          </a:xfrm>
          <a:prstGeom prst="rect">
            <a:avLst/>
          </a:prstGeom>
          <a:noFill/>
          <a:ln w="9525">
            <a:noFill/>
            <a:miter lim="800000"/>
            <a:headEnd/>
            <a:tailEnd/>
          </a:ln>
          <a:effectLst/>
        </p:spPr>
        <p:txBody>
          <a:bodyPr>
            <a:spAutoFit/>
          </a:bodyPr>
          <a:lstStyle/>
          <a:p>
            <a:pPr>
              <a:spcBef>
                <a:spcPct val="50000"/>
              </a:spcBef>
              <a:defRPr/>
            </a:pPr>
            <a:r>
              <a:rPr lang="hr-HR" sz="1600">
                <a:effectLst>
                  <a:outerShdw blurRad="38100" dist="38100" dir="2700000" algn="tl">
                    <a:srgbClr val="FFFFFF"/>
                  </a:outerShdw>
                </a:effectLst>
                <a:latin typeface="Verdana" pitchFamily="34" charset="0"/>
              </a:rPr>
              <a:t>The distintion between the two tecniques is questionable because the fascial sheath surrounding the spinal nerves is contiguous with the dura mater within the epidural space.</a:t>
            </a:r>
            <a:endParaRPr lang="en-US" sz="1600">
              <a:effectLst>
                <a:outerShdw blurRad="38100" dist="38100" dir="2700000" algn="tl">
                  <a:srgbClr val="FFFFFF"/>
                </a:outerShdw>
              </a:effectLst>
              <a:latin typeface="Verdan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250825" y="260350"/>
            <a:ext cx="8229600" cy="1871663"/>
          </a:xfrm>
        </p:spPr>
        <p:txBody>
          <a:bodyPr/>
          <a:lstStyle/>
          <a:p>
            <a:pPr eaLnBrk="1" hangingPunct="1">
              <a:buFont typeface="Wingdings" pitchFamily="2" charset="2"/>
              <a:buNone/>
              <a:defRPr/>
            </a:pPr>
            <a:r>
              <a:rPr lang="hr-HR" sz="1600" b="1" dirty="0" smtClean="0">
                <a:solidFill>
                  <a:schemeClr val="folHlink"/>
                </a:solidFill>
                <a:effectLst/>
                <a:latin typeface="Verdana" pitchFamily="34" charset="0"/>
              </a:rPr>
              <a:t>Anatomy:</a:t>
            </a:r>
            <a:r>
              <a:rPr lang="hr-HR" sz="1600" dirty="0" smtClean="0">
                <a:effectLst/>
                <a:latin typeface="Verdana" pitchFamily="34" charset="0"/>
              </a:rPr>
              <a:t> the foramen faces laterally. </a:t>
            </a:r>
          </a:p>
          <a:p>
            <a:pPr eaLnBrk="1" hangingPunct="1">
              <a:buFont typeface="Wingdings" pitchFamily="2" charset="2"/>
              <a:buNone/>
              <a:defRPr/>
            </a:pPr>
            <a:endParaRPr lang="hr-HR" sz="1600" dirty="0" smtClean="0">
              <a:effectLst/>
              <a:latin typeface="Verdana" pitchFamily="34" charset="0"/>
            </a:endParaRPr>
          </a:p>
          <a:p>
            <a:pPr eaLnBrk="1" hangingPunct="1">
              <a:buFont typeface="Wingdings" pitchFamily="2" charset="2"/>
              <a:buNone/>
              <a:defRPr/>
            </a:pPr>
            <a:r>
              <a:rPr lang="hr-HR" sz="1400" dirty="0" smtClean="0">
                <a:effectLst/>
                <a:latin typeface="Verdana" pitchFamily="34" charset="0"/>
              </a:rPr>
              <a:t>Its roof and floor are formed by the pedicles of adjacent vertebrae. </a:t>
            </a:r>
          </a:p>
          <a:p>
            <a:pPr eaLnBrk="1" hangingPunct="1">
              <a:buFont typeface="Wingdings" pitchFamily="2" charset="2"/>
              <a:buNone/>
              <a:defRPr/>
            </a:pPr>
            <a:r>
              <a:rPr lang="hr-HR" sz="1400" dirty="0" smtClean="0">
                <a:effectLst/>
                <a:latin typeface="Verdana" pitchFamily="34" charset="0"/>
              </a:rPr>
              <a:t>Its posterior wall is formed largely by the superior articular process of </a:t>
            </a:r>
          </a:p>
          <a:p>
            <a:pPr eaLnBrk="1" hangingPunct="1">
              <a:buFont typeface="Wingdings" pitchFamily="2" charset="2"/>
              <a:buNone/>
              <a:defRPr/>
            </a:pPr>
            <a:r>
              <a:rPr lang="hr-HR" sz="1400" dirty="0" smtClean="0">
                <a:effectLst/>
                <a:latin typeface="Verdana" pitchFamily="34" charset="0"/>
              </a:rPr>
              <a:t>the lower vertebra and, in part, by the inferior articular process of the </a:t>
            </a:r>
          </a:p>
          <a:p>
            <a:pPr eaLnBrk="1" hangingPunct="1">
              <a:buFont typeface="Wingdings" pitchFamily="2" charset="2"/>
              <a:buNone/>
              <a:defRPr/>
            </a:pPr>
            <a:r>
              <a:rPr lang="hr-HR" sz="1400" dirty="0" smtClean="0">
                <a:effectLst/>
                <a:latin typeface="Verdana" pitchFamily="34" charset="0"/>
              </a:rPr>
              <a:t>upper vertebra and the capsule of the zygapophysial joint between the</a:t>
            </a:r>
          </a:p>
          <a:p>
            <a:pPr eaLnBrk="1" hangingPunct="1">
              <a:buFont typeface="Wingdings" pitchFamily="2" charset="2"/>
              <a:buNone/>
              <a:defRPr/>
            </a:pPr>
            <a:r>
              <a:rPr lang="hr-HR" sz="1400" dirty="0" smtClean="0">
                <a:effectLst/>
                <a:latin typeface="Verdana" pitchFamily="34" charset="0"/>
              </a:rPr>
              <a:t> two articular process. The anterior wall is formed by the vertebral body </a:t>
            </a:r>
          </a:p>
          <a:p>
            <a:pPr eaLnBrk="1" hangingPunct="1">
              <a:buFont typeface="Wingdings" pitchFamily="2" charset="2"/>
              <a:buNone/>
              <a:defRPr/>
            </a:pPr>
            <a:r>
              <a:rPr lang="hr-HR" sz="1400" dirty="0" smtClean="0">
                <a:effectLst/>
                <a:latin typeface="Verdana" pitchFamily="34" charset="0"/>
              </a:rPr>
              <a:t>and the intervertebral disc.</a:t>
            </a:r>
          </a:p>
          <a:p>
            <a:pPr eaLnBrk="1" hangingPunct="1">
              <a:lnSpc>
                <a:spcPct val="80000"/>
              </a:lnSpc>
              <a:buFont typeface="Wingdings" pitchFamily="2" charset="2"/>
              <a:buNone/>
              <a:defRPr/>
            </a:pPr>
            <a:endParaRPr lang="en-US" sz="1400" i="1" u="sng" dirty="0" smtClean="0">
              <a:latin typeface="Verdana" pitchFamily="34" charset="0"/>
            </a:endParaRPr>
          </a:p>
        </p:txBody>
      </p:sp>
      <p:pic>
        <p:nvPicPr>
          <p:cNvPr id="9219" name="grafike3"/>
          <p:cNvPicPr>
            <a:picLocks noChangeAspect="1" noChangeArrowheads="1"/>
          </p:cNvPicPr>
          <p:nvPr/>
        </p:nvPicPr>
        <p:blipFill>
          <a:blip r:embed="rId2" cstate="print"/>
          <a:srcRect/>
          <a:stretch>
            <a:fillRect/>
          </a:stretch>
        </p:blipFill>
        <p:spPr bwMode="auto">
          <a:xfrm>
            <a:off x="5724525" y="2924175"/>
            <a:ext cx="3086100" cy="2244725"/>
          </a:xfrm>
          <a:prstGeom prst="rect">
            <a:avLst/>
          </a:prstGeom>
          <a:noFill/>
          <a:ln w="9525">
            <a:noFill/>
            <a:miter lim="800000"/>
            <a:headEnd/>
            <a:tailEnd/>
          </a:ln>
        </p:spPr>
      </p:pic>
      <p:sp>
        <p:nvSpPr>
          <p:cNvPr id="9220" name="Text Box 7"/>
          <p:cNvSpPr txBox="1">
            <a:spLocks noChangeArrowheads="1"/>
          </p:cNvSpPr>
          <p:nvPr/>
        </p:nvSpPr>
        <p:spPr bwMode="auto">
          <a:xfrm>
            <a:off x="323850" y="5732463"/>
            <a:ext cx="8820150" cy="582612"/>
          </a:xfrm>
          <a:prstGeom prst="rect">
            <a:avLst/>
          </a:prstGeom>
          <a:noFill/>
          <a:ln w="9525">
            <a:noFill/>
            <a:miter lim="800000"/>
            <a:headEnd/>
            <a:tailEnd/>
          </a:ln>
        </p:spPr>
        <p:txBody>
          <a:bodyPr>
            <a:spAutoFit/>
          </a:bodyPr>
          <a:lstStyle/>
          <a:p>
            <a:pPr eaLnBrk="1" hangingPunct="1">
              <a:lnSpc>
                <a:spcPct val="90000"/>
              </a:lnSpc>
              <a:spcBef>
                <a:spcPct val="20000"/>
              </a:spcBef>
              <a:buClr>
                <a:schemeClr val="hlink"/>
              </a:buClr>
              <a:buSzPct val="65000"/>
              <a:buFont typeface="Wingdings" pitchFamily="2" charset="2"/>
              <a:buNone/>
            </a:pPr>
            <a:r>
              <a:rPr lang="hr-HR" sz="1600" i="1" u="sng">
                <a:solidFill>
                  <a:srgbClr val="FF3300"/>
                </a:solidFill>
                <a:latin typeface="Verdana" pitchFamily="34" charset="0"/>
              </a:rPr>
              <a:t>The final needle position during selective nerve root or transforaminal injection </a:t>
            </a:r>
          </a:p>
          <a:p>
            <a:pPr eaLnBrk="1" hangingPunct="1">
              <a:lnSpc>
                <a:spcPct val="90000"/>
              </a:lnSpc>
              <a:spcBef>
                <a:spcPct val="20000"/>
              </a:spcBef>
              <a:buClr>
                <a:schemeClr val="hlink"/>
              </a:buClr>
              <a:buSzPct val="65000"/>
              <a:buFont typeface="Wingdings" pitchFamily="2" charset="2"/>
              <a:buNone/>
            </a:pPr>
            <a:r>
              <a:rPr lang="hr-HR" sz="1600" i="1" u="sng">
                <a:solidFill>
                  <a:srgbClr val="FF3300"/>
                </a:solidFill>
                <a:latin typeface="Verdana" pitchFamily="34" charset="0"/>
              </a:rPr>
              <a:t>lies in close proximity to both the spinal nerve and the spinal segemental artery !!!</a:t>
            </a:r>
            <a:endParaRPr lang="en-US" sz="1600">
              <a:latin typeface="Verdana" pitchFamily="34" charset="0"/>
            </a:endParaRPr>
          </a:p>
        </p:txBody>
      </p:sp>
      <p:sp>
        <p:nvSpPr>
          <p:cNvPr id="9221" name="Text Box 8"/>
          <p:cNvSpPr txBox="1">
            <a:spLocks noChangeArrowheads="1"/>
          </p:cNvSpPr>
          <p:nvPr/>
        </p:nvSpPr>
        <p:spPr bwMode="auto">
          <a:xfrm>
            <a:off x="323850" y="2565400"/>
            <a:ext cx="5256213" cy="3198813"/>
          </a:xfrm>
          <a:prstGeom prst="rect">
            <a:avLst/>
          </a:prstGeom>
          <a:noFill/>
          <a:ln w="9525">
            <a:noFill/>
            <a:miter lim="800000"/>
            <a:headEnd/>
            <a:tailEnd/>
          </a:ln>
        </p:spPr>
        <p:txBody>
          <a:bodyPr>
            <a:spAutoFit/>
          </a:bodyPr>
          <a:lstStyle/>
          <a:p>
            <a:pPr>
              <a:spcBef>
                <a:spcPct val="20000"/>
              </a:spcBef>
            </a:pPr>
            <a:r>
              <a:rPr lang="hr-HR" sz="1400">
                <a:latin typeface="Verdana" pitchFamily="34" charset="0"/>
              </a:rPr>
              <a:t>The spinal nerve, in its dural sleeve; lies in the anterior and superior portion of the foramen, just inferior to the pedicle.</a:t>
            </a:r>
          </a:p>
          <a:p>
            <a:pPr>
              <a:spcBef>
                <a:spcPct val="20000"/>
              </a:spcBef>
            </a:pPr>
            <a:r>
              <a:rPr lang="hr-HR" sz="1400">
                <a:latin typeface="Verdana" pitchFamily="34" charset="0"/>
              </a:rPr>
              <a:t>Spinal segmental arteries arise from the aorta and the iliac vessels and accompany the spinal nerve and its roots to the spinal cord. </a:t>
            </a:r>
          </a:p>
          <a:p>
            <a:pPr>
              <a:spcBef>
                <a:spcPct val="20000"/>
              </a:spcBef>
            </a:pPr>
            <a:r>
              <a:rPr lang="hr-HR" sz="1400">
                <a:latin typeface="Verdana" pitchFamily="34" charset="0"/>
              </a:rPr>
              <a:t>The artery typically enters the foramen along its ventral aspect within the superior half of the foramen. The largest of the spinal segmental arteries is called the artery of Adamkiewicz and enter the spinal canal from the left side between T9 and L1 in n80% of individuals. However, the artery of Adamkiewicz can enter the spinal canal anywhere from T7 to L4.</a:t>
            </a:r>
          </a:p>
          <a:p>
            <a:pPr>
              <a:spcBef>
                <a:spcPct val="20000"/>
              </a:spcBef>
            </a:pPr>
            <a:endParaRPr lang="en-US" sz="1400">
              <a:latin typeface="Verdana" pitchFamily="34" charset="0"/>
            </a:endParaRPr>
          </a:p>
        </p:txBody>
      </p:sp>
      <p:pic>
        <p:nvPicPr>
          <p:cNvPr id="9222" name="Picture 7" descr="Slikovni rezultat za epimed blunt needle transforaminal"/>
          <p:cNvPicPr>
            <a:picLocks noChangeAspect="1" noChangeArrowheads="1"/>
          </p:cNvPicPr>
          <p:nvPr/>
        </p:nvPicPr>
        <p:blipFill>
          <a:blip r:embed="rId3" cstate="print"/>
          <a:srcRect/>
          <a:stretch>
            <a:fillRect/>
          </a:stretch>
        </p:blipFill>
        <p:spPr bwMode="auto">
          <a:xfrm>
            <a:off x="6875463" y="90488"/>
            <a:ext cx="2268537" cy="23304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395288" y="404813"/>
            <a:ext cx="8424862" cy="4103687"/>
          </a:xfrm>
        </p:spPr>
        <p:txBody>
          <a:bodyPr/>
          <a:lstStyle/>
          <a:p>
            <a:pPr eaLnBrk="1" hangingPunct="1">
              <a:lnSpc>
                <a:spcPct val="80000"/>
              </a:lnSpc>
              <a:buFont typeface="Wingdings" pitchFamily="2" charset="2"/>
              <a:buNone/>
              <a:defRPr/>
            </a:pPr>
            <a:r>
              <a:rPr lang="hr-HR" sz="1600" b="1" dirty="0" smtClean="0">
                <a:solidFill>
                  <a:schemeClr val="folHlink"/>
                </a:solidFill>
                <a:effectLst/>
                <a:latin typeface="Verdana" pitchFamily="34" charset="0"/>
              </a:rPr>
              <a:t>Patient selection :</a:t>
            </a:r>
            <a:r>
              <a:rPr lang="hr-HR" sz="1600" dirty="0" smtClean="0">
                <a:effectLst/>
                <a:latin typeface="Verdana" pitchFamily="34" charset="0"/>
              </a:rPr>
              <a:t> RADICULAR SYMPTOMS</a:t>
            </a:r>
            <a:r>
              <a:rPr lang="hr-HR" sz="1800" dirty="0" smtClean="0">
                <a:effectLst/>
                <a:latin typeface="Verdana" pitchFamily="34" charset="0"/>
              </a:rPr>
              <a:t>  </a:t>
            </a:r>
          </a:p>
          <a:p>
            <a:pPr eaLnBrk="1" hangingPunct="1">
              <a:lnSpc>
                <a:spcPct val="80000"/>
              </a:lnSpc>
              <a:buFontTx/>
              <a:buChar char="-"/>
              <a:defRPr/>
            </a:pPr>
            <a:r>
              <a:rPr lang="hr-HR" sz="1400" dirty="0" smtClean="0">
                <a:effectLst/>
                <a:latin typeface="Verdana" pitchFamily="34" charset="0"/>
              </a:rPr>
              <a:t>due to acutely herniated intervertebral disc, </a:t>
            </a:r>
          </a:p>
          <a:p>
            <a:pPr eaLnBrk="1" hangingPunct="1">
              <a:lnSpc>
                <a:spcPct val="80000"/>
              </a:lnSpc>
              <a:buFontTx/>
              <a:buChar char="-"/>
              <a:defRPr/>
            </a:pPr>
            <a:r>
              <a:rPr lang="hr-HR" sz="1400" dirty="0" smtClean="0">
                <a:effectLst/>
                <a:latin typeface="Verdana" pitchFamily="34" charset="0"/>
              </a:rPr>
              <a:t>isolated foramminal stenosis due to spondylitic spurring of the bony margins of the foramen</a:t>
            </a:r>
          </a:p>
          <a:p>
            <a:pPr eaLnBrk="1" hangingPunct="1">
              <a:lnSpc>
                <a:spcPct val="80000"/>
              </a:lnSpc>
              <a:buFontTx/>
              <a:buChar char="-"/>
              <a:defRPr/>
            </a:pPr>
            <a:r>
              <a:rPr lang="hr-HR" sz="1400" dirty="0" smtClean="0">
                <a:effectLst/>
                <a:latin typeface="Verdana" pitchFamily="34" charset="0"/>
              </a:rPr>
              <a:t>diagnostically to determine wich spinal nerve is causing symptoms in co-existing pathology</a:t>
            </a:r>
            <a:r>
              <a:rPr lang="hr-HR" sz="1800" dirty="0" smtClean="0">
                <a:effectLst/>
                <a:latin typeface="Verdana" pitchFamily="34" charset="0"/>
              </a:rPr>
              <a:t> </a:t>
            </a:r>
          </a:p>
          <a:p>
            <a:pPr eaLnBrk="1" hangingPunct="1">
              <a:lnSpc>
                <a:spcPct val="80000"/>
              </a:lnSpc>
              <a:buFontTx/>
              <a:buChar char="-"/>
              <a:defRPr/>
            </a:pPr>
            <a:endParaRPr lang="hr-HR" sz="1800" dirty="0" smtClean="0">
              <a:effectLst/>
              <a:latin typeface="Verdana" pitchFamily="34" charset="0"/>
            </a:endParaRPr>
          </a:p>
          <a:p>
            <a:pPr eaLnBrk="1" hangingPunct="1">
              <a:lnSpc>
                <a:spcPct val="80000"/>
              </a:lnSpc>
              <a:buFontTx/>
              <a:buNone/>
              <a:defRPr/>
            </a:pPr>
            <a:r>
              <a:rPr lang="hr-HR" sz="1600" b="1" dirty="0" smtClean="0">
                <a:solidFill>
                  <a:schemeClr val="folHlink"/>
                </a:solidFill>
                <a:effectLst/>
                <a:latin typeface="Verdana" pitchFamily="34" charset="0"/>
              </a:rPr>
              <a:t>Positioning:</a:t>
            </a:r>
          </a:p>
          <a:p>
            <a:pPr eaLnBrk="1" hangingPunct="1">
              <a:lnSpc>
                <a:spcPct val="80000"/>
              </a:lnSpc>
              <a:buFontTx/>
              <a:buChar char="-"/>
              <a:defRPr/>
            </a:pPr>
            <a:r>
              <a:rPr lang="hr-HR" sz="1600" dirty="0" smtClean="0">
                <a:effectLst/>
                <a:latin typeface="Verdana" pitchFamily="34" charset="0"/>
              </a:rPr>
              <a:t>patient lies prone with the head turned to one side</a:t>
            </a:r>
          </a:p>
          <a:p>
            <a:pPr eaLnBrk="1" hangingPunct="1">
              <a:lnSpc>
                <a:spcPct val="80000"/>
              </a:lnSpc>
              <a:buFontTx/>
              <a:buChar char="-"/>
              <a:defRPr/>
            </a:pPr>
            <a:r>
              <a:rPr lang="hr-HR" sz="1600" dirty="0" smtClean="0">
                <a:effectLst/>
                <a:latin typeface="Verdana" pitchFamily="34" charset="0"/>
              </a:rPr>
              <a:t>The C-arm from the centered position is </a:t>
            </a:r>
            <a:r>
              <a:rPr lang="hr-HR" sz="1600" b="1" dirty="0" smtClean="0">
                <a:effectLst/>
                <a:latin typeface="Verdana" pitchFamily="34" charset="0"/>
              </a:rPr>
              <a:t>ROTATED 20 to 30 degrees lateral</a:t>
            </a:r>
            <a:r>
              <a:rPr lang="hr-HR" sz="1600" dirty="0" smtClean="0">
                <a:effectLst/>
                <a:latin typeface="Verdana" pitchFamily="34" charset="0"/>
              </a:rPr>
              <a:t> oblique (to the lesion side) to allow the needle toward the superolateral aspect of the intervertebral foramen, and </a:t>
            </a:r>
            <a:r>
              <a:rPr lang="hr-HR" sz="1600" b="1" i="1" dirty="0" smtClean="0">
                <a:effectLst/>
                <a:latin typeface="Verdana" pitchFamily="34" charset="0"/>
              </a:rPr>
              <a:t>tilted cranially or caudally </a:t>
            </a:r>
            <a:r>
              <a:rPr lang="hr-HR" sz="1600" b="1" dirty="0" smtClean="0">
                <a:effectLst/>
                <a:latin typeface="Verdana" pitchFamily="34" charset="0"/>
              </a:rPr>
              <a:t>at 0-5 degrees</a:t>
            </a:r>
            <a:r>
              <a:rPr lang="hr-HR" sz="1600" i="1" dirty="0" smtClean="0">
                <a:effectLst/>
                <a:latin typeface="Verdana" pitchFamily="34" charset="0"/>
              </a:rPr>
              <a:t>  </a:t>
            </a:r>
            <a:r>
              <a:rPr lang="hr-HR" sz="1600" dirty="0" smtClean="0">
                <a:effectLst/>
                <a:latin typeface="Verdana" pitchFamily="34" charset="0"/>
              </a:rPr>
              <a:t>if needed to align the vertebral end plates. </a:t>
            </a:r>
          </a:p>
          <a:p>
            <a:pPr eaLnBrk="1" hangingPunct="1">
              <a:lnSpc>
                <a:spcPct val="80000"/>
              </a:lnSpc>
              <a:buFontTx/>
              <a:buChar char="-"/>
              <a:defRPr/>
            </a:pPr>
            <a:r>
              <a:rPr lang="hr-HR" sz="1600" dirty="0" smtClean="0">
                <a:effectLst/>
                <a:latin typeface="Verdana" pitchFamily="34" charset="0"/>
              </a:rPr>
              <a:t>The contour of the posterior bony elements of spine take the shape similar to the silhouette of a </a:t>
            </a:r>
            <a:r>
              <a:rPr lang="hr-HR" sz="1600" b="1" dirty="0" smtClean="0">
                <a:solidFill>
                  <a:srgbClr val="FF3300"/>
                </a:solidFill>
                <a:effectLst/>
                <a:latin typeface="Verdana" pitchFamily="34" charset="0"/>
              </a:rPr>
              <a:t>Scottish terrier</a:t>
            </a:r>
            <a:r>
              <a:rPr lang="hr-HR" sz="1600" b="1" dirty="0" smtClean="0">
                <a:effectLst/>
                <a:latin typeface="Verdana" pitchFamily="34" charset="0"/>
              </a:rPr>
              <a:t> </a:t>
            </a:r>
            <a:r>
              <a:rPr lang="hr-HR" sz="1600" dirty="0" smtClean="0">
                <a:effectLst/>
                <a:latin typeface="Verdana" pitchFamily="34" charset="0"/>
              </a:rPr>
              <a:t>: the snout is the transverse process, the ear is the superior articular process, the front leg is the inferior articular process of the vertebra</a:t>
            </a:r>
          </a:p>
          <a:p>
            <a:pPr eaLnBrk="1" hangingPunct="1">
              <a:lnSpc>
                <a:spcPct val="80000"/>
              </a:lnSpc>
              <a:buFontTx/>
              <a:buNone/>
              <a:defRPr/>
            </a:pPr>
            <a:endParaRPr lang="hr-HR" sz="1600" dirty="0" smtClean="0">
              <a:effectLst/>
              <a:latin typeface="Verdana" pitchFamily="34" charset="0"/>
            </a:endParaRPr>
          </a:p>
          <a:p>
            <a:pPr eaLnBrk="1" hangingPunct="1">
              <a:lnSpc>
                <a:spcPct val="80000"/>
              </a:lnSpc>
              <a:buFontTx/>
              <a:buNone/>
              <a:defRPr/>
            </a:pPr>
            <a:endParaRPr lang="hr-HR" sz="1800" dirty="0" smtClean="0">
              <a:latin typeface="Verdana" pitchFamily="34" charset="0"/>
            </a:endParaRPr>
          </a:p>
          <a:p>
            <a:pPr eaLnBrk="1" hangingPunct="1">
              <a:lnSpc>
                <a:spcPct val="80000"/>
              </a:lnSpc>
              <a:buFontTx/>
              <a:buNone/>
              <a:defRPr/>
            </a:pPr>
            <a:endParaRPr lang="en-US" sz="1800" dirty="0" smtClean="0">
              <a:latin typeface="Verdana" pitchFamily="34" charset="0"/>
            </a:endParaRPr>
          </a:p>
        </p:txBody>
      </p:sp>
      <p:pic>
        <p:nvPicPr>
          <p:cNvPr id="10243" name="grafike10"/>
          <p:cNvPicPr>
            <a:picLocks noChangeAspect="1" noChangeArrowheads="1"/>
          </p:cNvPicPr>
          <p:nvPr/>
        </p:nvPicPr>
        <p:blipFill>
          <a:blip r:embed="rId2" cstate="print"/>
          <a:srcRect/>
          <a:stretch>
            <a:fillRect/>
          </a:stretch>
        </p:blipFill>
        <p:spPr bwMode="auto">
          <a:xfrm>
            <a:off x="250825" y="4437063"/>
            <a:ext cx="2663825" cy="2200275"/>
          </a:xfrm>
          <a:prstGeom prst="rect">
            <a:avLst/>
          </a:prstGeom>
          <a:noFill/>
          <a:ln w="9525">
            <a:noFill/>
            <a:miter lim="800000"/>
            <a:headEnd/>
            <a:tailEnd/>
          </a:ln>
        </p:spPr>
      </p:pic>
      <p:pic>
        <p:nvPicPr>
          <p:cNvPr id="10244" name="grafike11"/>
          <p:cNvPicPr>
            <a:picLocks noChangeAspect="1" noChangeArrowheads="1"/>
          </p:cNvPicPr>
          <p:nvPr/>
        </p:nvPicPr>
        <p:blipFill>
          <a:blip r:embed="rId3" cstate="print"/>
          <a:srcRect/>
          <a:stretch>
            <a:fillRect/>
          </a:stretch>
        </p:blipFill>
        <p:spPr bwMode="auto">
          <a:xfrm>
            <a:off x="3203575" y="4365625"/>
            <a:ext cx="2724150" cy="2314575"/>
          </a:xfrm>
          <a:prstGeom prst="rect">
            <a:avLst/>
          </a:prstGeom>
          <a:noFill/>
          <a:ln w="9525">
            <a:noFill/>
            <a:miter lim="800000"/>
            <a:headEnd/>
            <a:tailEnd/>
          </a:ln>
        </p:spPr>
      </p:pic>
      <p:pic>
        <p:nvPicPr>
          <p:cNvPr id="10245" name="grafike12"/>
          <p:cNvPicPr>
            <a:picLocks noChangeAspect="1" noChangeArrowheads="1"/>
          </p:cNvPicPr>
          <p:nvPr/>
        </p:nvPicPr>
        <p:blipFill>
          <a:blip r:embed="rId4" cstate="print"/>
          <a:srcRect/>
          <a:stretch>
            <a:fillRect/>
          </a:stretch>
        </p:blipFill>
        <p:spPr bwMode="auto">
          <a:xfrm>
            <a:off x="6227763" y="4437063"/>
            <a:ext cx="2768600" cy="222726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xtured">
  <a:themeElements>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749</TotalTime>
  <Words>2205</Words>
  <Application>Microsoft Office PowerPoint</Application>
  <PresentationFormat>On-screen Show (4:3)</PresentationFormat>
  <Paragraphs>111</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Tahoma</vt:lpstr>
      <vt:lpstr>Arial</vt:lpstr>
      <vt:lpstr>Wingdings</vt:lpstr>
      <vt:lpstr>Calibri</vt:lpstr>
      <vt:lpstr>Verdana</vt:lpstr>
      <vt:lpstr>Textured</vt:lpstr>
      <vt:lpstr>X-rayed guided block  of different body parts</vt:lpstr>
      <vt:lpstr>Patient position and C-arm alignment</vt:lpstr>
      <vt:lpstr>Slide 3</vt:lpstr>
      <vt:lpstr>Facet block ; intra-articular injection</vt:lpstr>
      <vt:lpstr>Slide 5</vt:lpstr>
      <vt:lpstr>Slide 6</vt:lpstr>
      <vt:lpstr>Lumbar transforaminal and selective spinal nerve injection</vt:lpstr>
      <vt:lpstr>Slide 8</vt:lpstr>
      <vt:lpstr>Slide 9</vt:lpstr>
      <vt:lpstr>Slide 10</vt:lpstr>
      <vt:lpstr>Sacroiliac joint injection</vt:lpstr>
      <vt:lpstr>Slide 12</vt:lpstr>
      <vt:lpstr>Slide 13</vt:lpstr>
      <vt:lpstr>Genicular Nerve block  – knee joint injection</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X-rayed guided blockof different body parts</dc:title>
  <dc:creator>Kalagac</dc:creator>
  <cp:lastModifiedBy>toshiba laptop</cp:lastModifiedBy>
  <cp:revision>15</cp:revision>
  <dcterms:created xsi:type="dcterms:W3CDTF">2018-05-15T06:12:34Z</dcterms:created>
  <dcterms:modified xsi:type="dcterms:W3CDTF">2018-05-26T05:05:56Z</dcterms:modified>
</cp:coreProperties>
</file>