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71" r:id="rId3"/>
    <p:sldId id="283" r:id="rId4"/>
    <p:sldId id="257" r:id="rId5"/>
    <p:sldId id="258" r:id="rId6"/>
    <p:sldId id="272" r:id="rId7"/>
    <p:sldId id="259" r:id="rId8"/>
    <p:sldId id="260" r:id="rId9"/>
    <p:sldId id="269" r:id="rId10"/>
    <p:sldId id="261" r:id="rId11"/>
    <p:sldId id="268" r:id="rId12"/>
    <p:sldId id="262" r:id="rId13"/>
    <p:sldId id="263" r:id="rId14"/>
    <p:sldId id="264" r:id="rId15"/>
    <p:sldId id="265" r:id="rId16"/>
    <p:sldId id="274" r:id="rId17"/>
    <p:sldId id="266" r:id="rId18"/>
    <p:sldId id="275" r:id="rId19"/>
    <p:sldId id="267" r:id="rId20"/>
    <p:sldId id="276" r:id="rId21"/>
    <p:sldId id="277" r:id="rId22"/>
    <p:sldId id="278" r:id="rId23"/>
    <p:sldId id="279" r:id="rId24"/>
    <p:sldId id="280"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0" y="44"/>
      </p:cViewPr>
      <p:guideLst>
        <p:guide orient="horz" pos="2160"/>
        <p:guide pos="2880"/>
      </p:guideLst>
    </p:cSldViewPr>
  </p:slideViewPr>
  <p:notesTextViewPr>
    <p:cViewPr>
      <p:scale>
        <a:sx n="100" d="100"/>
        <a:sy n="100" d="100"/>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notesMaster" Target="notesMasters/notesMaster1.xml"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10/25/2019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val="30568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10</a:t>
            </a:fld>
            <a:endParaRPr lang="en-US"/>
          </a:p>
        </p:txBody>
      </p:sp>
    </p:spTree>
    <p:extLst>
      <p:ext uri="{BB962C8B-B14F-4D97-AF65-F5344CB8AC3E}">
        <p14:creationId xmlns:p14="http://schemas.microsoft.com/office/powerpoint/2010/main" val="158338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12</a:t>
            </a:fld>
            <a:endParaRPr lang="en-US"/>
          </a:p>
        </p:txBody>
      </p:sp>
    </p:spTree>
    <p:extLst>
      <p:ext uri="{BB962C8B-B14F-4D97-AF65-F5344CB8AC3E}">
        <p14:creationId xmlns:p14="http://schemas.microsoft.com/office/powerpoint/2010/main" val="133870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pic>
        <p:nvPicPr>
          <p:cNvPr id="9" name="Picture 8" descr="eu_flag_co_funded_pos_[rgb]_right.jpg">
            <a:extLst>
              <a:ext uri="{FF2B5EF4-FFF2-40B4-BE49-F238E27FC236}">
                <a16:creationId xmlns:a16="http://schemas.microsoft.com/office/drawing/2014/main" id="{7982487F-B347-4152-ABE5-C06202C83ABA}"/>
              </a:ext>
            </a:extLst>
          </p:cNvPr>
          <p:cNvPicPr/>
          <p:nvPr userDrawn="1"/>
        </p:nvPicPr>
        <p:blipFill>
          <a:blip r:embed="rId2"/>
          <a:stretch>
            <a:fillRect/>
          </a:stretch>
        </p:blipFill>
        <p:spPr>
          <a:xfrm>
            <a:off x="7693388" y="11294"/>
            <a:ext cx="1433195" cy="409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8D951-FD7A-4EA6-9971-BA4650F5F282}" type="datetime1">
              <a:rPr lang="en-US" smtClean="0"/>
              <a:pPr/>
              <a:t>10/25/2019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7DDA1A-1160-4810-A009-9384DF143964}" type="datetime1">
              <a:rPr lang="en-US" smtClean="0"/>
              <a:pPr/>
              <a:t>10/25/2019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4B8CA7-DF52-4574-B28B-BF67C425F74E}" type="datetime1">
              <a:rPr lang="en-US" smtClean="0"/>
              <a:pPr/>
              <a:t>10/25/2019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6F388C-ACCE-4EF5-AD2C-86A2C6495869}" type="datetime1">
              <a:rPr lang="en-US" smtClean="0"/>
              <a:pPr/>
              <a:t>10/25/2019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2A2DB-E9A4-4F11-9A97-3D805873123B}" type="datetime1">
              <a:rPr lang="en-US" smtClean="0"/>
              <a:pPr/>
              <a:t>10/25/2019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5D039D-4B07-4C92-99B2-D30586816A68}" type="datetime1">
              <a:rPr lang="en-US" smtClean="0"/>
              <a:pPr/>
              <a:t>10/25/2019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D8C0F6-D106-4D90-B6A1-515B7FD8F0C8}" type="datetime1">
              <a:rPr lang="en-US" smtClean="0"/>
              <a:pPr/>
              <a:t>10/25/2019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9BB9723-2437-47C8-833A-EDB2EBB6A5A1}" type="datetime1">
              <a:rPr lang="en-US" smtClean="0"/>
              <a:pPr/>
              <a:t>10/25/2019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05C9E6-3B8B-4571-9128-858A99C98B86}" type="datetime1">
              <a:rPr lang="en-US" smtClean="0"/>
              <a:pPr/>
              <a:t>10/25/2019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4141EB-C6BD-49FF-BC05-BF0312C62789}" type="datetime1">
              <a:rPr lang="en-US" smtClean="0"/>
              <a:pPr/>
              <a:t>10/25/2019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cxnSp>
        <p:nvCxnSpPr>
          <p:cNvPr id="8" name="Straight Connector 7">
            <a:extLst>
              <a:ext uri="{FF2B5EF4-FFF2-40B4-BE49-F238E27FC236}">
                <a16:creationId xmlns:a16="http://schemas.microsoft.com/office/drawing/2014/main" id="{AA6036C1-E46E-40FC-8D9E-3F62C050F6CC}"/>
              </a:ext>
            </a:extLst>
          </p:cNvPr>
          <p:cNvCxnSpPr/>
          <p:nvPr userDrawn="1"/>
        </p:nvCxnSpPr>
        <p:spPr>
          <a:xfrm>
            <a:off x="0" y="533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u_flag_co_funded_pos_[rgb]_right.jpg">
            <a:extLst>
              <a:ext uri="{FF2B5EF4-FFF2-40B4-BE49-F238E27FC236}">
                <a16:creationId xmlns:a16="http://schemas.microsoft.com/office/drawing/2014/main" id="{7982487F-B347-4152-ABE5-C06202C83ABA}"/>
              </a:ext>
            </a:extLst>
          </p:cNvPr>
          <p:cNvPicPr/>
          <p:nvPr userDrawn="1"/>
        </p:nvPicPr>
        <p:blipFill>
          <a:blip r:embed="rId13"/>
          <a:stretch>
            <a:fillRect/>
          </a:stretch>
        </p:blipFill>
        <p:spPr>
          <a:xfrm>
            <a:off x="7693388" y="11294"/>
            <a:ext cx="1433195" cy="409575"/>
          </a:xfrm>
          <a:prstGeom prst="rect">
            <a:avLst/>
          </a:prstGeom>
        </p:spPr>
      </p:pic>
      <p:sp>
        <p:nvSpPr>
          <p:cNvPr id="10" name="Rectangle 9">
            <a:extLst>
              <a:ext uri="{FF2B5EF4-FFF2-40B4-BE49-F238E27FC236}">
                <a16:creationId xmlns:a16="http://schemas.microsoft.com/office/drawing/2014/main" id="{DBE89489-55FC-40AA-8A55-07401BA4665F}"/>
              </a:ext>
            </a:extLst>
          </p:cNvPr>
          <p:cNvSpPr/>
          <p:nvPr userDrawn="1"/>
        </p:nvSpPr>
        <p:spPr>
          <a:xfrm>
            <a:off x="1676400" y="134779"/>
            <a:ext cx="6096000" cy="246221"/>
          </a:xfrm>
          <a:prstGeom prst="rect">
            <a:avLst/>
          </a:prstGeom>
        </p:spPr>
        <p:txBody>
          <a:bodyPr wrap="square">
            <a:spAutoFit/>
          </a:bodyPr>
          <a:lstStyle/>
          <a:p>
            <a:pPr algn="ctr"/>
            <a:r>
              <a:rPr lang="bs-Latn-BA" sz="1000" b="0" dirty="0">
                <a:effectLst/>
                <a:latin typeface="Book Antiqua" pitchFamily="18" charset="0"/>
                <a:ea typeface="Calibri" panose="020F0502020204030204" pitchFamily="34" charset="0"/>
                <a:cs typeface="Times New Roman" panose="02020603050405020304" pitchFamily="18" charset="0"/>
              </a:rPr>
              <a:t>Strengthening Capacities for Higher Education of Pain Medicine in Western Balkan countries</a:t>
            </a:r>
            <a:r>
              <a:rPr lang="sr-Cyrl-RS" sz="1000" b="0" dirty="0">
                <a:effectLst/>
                <a:latin typeface="Book Antiqua" pitchFamily="18" charset="0"/>
                <a:ea typeface="Calibri" panose="020F0502020204030204" pitchFamily="34" charset="0"/>
                <a:cs typeface="Times New Roman" panose="02020603050405020304" pitchFamily="18" charset="0"/>
              </a:rPr>
              <a:t> – </a:t>
            </a:r>
            <a:r>
              <a:rPr lang="bs-Latn-BA" sz="1000" b="0" dirty="0">
                <a:effectLst/>
                <a:latin typeface="Book Antiqua" panose="02040602050305030304" pitchFamily="18" charset="0"/>
                <a:ea typeface="Calibri" panose="020F0502020204030204" pitchFamily="34" charset="0"/>
                <a:cs typeface="Times New Roman" panose="02020603050405020304" pitchFamily="18" charset="0"/>
              </a:rPr>
              <a:t>HEPMP</a:t>
            </a:r>
            <a:endParaRPr lang="en-US" sz="1000" b="0" dirty="0">
              <a:latin typeface="Book Antiqua" pitchFamily="18" charset="0"/>
            </a:endParaRPr>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3787"/>
            <a:ext cx="1828800" cy="6302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jpeg" /><Relationship Id="rId1" Type="http://schemas.openxmlformats.org/officeDocument/2006/relationships/slideLayout" Target="../slideLayouts/slideLayout1.xml" /><Relationship Id="rId5" Type="http://schemas.openxmlformats.org/officeDocument/2006/relationships/image" Target="../media/image5.png"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8" Type="http://schemas.openxmlformats.org/officeDocument/2006/relationships/image" Target="../media/image21.png" /><Relationship Id="rId3" Type="http://schemas.openxmlformats.org/officeDocument/2006/relationships/image" Target="../media/image16.png" /><Relationship Id="rId7" Type="http://schemas.openxmlformats.org/officeDocument/2006/relationships/image" Target="../media/image20.png" /><Relationship Id="rId12" Type="http://schemas.openxmlformats.org/officeDocument/2006/relationships/image" Target="../media/image25.png" /><Relationship Id="rId2" Type="http://schemas.openxmlformats.org/officeDocument/2006/relationships/image" Target="../media/image15.png" /><Relationship Id="rId1" Type="http://schemas.openxmlformats.org/officeDocument/2006/relationships/slideLayout" Target="../slideLayouts/slideLayout2.xml" /><Relationship Id="rId6" Type="http://schemas.openxmlformats.org/officeDocument/2006/relationships/image" Target="../media/image19.png" /><Relationship Id="rId11" Type="http://schemas.openxmlformats.org/officeDocument/2006/relationships/image" Target="../media/image24.png" /><Relationship Id="rId5" Type="http://schemas.openxmlformats.org/officeDocument/2006/relationships/image" Target="../media/image18.png" /><Relationship Id="rId10" Type="http://schemas.openxmlformats.org/officeDocument/2006/relationships/image" Target="../media/image23.png" /><Relationship Id="rId4" Type="http://schemas.openxmlformats.org/officeDocument/2006/relationships/image" Target="../media/image17.png" /><Relationship Id="rId9" Type="http://schemas.openxmlformats.org/officeDocument/2006/relationships/image" Target="../media/image22.png" /></Relationships>
</file>

<file path=ppt/slides/_rels/slide12.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33.png" /><Relationship Id="rId1" Type="http://schemas.openxmlformats.org/officeDocument/2006/relationships/slideLayout" Target="../slideLayouts/slideLayout2.xml" /><Relationship Id="rId4" Type="http://schemas.openxmlformats.org/officeDocument/2006/relationships/image" Target="../media/image35.png" /></Relationships>
</file>

<file path=ppt/slides/_rels/slide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png" /><Relationship Id="rId7" Type="http://schemas.openxmlformats.org/officeDocument/2006/relationships/image" Target="../media/image14.png" /><Relationship Id="rId2" Type="http://schemas.openxmlformats.org/officeDocument/2006/relationships/image" Target="../media/image9.png" /><Relationship Id="rId1" Type="http://schemas.openxmlformats.org/officeDocument/2006/relationships/slideLayout" Target="../slideLayouts/slideLayout2.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37585" y="2921867"/>
            <a:ext cx="7772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2400" b="1" dirty="0">
                <a:solidFill>
                  <a:srgbClr val="002060"/>
                </a:solidFill>
                <a:latin typeface="Book Antiqua" panose="02040602050305030304" pitchFamily="18" charset="0"/>
              </a:rPr>
              <a:t>Prof. dr Danko Živković</a:t>
            </a:r>
          </a:p>
          <a:p>
            <a:r>
              <a:rPr lang="en-US" sz="2400" b="1" dirty="0">
                <a:solidFill>
                  <a:srgbClr val="002060"/>
                </a:solidFill>
                <a:latin typeface="Book Antiqua" panose="02040602050305030304" pitchFamily="18" charset="0"/>
              </a:rPr>
              <a:t>University of Montenegro</a:t>
            </a:r>
            <a:endParaRPr lang="bs-Latn-BA" sz="2400" b="1" dirty="0">
              <a:solidFill>
                <a:srgbClr val="002060"/>
              </a:solidFill>
              <a:latin typeface="Book Antiqua" panose="02040602050305030304" pitchFamily="18" charset="0"/>
            </a:endParaRPr>
          </a:p>
        </p:txBody>
      </p:sp>
      <p:sp>
        <p:nvSpPr>
          <p:cNvPr id="9" name="Title 1"/>
          <p:cNvSpPr txBox="1">
            <a:spLocks/>
          </p:cNvSpPr>
          <p:nvPr/>
        </p:nvSpPr>
        <p:spPr>
          <a:xfrm>
            <a:off x="685800" y="54102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002060"/>
                </a:solidFill>
                <a:latin typeface="Book Antiqua" panose="02040602050305030304" pitchFamily="18" charset="0"/>
              </a:rPr>
              <a:t>Durres</a:t>
            </a:r>
            <a:r>
              <a:rPr lang="sr-Latn-BA" sz="2000" b="1" dirty="0">
                <a:solidFill>
                  <a:srgbClr val="002060"/>
                </a:solidFill>
                <a:latin typeface="Book Antiqua" panose="02040602050305030304" pitchFamily="18" charset="0"/>
              </a:rPr>
              <a:t>/ </a:t>
            </a:r>
            <a:r>
              <a:rPr lang="en-IE" sz="2000" b="1" dirty="0">
                <a:solidFill>
                  <a:schemeClr val="tx2">
                    <a:lumMod val="75000"/>
                  </a:schemeClr>
                </a:solidFill>
              </a:rPr>
              <a:t>22-23 October 2019</a:t>
            </a:r>
            <a:endParaRPr lang="en-GB" sz="2000" b="1" dirty="0">
              <a:solidFill>
                <a:schemeClr val="tx2">
                  <a:lumMod val="75000"/>
                </a:schemeClr>
              </a:solidFill>
            </a:endParaRPr>
          </a:p>
          <a:p>
            <a:endParaRPr lang="bs-Latn-BA" sz="1800" dirty="0">
              <a:solidFill>
                <a:srgbClr val="002060"/>
              </a:solidFill>
              <a:latin typeface="Book Antiqua" panose="02040602050305030304" pitchFamily="18" charset="0"/>
            </a:endParaRPr>
          </a:p>
        </p:txBody>
      </p:sp>
      <p:pic>
        <p:nvPicPr>
          <p:cNvPr id="18" name="Picture 17" descr="eu_flag_co_funded_pos_[rgb]_right.jpg">
            <a:extLst>
              <a:ext uri="{FF2B5EF4-FFF2-40B4-BE49-F238E27FC236}">
                <a16:creationId xmlns:a16="http://schemas.microsoft.com/office/drawing/2014/main" id="{7982487F-B347-4152-ABE5-C06202C83ABA}"/>
              </a:ext>
            </a:extLst>
          </p:cNvPr>
          <p:cNvPicPr/>
          <p:nvPr/>
        </p:nvPicPr>
        <p:blipFill>
          <a:blip r:embed="rId2"/>
          <a:stretch>
            <a:fillRect/>
          </a:stretch>
        </p:blipFill>
        <p:spPr>
          <a:xfrm>
            <a:off x="7693388" y="11294"/>
            <a:ext cx="1433195" cy="409575"/>
          </a:xfrm>
          <a:prstGeom prst="rect">
            <a:avLst/>
          </a:prstGeom>
        </p:spPr>
      </p:pic>
      <p:pic>
        <p:nvPicPr>
          <p:cNvPr id="1026" name="Picture 2" descr="C:\Marko\Erasmus + Prof Danko Zivkovic\Logo\0f023132-59c9-4eb4-a437-e877289b997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875595"/>
            <a:ext cx="2691714" cy="10692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arko\Erasmus + Prof Danko Zivkovic\Logo\uc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700734"/>
            <a:ext cx="1371600" cy="10692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Marko\Erasmus + Prof Danko Zivkovic\Durres\New fold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747267"/>
            <a:ext cx="9034464" cy="10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9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05400"/>
          </a:xfrm>
        </p:spPr>
        <p:txBody>
          <a:bodyPr>
            <a:normAutofit fontScale="70000" lnSpcReduction="20000"/>
          </a:bodyPr>
          <a:lstStyle/>
          <a:p>
            <a:pPr marL="0" indent="0">
              <a:buNone/>
            </a:pPr>
            <a:r>
              <a:rPr lang="en-GB" sz="3700" b="1" dirty="0"/>
              <a:t>Tasks of Universities of Partner countries</a:t>
            </a:r>
          </a:p>
          <a:p>
            <a:pPr marL="0" indent="0">
              <a:buNone/>
            </a:pPr>
            <a:endParaRPr lang="en-GB" sz="1900" b="1" dirty="0"/>
          </a:p>
          <a:p>
            <a:r>
              <a:rPr lang="en-GB" dirty="0"/>
              <a:t>To modernize the existing curriculum of pain medicine specialization. Coordinate the existing postgraduate education curriculum in the field of pain medicine with European Pain Federation (EFIC) curriculum.</a:t>
            </a:r>
          </a:p>
          <a:p>
            <a:r>
              <a:rPr lang="en-GB" dirty="0"/>
              <a:t>To develop a module lectures for undergraduate studies of pain medicine.</a:t>
            </a:r>
          </a:p>
          <a:p>
            <a:r>
              <a:rPr lang="en-GB" dirty="0"/>
              <a:t>To develop a web platform for mutual learning and communication for health care professionals who deal with pain medicine.</a:t>
            </a:r>
          </a:p>
          <a:p>
            <a:r>
              <a:rPr lang="en-GB" dirty="0"/>
              <a:t>To organize courses of pain medicine for doctors in primary health care.</a:t>
            </a:r>
          </a:p>
          <a:p>
            <a:r>
              <a:rPr lang="en-GB" dirty="0"/>
              <a:t>Develop written material for Life Long Learning -LLL (books, brochures, scripts, leaf- lets, digital material </a:t>
            </a:r>
            <a:r>
              <a:rPr lang="en-GB" dirty="0" err="1"/>
              <a:t>etc</a:t>
            </a:r>
            <a:r>
              <a:rPr lang="en-GB" dirty="0"/>
              <a:t>).</a:t>
            </a:r>
          </a:p>
          <a:p>
            <a:r>
              <a:rPr lang="en-GB" dirty="0"/>
              <a:t>Establish an academic network of health care professionals and universities in the field of pain medicine.</a:t>
            </a:r>
          </a:p>
        </p:txBody>
      </p:sp>
    </p:spTree>
    <p:extLst>
      <p:ext uri="{BB962C8B-B14F-4D97-AF65-F5344CB8AC3E}">
        <p14:creationId xmlns:p14="http://schemas.microsoft.com/office/powerpoint/2010/main" val="406305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685800"/>
            <a:ext cx="4994765" cy="523220"/>
          </a:xfrm>
          <a:prstGeom prst="rect">
            <a:avLst/>
          </a:prstGeom>
        </p:spPr>
        <p:txBody>
          <a:bodyPr wrap="none">
            <a:spAutoFit/>
          </a:bodyPr>
          <a:lstStyle/>
          <a:p>
            <a:r>
              <a:rPr lang="en-GB" sz="2800" b="1" dirty="0"/>
              <a:t>Universities of Partner countries</a:t>
            </a:r>
          </a:p>
        </p:txBody>
      </p:sp>
      <p:pic>
        <p:nvPicPr>
          <p:cNvPr id="3074" name="Picture 2" descr="C:\Marko\Erasmus + Prof Danko Zivkovic\Durres\4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417" y="1424629"/>
            <a:ext cx="2228185" cy="2517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Marko\Erasmus + Prof Danko Zivkovic\Durres\4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47825"/>
            <a:ext cx="12477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Marko\Erasmus + Prof Danko Zivkovic\Durres\5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953" y="1424629"/>
            <a:ext cx="2104085" cy="25177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Marko\Erasmus + Prof Danko Zivkovic\Durres\5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676400"/>
            <a:ext cx="1663244" cy="145217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Marko\Erasmus + Prof Danko Zivkovic\Durres\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10000"/>
            <a:ext cx="1855460" cy="146947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Marko\Erasmus + Prof Danko Zivkovic\Durres\7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210049"/>
            <a:ext cx="1371600" cy="138191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Marko\Erasmus + Prof Danko Zivkovic\Durres\7 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1417" y="3775528"/>
            <a:ext cx="2497383" cy="299344"/>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Marko\Erasmus + Prof Danko Zivkovic\Durres\8 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3810000"/>
            <a:ext cx="2895600" cy="31265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Marko\Erasmus + Prof Danko Zivkovic\Durres\8 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4139" y="4300772"/>
            <a:ext cx="1598261" cy="13475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Marko\Erasmus + Prof Danko Zivkovic\Durres\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350" y="1672028"/>
            <a:ext cx="11715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Marko\Erasmus + Prof Danko Zivkovic\Durres\9 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1" y="1439714"/>
            <a:ext cx="1931660" cy="23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4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anko\Desktop\REKTORA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24236"/>
            <a:ext cx="7010400" cy="487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95601" y="609600"/>
            <a:ext cx="3581400" cy="430887"/>
          </a:xfrm>
          <a:prstGeom prst="rect">
            <a:avLst/>
          </a:prstGeom>
        </p:spPr>
        <p:txBody>
          <a:bodyPr wrap="square">
            <a:spAutoFit/>
          </a:bodyPr>
          <a:lstStyle/>
          <a:p>
            <a:r>
              <a:rPr lang="en-US" sz="2200" dirty="0">
                <a:solidFill>
                  <a:srgbClr val="002060"/>
                </a:solidFill>
                <a:latin typeface="Book Antiqua" panose="02040602050305030304" pitchFamily="18" charset="0"/>
              </a:rPr>
              <a:t>University of Montenegro</a:t>
            </a:r>
            <a:endParaRPr lang="bs-Latn-BA" sz="2200"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145730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Marko\Erasmus + Prof Danko Zivkovic\Prezentacija\ljubljana post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574343"/>
            <a:ext cx="4724401" cy="544545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7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Marko\Erasmus + Prof Danko Zivkovic\Prezentacija\Rijeka pos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97838"/>
            <a:ext cx="6400800" cy="541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98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Marko\Erasmus + Prof Danko Zivkovic\Prezentacija\firenca pos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0551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22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4098" name="Picture 2" descr="C:\Marko\Erasmus + Prof Danko Zivkovic\Durres\New folder\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19187"/>
            <a:ext cx="8659322" cy="459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41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Marko\Erasmus + Prof Danko Zivkovic\Durres\New folder\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68" y="1295400"/>
            <a:ext cx="8771234" cy="362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15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6146" name="Picture 2" descr="C:\Marko\Erasmus + Prof Danko Zivkovic\Durres\New folder\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144000" cy="599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946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Marko\Erasmus + Prof Danko Zivkovic\Prezentacija\medic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609600"/>
            <a:ext cx="20415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Marko\Erasmus + Prof Danko Zivkovic\Prezentacija\medical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62000"/>
            <a:ext cx="2362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Marko\Erasmus + Prof Danko Zivkovic\Prezentacija\novine medic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68" y="1354138"/>
            <a:ext cx="6958332"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78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2050" name="Picture 2" descr="C:\Marko\Erasmus + Prof Danko Zivkovic\Durres\New folde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5162"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062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7170" name="Picture 2" descr="C:\Marko\Erasmus + Prof Danko Zivkovic\Durres\New folder\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067800"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60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8194" name="Picture 2" descr="C:\Marko\Erasmus + Prof Danko Zivkovic\Durres\New folder\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1"/>
            <a:ext cx="8686800" cy="538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919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9218" name="Picture 2" descr="C:\Marko\Erasmus + Prof Danko Zivkovic\Durres\New folder\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85" y="609600"/>
            <a:ext cx="8116615" cy="537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436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10242" name="Picture 2" descr="C:\Marko\Erasmus + Prof Danko Zivkovic\Durres\New folder\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71500"/>
            <a:ext cx="8292634"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66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11266" name="Picture 2" descr="C:\Marko\Erasmus + Prof Danko Zivkovic\Durres\New folder\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386638" cy="538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52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8229600" cy="1295400"/>
          </a:xfrm>
        </p:spPr>
        <p:txBody>
          <a:bodyPr>
            <a:normAutofit/>
          </a:bodyPr>
          <a:lstStyle/>
          <a:p>
            <a:pPr marL="0" indent="0">
              <a:buNone/>
            </a:pPr>
            <a:r>
              <a:rPr lang="en-GB" sz="5000" b="1" dirty="0"/>
              <a:t>Thank you for attention!!!</a:t>
            </a:r>
          </a:p>
        </p:txBody>
      </p:sp>
    </p:spTree>
    <p:extLst>
      <p:ext uri="{BB962C8B-B14F-4D97-AF65-F5344CB8AC3E}">
        <p14:creationId xmlns:p14="http://schemas.microsoft.com/office/powerpoint/2010/main" val="424674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descr="IMG_76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6475" y="2414587"/>
            <a:ext cx="459105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arko\Erasmus + Prof Danko Zivkovic\Durres\New fold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47267"/>
            <a:ext cx="9034464" cy="10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9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300"/>
            <a:ext cx="8229600" cy="749300"/>
          </a:xfrm>
        </p:spPr>
        <p:txBody>
          <a:bodyPr>
            <a:normAutofit fontScale="90000"/>
          </a:bodyPr>
          <a:lstStyle/>
          <a:p>
            <a:r>
              <a:rPr lang="en-GB" b="1" dirty="0"/>
              <a:t>Why HEPMP project?</a:t>
            </a:r>
            <a:br>
              <a:rPr lang="en-GB" b="1" dirty="0"/>
            </a:br>
            <a:endParaRPr lang="bs-Latn-BA"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609600" y="1600200"/>
            <a:ext cx="8229600" cy="4114800"/>
          </a:xfrm>
        </p:spPr>
        <p:txBody>
          <a:bodyPr>
            <a:normAutofit fontScale="70000" lnSpcReduction="20000"/>
          </a:bodyPr>
          <a:lstStyle/>
          <a:p>
            <a:pPr lvl="0"/>
            <a:r>
              <a:rPr lang="en-GB" dirty="0"/>
              <a:t>Pain is probably one of the oldest and most universal forms of stress and one of the earliest sufferings of humankind. </a:t>
            </a:r>
          </a:p>
          <a:p>
            <a:pPr lvl="0"/>
            <a:r>
              <a:rPr lang="en-GB" dirty="0"/>
              <a:t>Pain is the follower of many diseases and conditions: Rheumatoid arthritis, </a:t>
            </a:r>
            <a:r>
              <a:rPr lang="en-GB" dirty="0" err="1"/>
              <a:t>postherpetic</a:t>
            </a:r>
            <a:r>
              <a:rPr lang="en-GB" dirty="0"/>
              <a:t> neuralgia, degenerative spine conditions, osteoarthritis, AIDS, </a:t>
            </a:r>
            <a:r>
              <a:rPr lang="en-GB" dirty="0" err="1"/>
              <a:t>migraine,diabetic</a:t>
            </a:r>
            <a:r>
              <a:rPr lang="en-GB" dirty="0"/>
              <a:t> neuropathy, and phantom pain are examples of chronic pain as well as cancer. </a:t>
            </a:r>
          </a:p>
          <a:p>
            <a:pPr lvl="0"/>
            <a:r>
              <a:rPr lang="en-GB" dirty="0"/>
              <a:t>In the economic sphere, it is estimated that the cost to treat patients with chronic pains exceeds the total cost to treat patients with heart disease, cancer, and AIDS. </a:t>
            </a:r>
          </a:p>
          <a:p>
            <a:pPr lvl="0"/>
            <a:r>
              <a:rPr lang="en-GB" dirty="0"/>
              <a:t>Prolonged pain is among the major causes of absence from work, sick leaves, disability retirement, severance pay, and low productivity. It is a problem of public health for its prevalence, high cost, and negative impact on the quality of life of patients and their families.</a:t>
            </a:r>
          </a:p>
          <a:p>
            <a:pPr marL="0" indent="0">
              <a:buNone/>
            </a:pPr>
            <a:endParaRPr lang="bs-Latn-BA"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51828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r>
              <a:rPr lang="en-GB" dirty="0"/>
              <a:t>Despite the efforts and the fact that it is as old as humanity itself, pain neither has been completely understood nor can be totally controlled. </a:t>
            </a:r>
          </a:p>
          <a:p>
            <a:pPr lvl="0"/>
            <a:r>
              <a:rPr lang="en-GB" dirty="0"/>
              <a:t>Low awareness of the importance of treating pain lies amongst the public and health care professionals. </a:t>
            </a:r>
          </a:p>
          <a:p>
            <a:pPr lvl="0"/>
            <a:r>
              <a:rPr lang="en-GB" dirty="0"/>
              <a:t>Number of doctors trained for pain medicine is insufficient. </a:t>
            </a:r>
          </a:p>
          <a:p>
            <a:pPr lvl="0"/>
            <a:r>
              <a:rPr lang="en-GB" dirty="0"/>
              <a:t>We need to improve knowledge about pain and raise awareness, both professionals</a:t>
            </a:r>
            <a:br>
              <a:rPr lang="en-GB" dirty="0"/>
            </a:br>
            <a:r>
              <a:rPr lang="en-GB" dirty="0"/>
              <a:t>– healthcare workers, and society, about the significance of this problem.</a:t>
            </a:r>
          </a:p>
          <a:p>
            <a:endParaRPr lang="en-GB" dirty="0"/>
          </a:p>
        </p:txBody>
      </p:sp>
      <p:sp>
        <p:nvSpPr>
          <p:cNvPr id="5" name="Title 1"/>
          <p:cNvSpPr>
            <a:spLocks noGrp="1"/>
          </p:cNvSpPr>
          <p:nvPr>
            <p:ph type="title"/>
          </p:nvPr>
        </p:nvSpPr>
        <p:spPr>
          <a:xfrm>
            <a:off x="457200" y="838200"/>
            <a:ext cx="8229600" cy="1143000"/>
          </a:xfrm>
        </p:spPr>
        <p:txBody>
          <a:bodyPr>
            <a:normAutofit fontScale="90000"/>
          </a:bodyPr>
          <a:lstStyle/>
          <a:p>
            <a:r>
              <a:rPr lang="en-GB" b="1" dirty="0"/>
              <a:t>Why HEPMP project?</a:t>
            </a:r>
            <a:br>
              <a:rPr lang="en-GB" b="1" dirty="0"/>
            </a:br>
            <a:endParaRPr lang="bs-Latn-BA"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422564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3074" name="Picture 2" descr="C:\Marko\Erasmus + Prof Danko Zivkovic\Durres\New folde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5837"/>
            <a:ext cx="9131562" cy="442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3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a:bodyPr>
          <a:lstStyle/>
          <a:p>
            <a:r>
              <a:rPr lang="en-GB" b="1" dirty="0"/>
              <a:t>HEPMP aims</a:t>
            </a:r>
            <a:endParaRPr lang="en-GB" dirty="0"/>
          </a:p>
        </p:txBody>
      </p:sp>
      <p:sp>
        <p:nvSpPr>
          <p:cNvPr id="3" name="Content Placeholder 2"/>
          <p:cNvSpPr>
            <a:spLocks noGrp="1"/>
          </p:cNvSpPr>
          <p:nvPr>
            <p:ph idx="1"/>
          </p:nvPr>
        </p:nvSpPr>
        <p:spPr>
          <a:xfrm>
            <a:off x="457200" y="1905000"/>
            <a:ext cx="8229600" cy="3886200"/>
          </a:xfrm>
        </p:spPr>
        <p:txBody>
          <a:bodyPr>
            <a:normAutofit fontScale="77500" lnSpcReduction="20000"/>
          </a:bodyPr>
          <a:lstStyle/>
          <a:p>
            <a:r>
              <a:rPr lang="en-GB" dirty="0"/>
              <a:t>Strengthening Capacities for Higher Education of Pain Medicine in Western Balkan Countries</a:t>
            </a:r>
          </a:p>
          <a:p>
            <a:r>
              <a:rPr lang="en-GB" dirty="0"/>
              <a:t>Development of Pain medicine service provision in the country by providing qualified trained staff.</a:t>
            </a:r>
          </a:p>
          <a:p>
            <a:r>
              <a:rPr lang="en-GB" dirty="0"/>
              <a:t>Support will be granted to operationalize the recently established educational program in the form of pain medicine specialization and the possibility of the develop-</a:t>
            </a:r>
            <a:br>
              <a:rPr lang="en-GB" dirty="0"/>
            </a:br>
            <a:r>
              <a:rPr lang="en-GB" dirty="0" err="1"/>
              <a:t>ment</a:t>
            </a:r>
            <a:r>
              <a:rPr lang="en-GB" dirty="0"/>
              <a:t> of undergraduate education programs.</a:t>
            </a:r>
          </a:p>
          <a:p>
            <a:r>
              <a:rPr lang="en-GB" dirty="0"/>
              <a:t>Establish an academic network and improve professional cooperation through opportunities provided by new technologies (Internet, telemedicine, etc.)</a:t>
            </a:r>
          </a:p>
          <a:p>
            <a:endParaRPr lang="en-GB" dirty="0"/>
          </a:p>
        </p:txBody>
      </p:sp>
    </p:spTree>
    <p:extLst>
      <p:ext uri="{BB962C8B-B14F-4D97-AF65-F5344CB8AC3E}">
        <p14:creationId xmlns:p14="http://schemas.microsoft.com/office/powerpoint/2010/main" val="206178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Tasks of the project</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b="1" dirty="0"/>
              <a:t>Tasks of the Universities of European Union countries</a:t>
            </a:r>
          </a:p>
          <a:p>
            <a:pPr marL="0" indent="0">
              <a:buNone/>
            </a:pPr>
            <a:endParaRPr lang="en-GB" sz="1400" b="1" dirty="0"/>
          </a:p>
          <a:p>
            <a:r>
              <a:rPr lang="en-GB" dirty="0"/>
              <a:t>Assist in the analysis of the current situation in this area in Western Balkan Countries.</a:t>
            </a:r>
          </a:p>
          <a:p>
            <a:r>
              <a:rPr lang="en-GB" dirty="0"/>
              <a:t>Defining the possible changes that would improve or introducing curriculum of pain medicine in the undergraduate and postgraduate education.</a:t>
            </a:r>
          </a:p>
          <a:p>
            <a:r>
              <a:rPr lang="en-GB" dirty="0"/>
              <a:t>Training of trainers from Western Balkan Countries in the European Union countries.</a:t>
            </a:r>
          </a:p>
          <a:p>
            <a:endParaRPr lang="en-GB" dirty="0"/>
          </a:p>
        </p:txBody>
      </p:sp>
    </p:spTree>
    <p:extLst>
      <p:ext uri="{BB962C8B-B14F-4D97-AF65-F5344CB8AC3E}">
        <p14:creationId xmlns:p14="http://schemas.microsoft.com/office/powerpoint/2010/main" val="24231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8626" y="838200"/>
            <a:ext cx="4418774" cy="630942"/>
          </a:xfrm>
          <a:prstGeom prst="rect">
            <a:avLst/>
          </a:prstGeom>
        </p:spPr>
        <p:txBody>
          <a:bodyPr wrap="none">
            <a:spAutoFit/>
          </a:bodyPr>
          <a:lstStyle/>
          <a:p>
            <a:r>
              <a:rPr lang="en-GB" sz="3500" b="1" dirty="0"/>
              <a:t>EU Partner Institutions</a:t>
            </a:r>
          </a:p>
        </p:txBody>
      </p:sp>
      <p:pic>
        <p:nvPicPr>
          <p:cNvPr id="2052" name="Picture 4" descr="C:\Marko\Erasmus + Prof Danko Zivkovic\Durres\2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1724025"/>
            <a:ext cx="12001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Marko\Erasmus + Prof Danko Zivkovic\Durres\2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7" y="1724025"/>
            <a:ext cx="31718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Marko\Erasmus + Prof Danko Zivkovic\Durres\3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52850"/>
            <a:ext cx="283845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Marko\Erasmus + Prof Danko Zivkovic\Durres\3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819525"/>
            <a:ext cx="1095375"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Marko\Erasmus + Prof Danko Zivkovic\Durres\1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2" y="1600201"/>
            <a:ext cx="353493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Marko\Erasmus + Prof Danko Zivkovic\Durres\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606" y="2061446"/>
            <a:ext cx="15906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621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499</Words>
  <Application>Microsoft Office PowerPoint</Application>
  <PresentationFormat>On-screen Show (4:3)</PresentationFormat>
  <Paragraphs>48</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Why HEPMP project? </vt:lpstr>
      <vt:lpstr>Why HEPMP project? </vt:lpstr>
      <vt:lpstr>PowerPoint Presentation</vt:lpstr>
      <vt:lpstr>HEPMP aims</vt:lpstr>
      <vt:lpstr>Tasks of the project</vt:lpstr>
      <vt:lpstr>EU Partner Institutions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User</cp:lastModifiedBy>
  <cp:revision>40</cp:revision>
  <dcterms:created xsi:type="dcterms:W3CDTF">2006-08-16T00:00:00Z</dcterms:created>
  <dcterms:modified xsi:type="dcterms:W3CDTF">2019-10-25T08:16:13Z</dcterms:modified>
</cp:coreProperties>
</file>