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9" r:id="rId4"/>
    <p:sldId id="260" r:id="rId5"/>
    <p:sldId id="261" r:id="rId6"/>
    <p:sldId id="285" r:id="rId7"/>
    <p:sldId id="286" r:id="rId8"/>
    <p:sldId id="292" r:id="rId9"/>
    <p:sldId id="288" r:id="rId10"/>
    <p:sldId id="262" r:id="rId11"/>
    <p:sldId id="263" r:id="rId12"/>
    <p:sldId id="287" r:id="rId13"/>
    <p:sldId id="297" r:id="rId14"/>
    <p:sldId id="264" r:id="rId15"/>
    <p:sldId id="265" r:id="rId16"/>
    <p:sldId id="268" r:id="rId17"/>
    <p:sldId id="266" r:id="rId18"/>
    <p:sldId id="267" r:id="rId19"/>
    <p:sldId id="269" r:id="rId20"/>
    <p:sldId id="270" r:id="rId21"/>
    <p:sldId id="289" r:id="rId22"/>
    <p:sldId id="271" r:id="rId23"/>
    <p:sldId id="272" r:id="rId24"/>
    <p:sldId id="273" r:id="rId25"/>
    <p:sldId id="290" r:id="rId26"/>
    <p:sldId id="291" r:id="rId27"/>
    <p:sldId id="284" r:id="rId28"/>
    <p:sldId id="274" r:id="rId29"/>
    <p:sldId id="277" r:id="rId30"/>
    <p:sldId id="275" r:id="rId31"/>
    <p:sldId id="293" r:id="rId32"/>
    <p:sldId id="294" r:id="rId33"/>
    <p:sldId id="295"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xmlns=""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2" cstate="print"/>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12/22/2020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12/22/2020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12/22/2020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12/22/2020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12/22/2020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12/22/2020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12/22/2020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12/22/2020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12/22/2020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12/22/2020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 xmlns:a16="http://schemas.microsoft.com/office/drawing/2014/main"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13" cstate="print"/>
          <a:stretch>
            <a:fillRect/>
          </a:stretch>
        </p:blipFill>
        <p:spPr>
          <a:xfrm>
            <a:off x="7693388" y="11294"/>
            <a:ext cx="1433195" cy="409575"/>
          </a:xfrm>
          <a:prstGeom prst="rect">
            <a:avLst/>
          </a:prstGeom>
        </p:spPr>
      </p:pic>
      <p:sp>
        <p:nvSpPr>
          <p:cNvPr id="10" name="Rectangle 9">
            <a:extLst>
              <a:ext uri="{FF2B5EF4-FFF2-40B4-BE49-F238E27FC236}">
                <a16:creationId xmlns="" xmlns:a16="http://schemas.microsoft.com/office/drawing/2014/main"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sr-Cyrl-RS"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1066800"/>
            <a:ext cx="6400800" cy="1143000"/>
          </a:xfrm>
        </p:spPr>
        <p:txBody>
          <a:bodyPr>
            <a:normAutofit/>
          </a:bodyPr>
          <a:lstStyle/>
          <a:p>
            <a:r>
              <a:rPr lang="en-US" sz="2800" dirty="0" smtClean="0">
                <a:solidFill>
                  <a:schemeClr val="tx2">
                    <a:lumMod val="50000"/>
                  </a:schemeClr>
                </a:solidFill>
                <a:effectLst>
                  <a:outerShdw blurRad="38100" dist="38100" dir="2700000" algn="tl">
                    <a:srgbClr val="000000">
                      <a:alpha val="43137"/>
                    </a:srgbClr>
                  </a:outerShdw>
                </a:effectLst>
                <a:latin typeface="Book Antiqua" panose="02040602050305030304" pitchFamily="18" charset="0"/>
              </a:rPr>
              <a:t>BOLNA  </a:t>
            </a:r>
            <a:r>
              <a:rPr lang="en-US" sz="2800" dirty="0" smtClean="0">
                <a:solidFill>
                  <a:schemeClr val="tx2">
                    <a:lumMod val="50000"/>
                  </a:schemeClr>
                </a:solidFill>
                <a:effectLst>
                  <a:outerShdw blurRad="38100" dist="38100" dir="2700000" algn="tl">
                    <a:srgbClr val="000000">
                      <a:alpha val="43137"/>
                    </a:srgbClr>
                  </a:outerShdw>
                </a:effectLst>
                <a:latin typeface="Book Antiqua" panose="02040602050305030304" pitchFamily="18" charset="0"/>
              </a:rPr>
              <a:t>STANJA U STOMATOLOGIJI</a:t>
            </a:r>
          </a:p>
          <a:p>
            <a:r>
              <a:rPr lang="en-US" sz="2800" b="1" dirty="0" smtClean="0">
                <a:solidFill>
                  <a:schemeClr val="tx2">
                    <a:lumMod val="75000"/>
                  </a:schemeClr>
                </a:solidFill>
              </a:rPr>
              <a:t>OROFACIJALNI BOL</a:t>
            </a:r>
            <a:endParaRPr lang="en-GB" sz="2800" b="1" dirty="0" smtClean="0">
              <a:solidFill>
                <a:schemeClr val="tx2">
                  <a:lumMod val="75000"/>
                </a:schemeClr>
              </a:solidFill>
            </a:endParaRPr>
          </a:p>
          <a:p>
            <a:endParaRPr lang="bs-Latn-BA" sz="2800"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8" name="Title 1"/>
          <p:cNvSpPr txBox="1">
            <a:spLocks/>
          </p:cNvSpPr>
          <p:nvPr/>
        </p:nvSpPr>
        <p:spPr>
          <a:xfrm>
            <a:off x="685800" y="2590800"/>
            <a:ext cx="7772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rgbClr val="002060"/>
                </a:solidFill>
                <a:latin typeface="Book Antiqua" panose="02040602050305030304" pitchFamily="18" charset="0"/>
              </a:rPr>
              <a:t>Prof </a:t>
            </a:r>
            <a:r>
              <a:rPr lang="en-US" sz="2000" dirty="0" err="1" smtClean="0">
                <a:solidFill>
                  <a:srgbClr val="002060"/>
                </a:solidFill>
                <a:latin typeface="Book Antiqua" panose="02040602050305030304" pitchFamily="18" charset="0"/>
              </a:rPr>
              <a:t>dr</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Ljubica</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Pejakov</a:t>
            </a:r>
            <a:endParaRPr lang="en-US" sz="2000" dirty="0" smtClean="0">
              <a:solidFill>
                <a:srgbClr val="002060"/>
              </a:solidFill>
              <a:latin typeface="Book Antiqua" panose="02040602050305030304" pitchFamily="18" charset="0"/>
            </a:endParaRPr>
          </a:p>
          <a:p>
            <a:r>
              <a:rPr lang="en-US" sz="2000" dirty="0" err="1" smtClean="0">
                <a:solidFill>
                  <a:srgbClr val="002060"/>
                </a:solidFill>
                <a:latin typeface="Book Antiqua" panose="02040602050305030304" pitchFamily="18" charset="0"/>
              </a:rPr>
              <a:t>Specijalista</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anesteziolog</a:t>
            </a:r>
            <a:endParaRPr lang="en-US" sz="2000" dirty="0" smtClean="0">
              <a:solidFill>
                <a:srgbClr val="002060"/>
              </a:solidFill>
              <a:latin typeface="Book Antiqua" panose="02040602050305030304" pitchFamily="18" charset="0"/>
            </a:endParaRPr>
          </a:p>
          <a:p>
            <a:r>
              <a:rPr lang="en-US" sz="2000" dirty="0" err="1" smtClean="0">
                <a:solidFill>
                  <a:srgbClr val="002060"/>
                </a:solidFill>
                <a:latin typeface="Book Antiqua" panose="02040602050305030304" pitchFamily="18" charset="0"/>
              </a:rPr>
              <a:t>Subspecijalista</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klinicki</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farmakolog</a:t>
            </a:r>
            <a:endParaRPr lang="en-US" sz="2000" dirty="0" smtClean="0">
              <a:solidFill>
                <a:srgbClr val="002060"/>
              </a:solidFill>
              <a:latin typeface="Book Antiqua" panose="02040602050305030304" pitchFamily="18" charset="0"/>
            </a:endParaRPr>
          </a:p>
          <a:p>
            <a:r>
              <a:rPr lang="en-US" sz="2000" dirty="0" err="1" smtClean="0">
                <a:solidFill>
                  <a:srgbClr val="002060"/>
                </a:solidFill>
                <a:latin typeface="Book Antiqua" panose="02040602050305030304" pitchFamily="18" charset="0"/>
              </a:rPr>
              <a:t>Medicinski</a:t>
            </a:r>
            <a:r>
              <a:rPr lang="en-U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fakultet</a:t>
            </a:r>
            <a:r>
              <a:rPr lang="en-US" sz="2000" dirty="0" smtClean="0">
                <a:solidFill>
                  <a:srgbClr val="002060"/>
                </a:solidFill>
                <a:latin typeface="Book Antiqua" panose="02040602050305030304" pitchFamily="18" charset="0"/>
              </a:rPr>
              <a:t> u </a:t>
            </a:r>
            <a:r>
              <a:rPr lang="en-US" sz="2000" dirty="0" err="1" smtClean="0">
                <a:solidFill>
                  <a:srgbClr val="002060"/>
                </a:solidFill>
                <a:latin typeface="Book Antiqua" panose="02040602050305030304" pitchFamily="18" charset="0"/>
              </a:rPr>
              <a:t>Podgorici</a:t>
            </a:r>
            <a:endParaRPr lang="sr-Latn-BA" sz="2000" dirty="0">
              <a:solidFill>
                <a:srgbClr val="002060"/>
              </a:solidFill>
              <a:latin typeface="Book Antiqua" panose="02040602050305030304" pitchFamily="18" charset="0"/>
            </a:endParaRPr>
          </a:p>
        </p:txBody>
      </p:sp>
      <p:sp>
        <p:nvSpPr>
          <p:cNvPr id="9" name="Title 1"/>
          <p:cNvSpPr txBox="1">
            <a:spLocks/>
          </p:cNvSpPr>
          <p:nvPr/>
        </p:nvSpPr>
        <p:spPr>
          <a:xfrm>
            <a:off x="685800" y="51054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 xmlns:a16="http://schemas.microsoft.com/office/drawing/2014/main" id="{7982487F-B347-4152-ABE5-C06202C83ABA}"/>
              </a:ext>
            </a:extLst>
          </p:cNvPr>
          <p:cNvPicPr/>
          <p:nvPr/>
        </p:nvPicPr>
        <p:blipFill>
          <a:blip r:embed="rId2" cstate="print"/>
          <a:stretch>
            <a:fillRect/>
          </a:stretch>
        </p:blipFill>
        <p:spPr>
          <a:xfrm>
            <a:off x="7693388" y="11294"/>
            <a:ext cx="1433195" cy="409575"/>
          </a:xfrm>
          <a:prstGeom prst="rect">
            <a:avLst/>
          </a:prstGeom>
        </p:spPr>
      </p:pic>
      <p:pic>
        <p:nvPicPr>
          <p:cNvPr id="7" name="Slika 9" descr="C:\Users\Rejhan Bajrović\AppData\Local\Microsoft\Windows\INetCache\Content.Word\images.jpg"/>
          <p:cNvPicPr/>
          <p:nvPr/>
        </p:nvPicPr>
        <p:blipFill>
          <a:blip r:embed="rId3" cstate="print"/>
          <a:srcRect/>
          <a:stretch>
            <a:fillRect/>
          </a:stretch>
        </p:blipFill>
        <p:spPr bwMode="auto">
          <a:xfrm>
            <a:off x="3962400" y="3810000"/>
            <a:ext cx="1295400" cy="1295400"/>
          </a:xfrm>
          <a:prstGeom prst="rect">
            <a:avLst/>
          </a:prstGeom>
          <a:noFill/>
          <a:ln w="9525">
            <a:noFill/>
            <a:miter lim="800000"/>
            <a:headEnd/>
            <a:tailEnd/>
          </a:ln>
        </p:spPr>
      </p:pic>
      <p:sp>
        <p:nvSpPr>
          <p:cNvPr id="10" name="Rectangle 9"/>
          <p:cNvSpPr/>
          <p:nvPr/>
        </p:nvSpPr>
        <p:spPr>
          <a:xfrm>
            <a:off x="2438400" y="5334000"/>
            <a:ext cx="4334328" cy="646331"/>
          </a:xfrm>
          <a:prstGeom prst="rect">
            <a:avLst/>
          </a:prstGeom>
        </p:spPr>
        <p:txBody>
          <a:bodyPr wrap="none">
            <a:spAutoFit/>
          </a:bodyPr>
          <a:lstStyle/>
          <a:p>
            <a:r>
              <a:rPr lang="en-GB" b="1" dirty="0" smtClean="0">
                <a:solidFill>
                  <a:schemeClr val="tx2">
                    <a:lumMod val="50000"/>
                  </a:schemeClr>
                </a:solidFill>
              </a:rPr>
              <a:t>III SEMMINAR   „BOL – PETI VITALNI ZNAK „</a:t>
            </a:r>
          </a:p>
          <a:p>
            <a:pPr algn="ctr"/>
            <a:r>
              <a:rPr lang="en-US" b="1" dirty="0" smtClean="0">
                <a:solidFill>
                  <a:schemeClr val="tx2">
                    <a:lumMod val="50000"/>
                  </a:schemeClr>
                </a:solidFill>
              </a:rPr>
              <a:t>23.12.2020.</a:t>
            </a:r>
            <a:endParaRPr lang="en-GB" dirty="0">
              <a:solidFill>
                <a:schemeClr val="tx2">
                  <a:lumMod val="50000"/>
                </a:schemeClr>
              </a:solidFill>
            </a:endParaRPr>
          </a:p>
        </p:txBody>
      </p:sp>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en-GB" sz="3200" dirty="0" err="1" smtClean="0">
                <a:solidFill>
                  <a:schemeClr val="accent5">
                    <a:lumMod val="50000"/>
                  </a:schemeClr>
                </a:solidFill>
              </a:rPr>
              <a:t>Poremecaji</a:t>
            </a:r>
            <a:r>
              <a:rPr lang="en-GB" sz="3200" dirty="0" smtClean="0">
                <a:solidFill>
                  <a:schemeClr val="accent5">
                    <a:lumMod val="50000"/>
                  </a:schemeClr>
                </a:solidFill>
              </a:rPr>
              <a:t> </a:t>
            </a:r>
            <a:r>
              <a:rPr lang="en-GB" sz="3200" dirty="0" err="1" smtClean="0">
                <a:solidFill>
                  <a:schemeClr val="accent5">
                    <a:lumMod val="50000"/>
                  </a:schemeClr>
                </a:solidFill>
              </a:rPr>
              <a:t>temporomandibularnog</a:t>
            </a:r>
            <a:r>
              <a:rPr lang="en-GB" sz="3200" dirty="0" smtClean="0">
                <a:solidFill>
                  <a:schemeClr val="accent5">
                    <a:lumMod val="50000"/>
                  </a:schemeClr>
                </a:solidFill>
              </a:rPr>
              <a:t> </a:t>
            </a:r>
            <a:r>
              <a:rPr lang="en-GB" sz="3200" b="1" dirty="0" err="1" smtClean="0">
                <a:solidFill>
                  <a:schemeClr val="accent5">
                    <a:lumMod val="50000"/>
                  </a:schemeClr>
                </a:solidFill>
              </a:rPr>
              <a:t>zgloba</a:t>
            </a:r>
            <a:endParaRPr lang="en-GB" sz="3200" dirty="0">
              <a:solidFill>
                <a:schemeClr val="accent5">
                  <a:lumMod val="50000"/>
                </a:schemeClr>
              </a:solidFill>
            </a:endParaRPr>
          </a:p>
        </p:txBody>
      </p:sp>
      <p:sp>
        <p:nvSpPr>
          <p:cNvPr id="3" name="Content Placeholder 2"/>
          <p:cNvSpPr>
            <a:spLocks noGrp="1"/>
          </p:cNvSpPr>
          <p:nvPr>
            <p:ph idx="1"/>
          </p:nvPr>
        </p:nvSpPr>
        <p:spPr>
          <a:xfrm>
            <a:off x="533400" y="1752600"/>
            <a:ext cx="8229600" cy="3886200"/>
          </a:xfrm>
          <a:noFill/>
        </p:spPr>
        <p:txBody>
          <a:bodyPr>
            <a:normAutofit/>
          </a:bodyPr>
          <a:lstStyle/>
          <a:p>
            <a:r>
              <a:rPr lang="en-US" sz="2800" dirty="0" err="1" smtClean="0">
                <a:solidFill>
                  <a:schemeClr val="accent5">
                    <a:lumMod val="50000"/>
                  </a:schemeClr>
                </a:solidFill>
              </a:rPr>
              <a:t>Uzrok</a:t>
            </a:r>
            <a:r>
              <a:rPr lang="en-US" sz="2800" dirty="0" smtClean="0">
                <a:solidFill>
                  <a:schemeClr val="accent5">
                    <a:lumMod val="50000"/>
                  </a:schemeClr>
                </a:solidFill>
              </a:rPr>
              <a:t>: </a:t>
            </a:r>
            <a:r>
              <a:rPr lang="en-US" sz="2800" dirty="0" err="1" smtClean="0">
                <a:solidFill>
                  <a:schemeClr val="accent5">
                    <a:lumMod val="50000"/>
                  </a:schemeClr>
                </a:solidFill>
              </a:rPr>
              <a:t>poremecaj</a:t>
            </a:r>
            <a:r>
              <a:rPr lang="en-US" sz="2800" dirty="0" smtClean="0">
                <a:solidFill>
                  <a:schemeClr val="accent5">
                    <a:lumMod val="50000"/>
                  </a:schemeClr>
                </a:solidFill>
              </a:rPr>
              <a:t> </a:t>
            </a:r>
            <a:r>
              <a:rPr lang="en-US" sz="2800" dirty="0" err="1" smtClean="0">
                <a:solidFill>
                  <a:schemeClr val="accent5">
                    <a:lumMod val="50000"/>
                  </a:schemeClr>
                </a:solidFill>
              </a:rPr>
              <a:t>biomehanike</a:t>
            </a:r>
            <a:r>
              <a:rPr lang="en-US" sz="2800" dirty="0" smtClean="0">
                <a:solidFill>
                  <a:schemeClr val="accent5">
                    <a:lumMod val="50000"/>
                  </a:schemeClr>
                </a:solidFill>
              </a:rPr>
              <a:t> </a:t>
            </a:r>
            <a:r>
              <a:rPr lang="en-US" sz="2800" dirty="0" err="1" smtClean="0">
                <a:solidFill>
                  <a:schemeClr val="accent5">
                    <a:lumMod val="50000"/>
                  </a:schemeClr>
                </a:solidFill>
              </a:rPr>
              <a:t>zgloba</a:t>
            </a:r>
            <a:r>
              <a:rPr lang="en-US" sz="2800" dirty="0" smtClean="0">
                <a:solidFill>
                  <a:schemeClr val="accent5">
                    <a:lumMod val="50000"/>
                  </a:schemeClr>
                </a:solidFill>
              </a:rPr>
              <a:t> </a:t>
            </a:r>
            <a:r>
              <a:rPr lang="en-US" sz="2800" dirty="0" err="1" smtClean="0">
                <a:solidFill>
                  <a:schemeClr val="accent5">
                    <a:lumMod val="50000"/>
                  </a:schemeClr>
                </a:solidFill>
              </a:rPr>
              <a:t>zbog</a:t>
            </a:r>
            <a:r>
              <a:rPr lang="en-US" sz="2800" dirty="0" smtClean="0">
                <a:solidFill>
                  <a:schemeClr val="accent5">
                    <a:lumMod val="50000"/>
                  </a:schemeClr>
                </a:solidFill>
              </a:rPr>
              <a:t> </a:t>
            </a:r>
            <a:r>
              <a:rPr lang="en-US" sz="2800" dirty="0" err="1" smtClean="0">
                <a:solidFill>
                  <a:schemeClr val="accent5">
                    <a:lumMod val="50000"/>
                  </a:schemeClr>
                </a:solidFill>
              </a:rPr>
              <a:t>disko</a:t>
            </a:r>
            <a:r>
              <a:rPr lang="en-US" sz="2800" dirty="0" smtClean="0">
                <a:solidFill>
                  <a:schemeClr val="accent5">
                    <a:lumMod val="50000"/>
                  </a:schemeClr>
                </a:solidFill>
              </a:rPr>
              <a:t>- </a:t>
            </a:r>
            <a:r>
              <a:rPr lang="en-US" sz="2800" dirty="0" err="1" smtClean="0">
                <a:solidFill>
                  <a:schemeClr val="accent5">
                    <a:lumMod val="50000"/>
                  </a:schemeClr>
                </a:solidFill>
              </a:rPr>
              <a:t>kondilarne</a:t>
            </a:r>
            <a:r>
              <a:rPr lang="en-US" sz="2800" dirty="0" smtClean="0">
                <a:solidFill>
                  <a:schemeClr val="accent5">
                    <a:lumMod val="50000"/>
                  </a:schemeClr>
                </a:solidFill>
              </a:rPr>
              <a:t> </a:t>
            </a:r>
            <a:r>
              <a:rPr lang="en-US" sz="2800" dirty="0" err="1" smtClean="0">
                <a:solidFill>
                  <a:schemeClr val="accent5">
                    <a:lumMod val="50000"/>
                  </a:schemeClr>
                </a:solidFill>
              </a:rPr>
              <a:t>neuskladjenosti</a:t>
            </a:r>
            <a:endParaRPr lang="en-GB" sz="28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p:cNvPicPr/>
          <p:nvPr/>
        </p:nvPicPr>
        <p:blipFill>
          <a:blip r:embed="rId2" cstate="print"/>
          <a:srcRect/>
          <a:stretch>
            <a:fillRect/>
          </a:stretch>
        </p:blipFill>
        <p:spPr bwMode="auto">
          <a:xfrm>
            <a:off x="4343400" y="2971800"/>
            <a:ext cx="3143250" cy="2414457"/>
          </a:xfrm>
          <a:prstGeom prst="rect">
            <a:avLst/>
          </a:prstGeom>
          <a:noFill/>
          <a:ln w="9525">
            <a:noFill/>
            <a:miter lim="800000"/>
            <a:headEnd/>
            <a:tailEnd/>
          </a:ln>
        </p:spPr>
      </p:pic>
      <p:sp>
        <p:nvSpPr>
          <p:cNvPr id="6" name="Rectangle 5"/>
          <p:cNvSpPr/>
          <p:nvPr/>
        </p:nvSpPr>
        <p:spPr>
          <a:xfrm>
            <a:off x="914400" y="4800600"/>
            <a:ext cx="3352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p:cNvSpPr/>
          <p:nvPr/>
        </p:nvSpPr>
        <p:spPr>
          <a:xfrm>
            <a:off x="990600" y="4800600"/>
            <a:ext cx="3200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5">
                    <a:lumMod val="50000"/>
                  </a:schemeClr>
                </a:solidFill>
              </a:rPr>
              <a:t>Kondilarni</a:t>
            </a:r>
            <a:r>
              <a:rPr lang="en-US" sz="2400" dirty="0" smtClean="0">
                <a:solidFill>
                  <a:schemeClr val="accent5">
                    <a:lumMod val="50000"/>
                  </a:schemeClr>
                </a:solidFill>
              </a:rPr>
              <a:t> </a:t>
            </a:r>
            <a:r>
              <a:rPr lang="en-US" sz="2400" dirty="0" err="1" smtClean="0">
                <a:solidFill>
                  <a:schemeClr val="accent5">
                    <a:lumMod val="50000"/>
                  </a:schemeClr>
                </a:solidFill>
              </a:rPr>
              <a:t>nastavak</a:t>
            </a:r>
            <a:r>
              <a:rPr lang="en-US" sz="2400" dirty="0" smtClean="0">
                <a:solidFill>
                  <a:schemeClr val="accent5">
                    <a:lumMod val="50000"/>
                  </a:schemeClr>
                </a:solidFill>
              </a:rPr>
              <a:t> </a:t>
            </a:r>
            <a:r>
              <a:rPr lang="en-US" sz="2400" dirty="0" err="1" smtClean="0">
                <a:solidFill>
                  <a:schemeClr val="accent5">
                    <a:lumMod val="50000"/>
                  </a:schemeClr>
                </a:solidFill>
              </a:rPr>
              <a:t>mandibule</a:t>
            </a:r>
            <a:endParaRPr lang="en-GB" sz="2400" dirty="0">
              <a:solidFill>
                <a:schemeClr val="accent5">
                  <a:lumMod val="50000"/>
                </a:schemeClr>
              </a:solidFill>
            </a:endParaRPr>
          </a:p>
        </p:txBody>
      </p:sp>
      <p:sp>
        <p:nvSpPr>
          <p:cNvPr id="8" name="Rectangle 7"/>
          <p:cNvSpPr/>
          <p:nvPr/>
        </p:nvSpPr>
        <p:spPr>
          <a:xfrm>
            <a:off x="990600" y="3962400"/>
            <a:ext cx="3200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5">
                    <a:lumMod val="50000"/>
                  </a:schemeClr>
                </a:solidFill>
              </a:rPr>
              <a:t>Skvamozni</a:t>
            </a:r>
            <a:r>
              <a:rPr lang="en-US" sz="2400" dirty="0" smtClean="0">
                <a:solidFill>
                  <a:schemeClr val="accent5">
                    <a:lumMod val="50000"/>
                  </a:schemeClr>
                </a:solidFill>
              </a:rPr>
              <a:t> </a:t>
            </a:r>
            <a:r>
              <a:rPr lang="en-US" sz="2400" dirty="0" err="1" smtClean="0">
                <a:solidFill>
                  <a:schemeClr val="accent5">
                    <a:lumMod val="50000"/>
                  </a:schemeClr>
                </a:solidFill>
              </a:rPr>
              <a:t>deo</a:t>
            </a:r>
            <a:r>
              <a:rPr lang="en-US" sz="2400" dirty="0" smtClean="0">
                <a:solidFill>
                  <a:schemeClr val="accent5">
                    <a:lumMod val="50000"/>
                  </a:schemeClr>
                </a:solidFill>
              </a:rPr>
              <a:t> </a:t>
            </a:r>
            <a:r>
              <a:rPr lang="en-US" sz="2400" dirty="0" err="1" smtClean="0">
                <a:solidFill>
                  <a:schemeClr val="accent5">
                    <a:lumMod val="50000"/>
                  </a:schemeClr>
                </a:solidFill>
              </a:rPr>
              <a:t>temporalne</a:t>
            </a:r>
            <a:r>
              <a:rPr lang="en-US" sz="2400" dirty="0" smtClean="0">
                <a:solidFill>
                  <a:schemeClr val="accent5">
                    <a:lumMod val="50000"/>
                  </a:schemeClr>
                </a:solidFill>
              </a:rPr>
              <a:t> </a:t>
            </a:r>
            <a:r>
              <a:rPr lang="en-US" sz="2400" dirty="0" err="1" smtClean="0">
                <a:solidFill>
                  <a:schemeClr val="accent5">
                    <a:lumMod val="50000"/>
                  </a:schemeClr>
                </a:solidFill>
              </a:rPr>
              <a:t>kosti</a:t>
            </a:r>
            <a:endParaRPr lang="en-GB" sz="2400" dirty="0">
              <a:solidFill>
                <a:schemeClr val="accent5">
                  <a:lumMod val="50000"/>
                </a:schemeClr>
              </a:solidFill>
            </a:endParaRPr>
          </a:p>
        </p:txBody>
      </p:sp>
      <p:sp>
        <p:nvSpPr>
          <p:cNvPr id="9" name="Rectangle 8"/>
          <p:cNvSpPr/>
          <p:nvPr/>
        </p:nvSpPr>
        <p:spPr>
          <a:xfrm>
            <a:off x="990600" y="3048000"/>
            <a:ext cx="3200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5">
                    <a:lumMod val="50000"/>
                  </a:schemeClr>
                </a:solidFill>
              </a:rPr>
              <a:t>Hrskavicni</a:t>
            </a:r>
            <a:r>
              <a:rPr lang="en-US" sz="2400" dirty="0" smtClean="0">
                <a:solidFill>
                  <a:schemeClr val="accent5">
                    <a:lumMod val="50000"/>
                  </a:schemeClr>
                </a:solidFill>
              </a:rPr>
              <a:t> disk</a:t>
            </a:r>
            <a:endParaRPr lang="en-GB" sz="2400" dirty="0">
              <a:solidFill>
                <a:schemeClr val="accent5">
                  <a:lumMod val="50000"/>
                </a:schemeClr>
              </a:solidFill>
            </a:endParaRPr>
          </a:p>
        </p:txBody>
      </p:sp>
      <p:cxnSp>
        <p:nvCxnSpPr>
          <p:cNvPr id="11" name="Straight Arrow Connector 10"/>
          <p:cNvCxnSpPr/>
          <p:nvPr/>
        </p:nvCxnSpPr>
        <p:spPr>
          <a:xfrm flipV="1">
            <a:off x="3657600" y="3352800"/>
            <a:ext cx="1066800"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0" y="4419600"/>
            <a:ext cx="1066800"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33800" y="4876800"/>
            <a:ext cx="1828800" cy="228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r>
              <a:rPr lang="en-GB" sz="2800" dirty="0" err="1" smtClean="0">
                <a:solidFill>
                  <a:schemeClr val="accent5">
                    <a:lumMod val="50000"/>
                  </a:schemeClr>
                </a:solidFill>
              </a:rPr>
              <a:t>Poremecaji</a:t>
            </a:r>
            <a:r>
              <a:rPr lang="en-GB" sz="2800" dirty="0" smtClean="0">
                <a:solidFill>
                  <a:schemeClr val="accent5">
                    <a:lumMod val="50000"/>
                  </a:schemeClr>
                </a:solidFill>
              </a:rPr>
              <a:t> </a:t>
            </a:r>
            <a:r>
              <a:rPr lang="en-GB" sz="2800" dirty="0" err="1" smtClean="0">
                <a:solidFill>
                  <a:schemeClr val="accent5">
                    <a:lumMod val="50000"/>
                  </a:schemeClr>
                </a:solidFill>
              </a:rPr>
              <a:t>temporomandibularnog</a:t>
            </a:r>
            <a:r>
              <a:rPr lang="en-GB" sz="2800" dirty="0" smtClean="0">
                <a:solidFill>
                  <a:schemeClr val="accent5">
                    <a:lumMod val="50000"/>
                  </a:schemeClr>
                </a:solidFill>
              </a:rPr>
              <a:t> </a:t>
            </a:r>
            <a:r>
              <a:rPr lang="en-GB" sz="2800" b="1" dirty="0" err="1" smtClean="0">
                <a:solidFill>
                  <a:schemeClr val="accent5">
                    <a:lumMod val="50000"/>
                  </a:schemeClr>
                </a:solidFill>
              </a:rPr>
              <a:t>zgloba</a:t>
            </a:r>
            <a:r>
              <a:rPr lang="en-GB" sz="2800" b="1" dirty="0" smtClean="0">
                <a:solidFill>
                  <a:schemeClr val="accent5">
                    <a:lumMod val="50000"/>
                  </a:schemeClr>
                </a:solidFill>
              </a:rPr>
              <a:t> </a:t>
            </a:r>
            <a:r>
              <a:rPr lang="en-GB" sz="2800" dirty="0" smtClean="0">
                <a:solidFill>
                  <a:schemeClr val="accent5">
                    <a:lumMod val="50000"/>
                  </a:schemeClr>
                </a:solidFill>
              </a:rPr>
              <a:t>(TMZ)</a:t>
            </a:r>
            <a:endParaRPr lang="en-GB" sz="2800" dirty="0">
              <a:solidFill>
                <a:schemeClr val="accent5">
                  <a:lumMod val="50000"/>
                </a:schemeClr>
              </a:solidFill>
            </a:endParaRPr>
          </a:p>
        </p:txBody>
      </p:sp>
      <p:sp>
        <p:nvSpPr>
          <p:cNvPr id="3" name="Content Placeholder 2"/>
          <p:cNvSpPr>
            <a:spLocks noGrp="1"/>
          </p:cNvSpPr>
          <p:nvPr>
            <p:ph idx="1"/>
          </p:nvPr>
        </p:nvSpPr>
        <p:spPr>
          <a:xfrm>
            <a:off x="457200" y="1752600"/>
            <a:ext cx="8229600" cy="4191000"/>
          </a:xfrm>
        </p:spPr>
        <p:txBody>
          <a:bodyPr>
            <a:normAutofit/>
          </a:bodyPr>
          <a:lstStyle/>
          <a:p>
            <a:r>
              <a:rPr lang="en-US" sz="2400" b="1" dirty="0" smtClean="0">
                <a:solidFill>
                  <a:schemeClr val="accent5">
                    <a:lumMod val="50000"/>
                  </a:schemeClr>
                </a:solidFill>
              </a:rPr>
              <a:t>Disk- </a:t>
            </a:r>
            <a:r>
              <a:rPr lang="en-US" sz="2400" b="1" dirty="0" err="1" smtClean="0">
                <a:solidFill>
                  <a:schemeClr val="accent5">
                    <a:lumMod val="50000"/>
                  </a:schemeClr>
                </a:solidFill>
              </a:rPr>
              <a:t>kondilarna</a:t>
            </a:r>
            <a:r>
              <a:rPr lang="en-US" sz="2400" b="1" dirty="0" smtClean="0">
                <a:solidFill>
                  <a:schemeClr val="accent5">
                    <a:lumMod val="50000"/>
                  </a:schemeClr>
                </a:solidFill>
              </a:rPr>
              <a:t> </a:t>
            </a:r>
            <a:r>
              <a:rPr lang="en-US" sz="2400" b="1" dirty="0" err="1" smtClean="0">
                <a:solidFill>
                  <a:schemeClr val="accent5">
                    <a:lumMod val="50000"/>
                  </a:schemeClr>
                </a:solidFill>
              </a:rPr>
              <a:t>neuskladjenost</a:t>
            </a:r>
            <a:r>
              <a:rPr lang="en-US" sz="2400" b="1" dirty="0" smtClean="0">
                <a:solidFill>
                  <a:schemeClr val="accent5">
                    <a:lumMod val="50000"/>
                  </a:schemeClr>
                </a:solidFill>
              </a:rPr>
              <a:t> </a:t>
            </a:r>
            <a:r>
              <a:rPr lang="en-US" sz="2400" dirty="0" smtClean="0">
                <a:solidFill>
                  <a:schemeClr val="accent5">
                    <a:lumMod val="50000"/>
                  </a:schemeClr>
                </a:solidFill>
              </a:rPr>
              <a:t>(</a:t>
            </a:r>
            <a:r>
              <a:rPr lang="en-US" sz="2400" dirty="0" err="1" smtClean="0">
                <a:solidFill>
                  <a:schemeClr val="accent5">
                    <a:lumMod val="50000"/>
                  </a:schemeClr>
                </a:solidFill>
              </a:rPr>
              <a:t>unutrasnje</a:t>
            </a:r>
            <a:r>
              <a:rPr lang="en-US" sz="2400" dirty="0" smtClean="0">
                <a:solidFill>
                  <a:schemeClr val="accent5">
                    <a:lumMod val="50000"/>
                  </a:schemeClr>
                </a:solidFill>
              </a:rPr>
              <a:t> </a:t>
            </a:r>
            <a:r>
              <a:rPr lang="en-US" sz="2400" dirty="0" err="1" smtClean="0">
                <a:solidFill>
                  <a:schemeClr val="accent5">
                    <a:lumMod val="50000"/>
                  </a:schemeClr>
                </a:solidFill>
              </a:rPr>
              <a:t>istiskivanje</a:t>
            </a:r>
            <a:r>
              <a:rPr lang="en-US" sz="2400" dirty="0" smtClean="0">
                <a:solidFill>
                  <a:schemeClr val="accent5">
                    <a:lumMod val="50000"/>
                  </a:schemeClr>
                </a:solidFill>
              </a:rPr>
              <a:t> </a:t>
            </a:r>
            <a:r>
              <a:rPr lang="en-US" sz="2400" dirty="0" err="1" smtClean="0">
                <a:solidFill>
                  <a:schemeClr val="accent5">
                    <a:lumMod val="50000"/>
                  </a:schemeClr>
                </a:solidFill>
              </a:rPr>
              <a:t>diska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bez</a:t>
            </a:r>
            <a:r>
              <a:rPr lang="en-US" sz="2400" dirty="0" smtClean="0">
                <a:solidFill>
                  <a:schemeClr val="accent5">
                    <a:lumMod val="50000"/>
                  </a:schemeClr>
                </a:solidFill>
              </a:rPr>
              <a:t> </a:t>
            </a:r>
            <a:r>
              <a:rPr lang="en-US" sz="2400" dirty="0" err="1" smtClean="0">
                <a:solidFill>
                  <a:schemeClr val="accent5">
                    <a:lumMod val="50000"/>
                  </a:schemeClr>
                </a:solidFill>
              </a:rPr>
              <a:t>redukcije</a:t>
            </a:r>
            <a:r>
              <a:rPr lang="en-US" sz="2400" dirty="0" smtClean="0">
                <a:solidFill>
                  <a:schemeClr val="accent5">
                    <a:lumMod val="50000"/>
                  </a:schemeClr>
                </a:solidFill>
              </a:rPr>
              <a:t>, </a:t>
            </a:r>
            <a:r>
              <a:rPr lang="en-US" sz="2400" dirty="0" err="1" smtClean="0">
                <a:solidFill>
                  <a:schemeClr val="accent5">
                    <a:lumMod val="50000"/>
                  </a:schemeClr>
                </a:solidFill>
              </a:rPr>
              <a:t>poremecaj</a:t>
            </a:r>
            <a:r>
              <a:rPr lang="en-US" sz="2400" dirty="0" smtClean="0">
                <a:solidFill>
                  <a:schemeClr val="accent5">
                    <a:lumMod val="50000"/>
                  </a:schemeClr>
                </a:solidFill>
              </a:rPr>
              <a:t> </a:t>
            </a:r>
            <a:r>
              <a:rPr lang="en-US" sz="2400" dirty="0" err="1" smtClean="0">
                <a:solidFill>
                  <a:schemeClr val="accent5">
                    <a:lumMod val="50000"/>
                  </a:schemeClr>
                </a:solidFill>
              </a:rPr>
              <a:t>kontakta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zglobnim</a:t>
            </a:r>
            <a:r>
              <a:rPr lang="en-US" sz="2400" dirty="0" smtClean="0">
                <a:solidFill>
                  <a:schemeClr val="accent5">
                    <a:lumMod val="50000"/>
                  </a:schemeClr>
                </a:solidFill>
              </a:rPr>
              <a:t> </a:t>
            </a:r>
            <a:r>
              <a:rPr lang="en-US" sz="2400" dirty="0" err="1" smtClean="0">
                <a:solidFill>
                  <a:schemeClr val="accent5">
                    <a:lumMod val="50000"/>
                  </a:schemeClr>
                </a:solidFill>
              </a:rPr>
              <a:t>povrsinama</a:t>
            </a:r>
            <a:r>
              <a:rPr lang="en-US" sz="2400" dirty="0" smtClean="0">
                <a:solidFill>
                  <a:schemeClr val="accent5">
                    <a:lumMod val="50000"/>
                  </a:schemeClr>
                </a:solidFill>
              </a:rPr>
              <a:t>)</a:t>
            </a:r>
          </a:p>
          <a:p>
            <a:r>
              <a:rPr lang="en-US" sz="2400" b="1" dirty="0" err="1" smtClean="0">
                <a:solidFill>
                  <a:schemeClr val="accent5">
                    <a:lumMod val="50000"/>
                  </a:schemeClr>
                </a:solidFill>
              </a:rPr>
              <a:t>Istiskivanje</a:t>
            </a:r>
            <a:r>
              <a:rPr lang="en-US" sz="2400" b="1" dirty="0" smtClean="0">
                <a:solidFill>
                  <a:schemeClr val="accent5">
                    <a:lumMod val="50000"/>
                  </a:schemeClr>
                </a:solidFill>
              </a:rPr>
              <a:t> </a:t>
            </a:r>
            <a:r>
              <a:rPr lang="en-US" sz="2400" b="1" dirty="0" err="1" smtClean="0">
                <a:solidFill>
                  <a:schemeClr val="accent5">
                    <a:lumMod val="50000"/>
                  </a:schemeClr>
                </a:solidFill>
              </a:rPr>
              <a:t>diska</a:t>
            </a:r>
            <a:r>
              <a:rPr lang="en-US" sz="2400" b="1" dirty="0" smtClean="0">
                <a:solidFill>
                  <a:schemeClr val="accent5">
                    <a:lumMod val="50000"/>
                  </a:schemeClr>
                </a:solidFill>
              </a:rPr>
              <a:t> </a:t>
            </a:r>
            <a:r>
              <a:rPr lang="en-US" sz="2400" b="1" dirty="0" err="1" smtClean="0">
                <a:solidFill>
                  <a:schemeClr val="accent5">
                    <a:lumMod val="50000"/>
                  </a:schemeClr>
                </a:solidFill>
              </a:rPr>
              <a:t>bez</a:t>
            </a:r>
            <a:r>
              <a:rPr lang="en-US" sz="2400" b="1" dirty="0" smtClean="0">
                <a:solidFill>
                  <a:schemeClr val="accent5">
                    <a:lumMod val="50000"/>
                  </a:schemeClr>
                </a:solidFill>
              </a:rPr>
              <a:t>  </a:t>
            </a:r>
            <a:r>
              <a:rPr lang="en-US" sz="2400" b="1" dirty="0" err="1" smtClean="0">
                <a:solidFill>
                  <a:schemeClr val="accent5">
                    <a:lumMod val="50000"/>
                  </a:schemeClr>
                </a:solidFill>
              </a:rPr>
              <a:t>redukcije</a:t>
            </a:r>
            <a:r>
              <a:rPr lang="en-US" sz="2400" b="1" dirty="0" smtClean="0">
                <a:solidFill>
                  <a:schemeClr val="accent5">
                    <a:lumMod val="50000"/>
                  </a:schemeClr>
                </a:solidFill>
              </a:rPr>
              <a:t> </a:t>
            </a:r>
            <a:r>
              <a:rPr lang="en-US" sz="2400" dirty="0" smtClean="0">
                <a:solidFill>
                  <a:schemeClr val="accent5">
                    <a:lumMod val="50000"/>
                  </a:schemeClr>
                </a:solidFill>
              </a:rPr>
              <a:t>: </a:t>
            </a:r>
            <a:r>
              <a:rPr lang="en-US" sz="2400" dirty="0" err="1" smtClean="0">
                <a:solidFill>
                  <a:schemeClr val="accent5">
                    <a:lumMod val="50000"/>
                  </a:schemeClr>
                </a:solidFill>
              </a:rPr>
              <a:t>bolno</a:t>
            </a:r>
            <a:r>
              <a:rPr lang="en-US" sz="2400" dirty="0" smtClean="0">
                <a:solidFill>
                  <a:schemeClr val="accent5">
                    <a:lumMod val="50000"/>
                  </a:schemeClr>
                </a:solidFill>
              </a:rPr>
              <a:t> </a:t>
            </a:r>
            <a:r>
              <a:rPr lang="en-US" sz="2400" dirty="0" err="1" smtClean="0">
                <a:solidFill>
                  <a:schemeClr val="accent5">
                    <a:lumMod val="50000"/>
                  </a:schemeClr>
                </a:solidFill>
              </a:rPr>
              <a:t>ogranicenje</a:t>
            </a:r>
            <a:r>
              <a:rPr lang="en-US" sz="2400" dirty="0" smtClean="0">
                <a:solidFill>
                  <a:schemeClr val="accent5">
                    <a:lumMod val="50000"/>
                  </a:schemeClr>
                </a:solidFill>
              </a:rPr>
              <a:t> </a:t>
            </a:r>
            <a:r>
              <a:rPr lang="en-US" sz="2400" dirty="0" err="1" smtClean="0">
                <a:solidFill>
                  <a:schemeClr val="accent5">
                    <a:lumMod val="50000"/>
                  </a:schemeClr>
                </a:solidFill>
              </a:rPr>
              <a:t>otvaranja</a:t>
            </a:r>
            <a:r>
              <a:rPr lang="en-US" sz="2400" dirty="0" smtClean="0">
                <a:solidFill>
                  <a:schemeClr val="accent5">
                    <a:lumMod val="50000"/>
                  </a:schemeClr>
                </a:solidFill>
              </a:rPr>
              <a:t> </a:t>
            </a:r>
            <a:r>
              <a:rPr lang="en-US" sz="2400" dirty="0" err="1" smtClean="0">
                <a:solidFill>
                  <a:schemeClr val="accent5">
                    <a:lumMod val="50000"/>
                  </a:schemeClr>
                </a:solidFill>
              </a:rPr>
              <a:t>usta</a:t>
            </a:r>
            <a:endParaRPr lang="en-US" sz="2400" dirty="0" smtClean="0">
              <a:solidFill>
                <a:schemeClr val="accent5">
                  <a:lumMod val="50000"/>
                </a:schemeClr>
              </a:solidFill>
            </a:endParaRPr>
          </a:p>
          <a:p>
            <a:r>
              <a:rPr lang="en-US" sz="2400" b="1" dirty="0" err="1" smtClean="0">
                <a:solidFill>
                  <a:schemeClr val="accent5">
                    <a:lumMod val="50000"/>
                  </a:schemeClr>
                </a:solidFill>
              </a:rPr>
              <a:t>Retrodiscitis</a:t>
            </a:r>
            <a:r>
              <a:rPr lang="en-US" sz="2400" b="1" dirty="0" smtClean="0">
                <a:solidFill>
                  <a:schemeClr val="accent5">
                    <a:lumMod val="50000"/>
                  </a:schemeClr>
                </a:solidFill>
              </a:rPr>
              <a:t> </a:t>
            </a:r>
            <a:r>
              <a:rPr lang="en-US" sz="2400" b="1" dirty="0" err="1" smtClean="0">
                <a:solidFill>
                  <a:schemeClr val="accent5">
                    <a:lumMod val="50000"/>
                  </a:schemeClr>
                </a:solidFill>
              </a:rPr>
              <a:t>i</a:t>
            </a:r>
            <a:r>
              <a:rPr lang="en-US" sz="2400" b="1" dirty="0" smtClean="0">
                <a:solidFill>
                  <a:schemeClr val="accent5">
                    <a:lumMod val="50000"/>
                  </a:schemeClr>
                </a:solidFill>
              </a:rPr>
              <a:t> </a:t>
            </a:r>
            <a:r>
              <a:rPr lang="en-US" sz="2400" b="1" dirty="0" err="1" smtClean="0">
                <a:solidFill>
                  <a:schemeClr val="accent5">
                    <a:lumMod val="50000"/>
                  </a:schemeClr>
                </a:solidFill>
              </a:rPr>
              <a:t>subluksacija</a:t>
            </a:r>
            <a:r>
              <a:rPr lang="en-US" sz="2400" b="1" dirty="0" smtClean="0">
                <a:solidFill>
                  <a:schemeClr val="accent5">
                    <a:lumMod val="50000"/>
                  </a:schemeClr>
                </a:solidFill>
              </a:rPr>
              <a:t> </a:t>
            </a:r>
            <a:r>
              <a:rPr lang="en-GB" sz="2400" dirty="0" smtClean="0">
                <a:solidFill>
                  <a:schemeClr val="accent5">
                    <a:lumMod val="50000"/>
                  </a:schemeClr>
                </a:solidFill>
              </a:rPr>
              <a:t>(TMZ) </a:t>
            </a:r>
            <a:r>
              <a:rPr lang="en-US" sz="2400" dirty="0" err="1" smtClean="0">
                <a:solidFill>
                  <a:schemeClr val="accent5">
                    <a:lumMod val="50000"/>
                  </a:schemeClr>
                </a:solidFill>
              </a:rPr>
              <a:t>bolni</a:t>
            </a:r>
            <a:r>
              <a:rPr lang="en-US" sz="2400" dirty="0" smtClean="0">
                <a:solidFill>
                  <a:schemeClr val="accent5">
                    <a:lumMod val="50000"/>
                  </a:schemeClr>
                </a:solidFill>
              </a:rPr>
              <a:t>  </a:t>
            </a:r>
            <a:r>
              <a:rPr lang="en-US" sz="2400" dirty="0" err="1" smtClean="0">
                <a:solidFill>
                  <a:schemeClr val="accent5">
                    <a:lumMod val="50000"/>
                  </a:schemeClr>
                </a:solidFill>
              </a:rPr>
              <a:t>zbog</a:t>
            </a:r>
            <a:r>
              <a:rPr lang="en-US" sz="2400" dirty="0" smtClean="0">
                <a:solidFill>
                  <a:schemeClr val="accent5">
                    <a:lumMod val="50000"/>
                  </a:schemeClr>
                </a:solidFill>
              </a:rPr>
              <a:t> </a:t>
            </a:r>
            <a:r>
              <a:rPr lang="en-US" sz="2400" dirty="0" err="1" smtClean="0">
                <a:solidFill>
                  <a:schemeClr val="accent5">
                    <a:lumMod val="50000"/>
                  </a:schemeClr>
                </a:solidFill>
              </a:rPr>
              <a:t>inflamacije</a:t>
            </a:r>
            <a:r>
              <a:rPr lang="en-US" sz="2400" dirty="0" smtClean="0">
                <a:solidFill>
                  <a:schemeClr val="accent5">
                    <a:lumMod val="50000"/>
                  </a:schemeClr>
                </a:solidFill>
              </a:rPr>
              <a:t> </a:t>
            </a:r>
            <a:r>
              <a:rPr lang="en-US" sz="2400" dirty="0" err="1" smtClean="0">
                <a:solidFill>
                  <a:schemeClr val="accent5">
                    <a:lumMod val="50000"/>
                  </a:schemeClr>
                </a:solidFill>
              </a:rPr>
              <a:t>retrodiskalnog</a:t>
            </a:r>
            <a:r>
              <a:rPr lang="en-US" sz="2400" dirty="0" smtClean="0">
                <a:solidFill>
                  <a:schemeClr val="accent5">
                    <a:lumMod val="50000"/>
                  </a:schemeClr>
                </a:solidFill>
              </a:rPr>
              <a:t> </a:t>
            </a:r>
            <a:r>
              <a:rPr lang="en-US" sz="2400" dirty="0" err="1" smtClean="0">
                <a:solidFill>
                  <a:schemeClr val="accent5">
                    <a:lumMod val="50000"/>
                  </a:schemeClr>
                </a:solidFill>
              </a:rPr>
              <a:t>tkiva</a:t>
            </a:r>
            <a:r>
              <a:rPr lang="en-US" sz="2400" dirty="0" smtClean="0">
                <a:solidFill>
                  <a:schemeClr val="accent5">
                    <a:lumMod val="50000"/>
                  </a:schemeClr>
                </a:solidFill>
              </a:rPr>
              <a:t>, </a:t>
            </a:r>
            <a:r>
              <a:rPr lang="en-US" sz="2400" dirty="0" err="1" smtClean="0">
                <a:solidFill>
                  <a:schemeClr val="accent5">
                    <a:lumMod val="50000"/>
                  </a:schemeClr>
                </a:solidFill>
              </a:rPr>
              <a:t>kapsulitisa</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sinovitisa</a:t>
            </a:r>
            <a:r>
              <a:rPr lang="en-US" sz="2400" dirty="0" smtClean="0">
                <a:solidFill>
                  <a:schemeClr val="accent5">
                    <a:lumMod val="50000"/>
                  </a:schemeClr>
                </a:solidFill>
              </a:rPr>
              <a:t> </a:t>
            </a:r>
          </a:p>
          <a:p>
            <a:r>
              <a:rPr lang="en-US" sz="2400" b="1" dirty="0" err="1" smtClean="0">
                <a:solidFill>
                  <a:schemeClr val="accent5">
                    <a:lumMod val="50000"/>
                  </a:schemeClr>
                </a:solidFill>
              </a:rPr>
              <a:t>Osteoartriticne</a:t>
            </a:r>
            <a:r>
              <a:rPr lang="en-US" sz="2400" b="1" dirty="0" smtClean="0">
                <a:solidFill>
                  <a:schemeClr val="accent5">
                    <a:lumMod val="50000"/>
                  </a:schemeClr>
                </a:solidFill>
              </a:rPr>
              <a:t> </a:t>
            </a:r>
            <a:r>
              <a:rPr lang="en-US" sz="2400" b="1" dirty="0" err="1" smtClean="0">
                <a:solidFill>
                  <a:schemeClr val="accent5">
                    <a:lumMod val="50000"/>
                  </a:schemeClr>
                </a:solidFill>
              </a:rPr>
              <a:t>promene</a:t>
            </a:r>
            <a:r>
              <a:rPr lang="en-US" sz="2400" b="1" dirty="0" smtClean="0">
                <a:solidFill>
                  <a:schemeClr val="accent5">
                    <a:lumMod val="50000"/>
                  </a:schemeClr>
                </a:solidFill>
              </a:rPr>
              <a:t> </a:t>
            </a:r>
            <a:r>
              <a:rPr lang="en-US" sz="2400" dirty="0" err="1" smtClean="0">
                <a:solidFill>
                  <a:schemeClr val="accent5">
                    <a:lumMod val="50000"/>
                  </a:schemeClr>
                </a:solidFill>
              </a:rPr>
              <a:t>mogu</a:t>
            </a:r>
            <a:r>
              <a:rPr lang="en-US" sz="2400" dirty="0" smtClean="0">
                <a:solidFill>
                  <a:schemeClr val="accent5">
                    <a:lumMod val="50000"/>
                  </a:schemeClr>
                </a:solidFill>
              </a:rPr>
              <a:t> </a:t>
            </a:r>
            <a:r>
              <a:rPr lang="en-US" sz="2400" dirty="0" err="1" smtClean="0">
                <a:solidFill>
                  <a:schemeClr val="accent5">
                    <a:lumMod val="50000"/>
                  </a:schemeClr>
                </a:solidFill>
              </a:rPr>
              <a:t>poticati</a:t>
            </a:r>
            <a:r>
              <a:rPr lang="en-US" sz="2400" dirty="0" smtClean="0">
                <a:solidFill>
                  <a:schemeClr val="accent5">
                    <a:lumMod val="50000"/>
                  </a:schemeClr>
                </a:solidFill>
              </a:rPr>
              <a:t>  </a:t>
            </a:r>
            <a:r>
              <a:rPr lang="en-US" sz="2400" dirty="0" err="1" smtClean="0">
                <a:solidFill>
                  <a:schemeClr val="accent5">
                    <a:lumMod val="50000"/>
                  </a:schemeClr>
                </a:solidFill>
              </a:rPr>
              <a:t>od</a:t>
            </a:r>
            <a:r>
              <a:rPr lang="en-US" sz="2400" dirty="0" smtClean="0">
                <a:solidFill>
                  <a:schemeClr val="accent5">
                    <a:lumMod val="50000"/>
                  </a:schemeClr>
                </a:solidFill>
              </a:rPr>
              <a:t> </a:t>
            </a:r>
            <a:r>
              <a:rPr lang="en-US" sz="2400" dirty="0" err="1" smtClean="0">
                <a:solidFill>
                  <a:schemeClr val="accent5">
                    <a:lumMod val="50000"/>
                  </a:schemeClr>
                </a:solidFill>
              </a:rPr>
              <a:t>povrsina</a:t>
            </a:r>
            <a:r>
              <a:rPr lang="en-US" sz="2400" dirty="0" smtClean="0">
                <a:solidFill>
                  <a:schemeClr val="accent5">
                    <a:lumMod val="50000"/>
                  </a:schemeClr>
                </a:solidFill>
              </a:rPr>
              <a:t> TMZ, </a:t>
            </a:r>
            <a:r>
              <a:rPr lang="en-US" sz="2400" dirty="0" err="1" smtClean="0">
                <a:solidFill>
                  <a:schemeClr val="accent5">
                    <a:lumMod val="50000"/>
                  </a:schemeClr>
                </a:solidFill>
              </a:rPr>
              <a:t>agresivne</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vode</a:t>
            </a:r>
            <a:r>
              <a:rPr lang="en-US" sz="2400" dirty="0" smtClean="0">
                <a:solidFill>
                  <a:schemeClr val="accent5">
                    <a:lumMod val="50000"/>
                  </a:schemeClr>
                </a:solidFill>
              </a:rPr>
              <a:t> ka </a:t>
            </a:r>
            <a:r>
              <a:rPr lang="en-US" sz="2400" dirty="0" err="1" smtClean="0">
                <a:solidFill>
                  <a:schemeClr val="accent5">
                    <a:lumMod val="50000"/>
                  </a:schemeClr>
                </a:solidFill>
              </a:rPr>
              <a:t>progresiji</a:t>
            </a:r>
            <a:r>
              <a:rPr lang="en-US" sz="2400" dirty="0" smtClean="0">
                <a:solidFill>
                  <a:schemeClr val="accent5">
                    <a:lumMod val="50000"/>
                  </a:schemeClr>
                </a:solidFill>
              </a:rPr>
              <a:t> </a:t>
            </a:r>
            <a:r>
              <a:rPr lang="en-US" sz="2400" dirty="0" err="1" smtClean="0">
                <a:solidFill>
                  <a:schemeClr val="accent5">
                    <a:lumMod val="50000"/>
                  </a:schemeClr>
                </a:solidFill>
              </a:rPr>
              <a:t>ako</a:t>
            </a:r>
            <a:r>
              <a:rPr lang="en-US" sz="2400" dirty="0" smtClean="0">
                <a:solidFill>
                  <a:schemeClr val="accent5">
                    <a:lumMod val="50000"/>
                  </a:schemeClr>
                </a:solidFill>
              </a:rPr>
              <a:t> je </a:t>
            </a:r>
            <a:r>
              <a:rPr lang="en-US" sz="2400" dirty="0" err="1" smtClean="0">
                <a:solidFill>
                  <a:schemeClr val="accent5">
                    <a:lumMod val="50000"/>
                  </a:schemeClr>
                </a:solidFill>
              </a:rPr>
              <a:t>razlog</a:t>
            </a:r>
            <a:r>
              <a:rPr lang="en-US" sz="2400" dirty="0" smtClean="0">
                <a:solidFill>
                  <a:schemeClr val="accent5">
                    <a:lumMod val="50000"/>
                  </a:schemeClr>
                </a:solidFill>
              </a:rPr>
              <a:t> </a:t>
            </a:r>
            <a:r>
              <a:rPr lang="en-US" sz="2400" dirty="0" err="1" smtClean="0">
                <a:solidFill>
                  <a:schemeClr val="accent5">
                    <a:lumMod val="50000"/>
                  </a:schemeClr>
                </a:solidFill>
              </a:rPr>
              <a:t>sistemska</a:t>
            </a:r>
            <a:r>
              <a:rPr lang="en-US" sz="2400" dirty="0" smtClean="0">
                <a:solidFill>
                  <a:schemeClr val="accent5">
                    <a:lumMod val="50000"/>
                  </a:schemeClr>
                </a:solidFill>
              </a:rPr>
              <a:t> </a:t>
            </a:r>
            <a:r>
              <a:rPr lang="en-US" sz="2400" dirty="0" err="1" smtClean="0">
                <a:solidFill>
                  <a:schemeClr val="accent5">
                    <a:lumMod val="50000"/>
                  </a:schemeClr>
                </a:solidFill>
              </a:rPr>
              <a:t>bolest</a:t>
            </a:r>
            <a:r>
              <a:rPr lang="en-US" sz="2400" dirty="0" smtClean="0">
                <a:solidFill>
                  <a:schemeClr val="accent5">
                    <a:lumMod val="50000"/>
                  </a:schemeClr>
                </a:solidFill>
              </a:rPr>
              <a:t>  (</a:t>
            </a:r>
            <a:r>
              <a:rPr lang="en-US" sz="2400" dirty="0" err="1" smtClean="0">
                <a:solidFill>
                  <a:schemeClr val="accent5">
                    <a:lumMod val="50000"/>
                  </a:schemeClr>
                </a:solidFill>
              </a:rPr>
              <a:t>kao</a:t>
            </a:r>
            <a:r>
              <a:rPr lang="en-US" sz="2400" dirty="0" smtClean="0">
                <a:solidFill>
                  <a:schemeClr val="accent5">
                    <a:lumMod val="50000"/>
                  </a:schemeClr>
                </a:solidFill>
              </a:rPr>
              <a:t> </a:t>
            </a:r>
            <a:r>
              <a:rPr lang="en-US" sz="2400" dirty="0" err="1" smtClean="0">
                <a:solidFill>
                  <a:schemeClr val="accent5">
                    <a:lumMod val="50000"/>
                  </a:schemeClr>
                </a:solidFill>
              </a:rPr>
              <a:t>poliartritis</a:t>
            </a:r>
            <a:r>
              <a:rPr lang="en-US" sz="2800" dirty="0" smtClean="0">
                <a:solidFill>
                  <a:schemeClr val="accent5">
                    <a:lumMod val="50000"/>
                  </a:schemeClr>
                </a:solidFill>
              </a:rPr>
              <a:t>)</a:t>
            </a:r>
          </a:p>
          <a:p>
            <a:endParaRPr lang="en-US"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r>
              <a:rPr lang="en-US" sz="2800" b="1" dirty="0" smtClean="0">
                <a:solidFill>
                  <a:schemeClr val="accent5">
                    <a:lumMod val="50000"/>
                  </a:schemeClr>
                </a:solidFill>
              </a:rPr>
              <a:t>EVALUACIJA: </a:t>
            </a:r>
            <a:r>
              <a:rPr lang="en-US" sz="2800" b="1" dirty="0" err="1" smtClean="0">
                <a:solidFill>
                  <a:schemeClr val="accent5">
                    <a:lumMod val="50000"/>
                  </a:schemeClr>
                </a:solidFill>
              </a:rPr>
              <a:t>temporomandibularni</a:t>
            </a:r>
            <a:r>
              <a:rPr lang="en-US" sz="2800" b="1" dirty="0" smtClean="0">
                <a:solidFill>
                  <a:schemeClr val="accent5">
                    <a:lumMod val="50000"/>
                  </a:schemeClr>
                </a:solidFill>
              </a:rPr>
              <a:t> </a:t>
            </a:r>
            <a:r>
              <a:rPr lang="en-US" sz="2800" b="1" dirty="0" err="1" smtClean="0">
                <a:solidFill>
                  <a:schemeClr val="accent5">
                    <a:lumMod val="50000"/>
                  </a:schemeClr>
                </a:solidFill>
              </a:rPr>
              <a:t>poremecaji</a:t>
            </a:r>
            <a:endParaRPr lang="en-GB" sz="3200" dirty="0">
              <a:solidFill>
                <a:schemeClr val="accent5">
                  <a:lumMod val="50000"/>
                </a:schemeClr>
              </a:solidFill>
            </a:endParaRPr>
          </a:p>
        </p:txBody>
      </p:sp>
      <p:sp>
        <p:nvSpPr>
          <p:cNvPr id="3" name="Content Placeholder 2"/>
          <p:cNvSpPr>
            <a:spLocks noGrp="1"/>
          </p:cNvSpPr>
          <p:nvPr>
            <p:ph idx="1"/>
          </p:nvPr>
        </p:nvSpPr>
        <p:spPr>
          <a:xfrm>
            <a:off x="457200" y="1447800"/>
            <a:ext cx="8229600" cy="4495800"/>
          </a:xfrm>
        </p:spPr>
        <p:txBody>
          <a:bodyPr>
            <a:normAutofit/>
          </a:bodyPr>
          <a:lstStyle/>
          <a:p>
            <a:r>
              <a:rPr lang="en-GB" sz="2000" b="1" dirty="0" err="1" smtClean="0">
                <a:solidFill>
                  <a:schemeClr val="accent5">
                    <a:lumMod val="50000"/>
                  </a:schemeClr>
                </a:solidFill>
              </a:rPr>
              <a:t>Dislokacija</a:t>
            </a:r>
            <a:r>
              <a:rPr lang="en-GB" sz="2000" b="1" dirty="0" smtClean="0">
                <a:solidFill>
                  <a:schemeClr val="accent5">
                    <a:lumMod val="50000"/>
                  </a:schemeClr>
                </a:solidFill>
              </a:rPr>
              <a:t> </a:t>
            </a:r>
            <a:r>
              <a:rPr lang="en-GB" sz="2000" b="1" dirty="0" err="1" smtClean="0">
                <a:solidFill>
                  <a:schemeClr val="accent5">
                    <a:lumMod val="50000"/>
                  </a:schemeClr>
                </a:solidFill>
              </a:rPr>
              <a:t>diskusa</a:t>
            </a:r>
            <a:r>
              <a:rPr lang="en-GB" sz="2000" b="1" dirty="0" smtClean="0">
                <a:solidFill>
                  <a:schemeClr val="accent5">
                    <a:lumMod val="50000"/>
                  </a:schemeClr>
                </a:solidFill>
              </a:rPr>
              <a:t> </a:t>
            </a:r>
            <a:r>
              <a:rPr lang="en-GB" sz="2000" b="1" dirty="0" err="1" smtClean="0">
                <a:solidFill>
                  <a:schemeClr val="accent5">
                    <a:lumMod val="50000"/>
                  </a:schemeClr>
                </a:solidFill>
              </a:rPr>
              <a:t>sa</a:t>
            </a:r>
            <a:r>
              <a:rPr lang="en-GB" sz="2000" b="1" dirty="0" smtClean="0">
                <a:solidFill>
                  <a:schemeClr val="accent5">
                    <a:lumMod val="50000"/>
                  </a:schemeClr>
                </a:solidFill>
              </a:rPr>
              <a:t> </a:t>
            </a:r>
            <a:r>
              <a:rPr lang="en-GB" sz="2000" b="1" dirty="0" err="1" smtClean="0">
                <a:solidFill>
                  <a:schemeClr val="accent5">
                    <a:lumMod val="50000"/>
                  </a:schemeClr>
                </a:solidFill>
              </a:rPr>
              <a:t>redukcijom</a:t>
            </a:r>
            <a:r>
              <a:rPr lang="en-GB" sz="2000" b="1" dirty="0" smtClean="0">
                <a:solidFill>
                  <a:schemeClr val="accent5">
                    <a:lumMod val="50000"/>
                  </a:schemeClr>
                </a:solidFill>
              </a:rPr>
              <a:t> </a:t>
            </a:r>
            <a:r>
              <a:rPr lang="en-GB" sz="2000" b="1" i="1" dirty="0" smtClean="0">
                <a:solidFill>
                  <a:schemeClr val="accent5">
                    <a:lumMod val="50000"/>
                  </a:schemeClr>
                </a:solidFill>
              </a:rPr>
              <a:t>– </a:t>
            </a:r>
            <a:r>
              <a:rPr lang="en-GB" sz="2000" dirty="0" smtClean="0">
                <a:solidFill>
                  <a:schemeClr val="accent5">
                    <a:lumMod val="50000"/>
                  </a:schemeClr>
                </a:solidFill>
              </a:rPr>
              <a:t>disk je </a:t>
            </a:r>
            <a:r>
              <a:rPr lang="en-GB" sz="2000" dirty="0" err="1" smtClean="0">
                <a:solidFill>
                  <a:schemeClr val="accent5">
                    <a:lumMod val="50000"/>
                  </a:schemeClr>
                </a:solidFill>
              </a:rPr>
              <a:t>dislociran</a:t>
            </a:r>
            <a:r>
              <a:rPr lang="en-GB" sz="2000" dirty="0" smtClean="0">
                <a:solidFill>
                  <a:schemeClr val="accent5">
                    <a:lumMod val="50000"/>
                  </a:schemeClr>
                </a:solidFill>
              </a:rPr>
              <a:t> </a:t>
            </a:r>
            <a:r>
              <a:rPr lang="en-GB" sz="2000" dirty="0" err="1" smtClean="0">
                <a:solidFill>
                  <a:schemeClr val="accent5">
                    <a:lumMod val="50000"/>
                  </a:schemeClr>
                </a:solidFill>
              </a:rPr>
              <a:t>iz</a:t>
            </a:r>
            <a:r>
              <a:rPr lang="en-GB" sz="2000" dirty="0" smtClean="0">
                <a:solidFill>
                  <a:schemeClr val="accent5">
                    <a:lumMod val="50000"/>
                  </a:schemeClr>
                </a:solidFill>
              </a:rPr>
              <a:t> </a:t>
            </a:r>
            <a:r>
              <a:rPr lang="en-GB" sz="2000" dirty="0" err="1" smtClean="0">
                <a:solidFill>
                  <a:schemeClr val="accent5">
                    <a:lumMod val="50000"/>
                  </a:schemeClr>
                </a:solidFill>
              </a:rPr>
              <a:t>svoje</a:t>
            </a:r>
            <a:r>
              <a:rPr lang="en-GB" sz="2000" dirty="0" smtClean="0">
                <a:solidFill>
                  <a:schemeClr val="accent5">
                    <a:lumMod val="50000"/>
                  </a:schemeClr>
                </a:solidFill>
              </a:rPr>
              <a:t> </a:t>
            </a:r>
            <a:r>
              <a:rPr lang="en-GB" sz="2000" dirty="0" err="1" smtClean="0">
                <a:solidFill>
                  <a:schemeClr val="accent5">
                    <a:lumMod val="50000"/>
                  </a:schemeClr>
                </a:solidFill>
              </a:rPr>
              <a:t>normalne</a:t>
            </a:r>
            <a:r>
              <a:rPr lang="en-GB" sz="2000" dirty="0" smtClean="0">
                <a:solidFill>
                  <a:schemeClr val="accent5">
                    <a:lumMod val="50000"/>
                  </a:schemeClr>
                </a:solidFill>
              </a:rPr>
              <a:t> </a:t>
            </a:r>
            <a:r>
              <a:rPr lang="vi-VN" sz="2000" dirty="0" smtClean="0">
                <a:solidFill>
                  <a:schemeClr val="accent5">
                    <a:lumMod val="50000"/>
                  </a:schemeClr>
                </a:solidFill>
                <a:latin typeface="Calibri" pitchFamily="34" charset="0"/>
              </a:rPr>
              <a:t>pozicije između kondila donje vilice i eminencije artikularis najčešće anteriorno </a:t>
            </a:r>
            <a:r>
              <a:rPr lang="en-US" sz="2000" dirty="0" err="1" smtClean="0">
                <a:solidFill>
                  <a:schemeClr val="accent5">
                    <a:lumMod val="50000"/>
                  </a:schemeClr>
                </a:solidFill>
                <a:latin typeface="Calibri" pitchFamily="34" charset="0"/>
              </a:rPr>
              <a:t>i</a:t>
            </a:r>
            <a:r>
              <a:rPr lang="en-US" sz="2000" dirty="0" smtClean="0">
                <a:solidFill>
                  <a:schemeClr val="accent5">
                    <a:lumMod val="50000"/>
                  </a:schemeClr>
                </a:solidFill>
                <a:latin typeface="Calibri" pitchFamily="34" charset="0"/>
              </a:rPr>
              <a:t> </a:t>
            </a:r>
            <a:r>
              <a:rPr lang="vi-VN" sz="2000" dirty="0" smtClean="0">
                <a:solidFill>
                  <a:schemeClr val="accent5">
                    <a:lumMod val="50000"/>
                  </a:schemeClr>
                </a:solidFill>
                <a:latin typeface="Calibri" pitchFamily="34" charset="0"/>
              </a:rPr>
              <a:t>medijalno, ali se pri otvaranju usta postavlja na normalnu poziciju između zglobnih</a:t>
            </a:r>
            <a:r>
              <a:rPr lang="en-US" sz="2000" dirty="0" smtClean="0">
                <a:solidFill>
                  <a:schemeClr val="accent5">
                    <a:lumMod val="50000"/>
                  </a:schemeClr>
                </a:solidFill>
                <a:latin typeface="Calibri" pitchFamily="34" charset="0"/>
              </a:rPr>
              <a:t> </a:t>
            </a:r>
            <a:r>
              <a:rPr lang="en-GB" sz="2000" dirty="0" err="1" smtClean="0">
                <a:solidFill>
                  <a:schemeClr val="accent5">
                    <a:lumMod val="50000"/>
                  </a:schemeClr>
                </a:solidFill>
                <a:latin typeface="Calibri" pitchFamily="34" charset="0"/>
              </a:rPr>
              <a:t>površina</a:t>
            </a:r>
            <a:r>
              <a:rPr lang="en-GB" sz="2000" dirty="0" smtClean="0">
                <a:solidFill>
                  <a:schemeClr val="accent5">
                    <a:lumMod val="50000"/>
                  </a:schemeClr>
                </a:solidFill>
                <a:latin typeface="Calibri" pitchFamily="34" charset="0"/>
              </a:rPr>
              <a:t> </a:t>
            </a:r>
            <a:r>
              <a:rPr lang="en-GB" sz="2000" dirty="0" err="1" smtClean="0">
                <a:solidFill>
                  <a:schemeClr val="accent5">
                    <a:lumMod val="50000"/>
                  </a:schemeClr>
                </a:solidFill>
                <a:latin typeface="Calibri" pitchFamily="34" charset="0"/>
              </a:rPr>
              <a:t>što</a:t>
            </a:r>
            <a:r>
              <a:rPr lang="en-GB" sz="2000" dirty="0" smtClean="0">
                <a:solidFill>
                  <a:schemeClr val="accent5">
                    <a:lumMod val="50000"/>
                  </a:schemeClr>
                </a:solidFill>
                <a:latin typeface="Calibri" pitchFamily="34" charset="0"/>
              </a:rPr>
              <a:t> je </a:t>
            </a:r>
            <a:r>
              <a:rPr lang="en-GB" sz="2000" dirty="0" err="1" smtClean="0">
                <a:solidFill>
                  <a:schemeClr val="accent5">
                    <a:lumMod val="50000"/>
                  </a:schemeClr>
                </a:solidFill>
                <a:latin typeface="Calibri" pitchFamily="34" charset="0"/>
              </a:rPr>
              <a:t>praćeno</a:t>
            </a:r>
            <a:r>
              <a:rPr lang="en-GB" sz="2000" dirty="0" smtClean="0">
                <a:solidFill>
                  <a:schemeClr val="accent5">
                    <a:lumMod val="50000"/>
                  </a:schemeClr>
                </a:solidFill>
                <a:latin typeface="Calibri" pitchFamily="34" charset="0"/>
              </a:rPr>
              <a:t> </a:t>
            </a:r>
            <a:r>
              <a:rPr lang="en-GB" sz="2000" dirty="0" err="1" smtClean="0">
                <a:solidFill>
                  <a:schemeClr val="accent5">
                    <a:lumMod val="50000"/>
                  </a:schemeClr>
                </a:solidFill>
                <a:latin typeface="Calibri" pitchFamily="34" charset="0"/>
              </a:rPr>
              <a:t>karakterističnim</a:t>
            </a:r>
            <a:r>
              <a:rPr lang="en-GB" sz="2000" dirty="0" smtClean="0">
                <a:solidFill>
                  <a:schemeClr val="accent5">
                    <a:lumMod val="50000"/>
                  </a:schemeClr>
                </a:solidFill>
                <a:latin typeface="Calibri" pitchFamily="34" charset="0"/>
              </a:rPr>
              <a:t> </a:t>
            </a:r>
            <a:r>
              <a:rPr lang="en-GB" sz="2000" dirty="0" err="1" smtClean="0">
                <a:solidFill>
                  <a:schemeClr val="accent5">
                    <a:lumMod val="50000"/>
                  </a:schemeClr>
                </a:solidFill>
                <a:latin typeface="Calibri" pitchFamily="34" charset="0"/>
              </a:rPr>
              <a:t>zvučnim</a:t>
            </a:r>
            <a:r>
              <a:rPr lang="en-GB" sz="2000" dirty="0" smtClean="0">
                <a:solidFill>
                  <a:schemeClr val="accent5">
                    <a:lumMod val="50000"/>
                  </a:schemeClr>
                </a:solidFill>
                <a:latin typeface="Calibri" pitchFamily="34" charset="0"/>
              </a:rPr>
              <a:t> </a:t>
            </a:r>
            <a:r>
              <a:rPr lang="en-GB" sz="2000" dirty="0" err="1" smtClean="0">
                <a:solidFill>
                  <a:schemeClr val="accent5">
                    <a:lumMod val="50000"/>
                  </a:schemeClr>
                </a:solidFill>
                <a:latin typeface="Calibri" pitchFamily="34" charset="0"/>
              </a:rPr>
              <a:t>efektom</a:t>
            </a:r>
            <a:r>
              <a:rPr lang="en-GB" sz="2000" dirty="0" smtClean="0">
                <a:solidFill>
                  <a:schemeClr val="accent5">
                    <a:lumMod val="50000"/>
                  </a:schemeClr>
                </a:solidFill>
                <a:latin typeface="Calibri" pitchFamily="34" charset="0"/>
              </a:rPr>
              <a:t> u </a:t>
            </a:r>
            <a:r>
              <a:rPr lang="en-GB" sz="2000" dirty="0" err="1" smtClean="0">
                <a:solidFill>
                  <a:schemeClr val="accent5">
                    <a:lumMod val="50000"/>
                  </a:schemeClr>
                </a:solidFill>
                <a:latin typeface="Calibri" pitchFamily="34" charset="0"/>
              </a:rPr>
              <a:t>vidu</a:t>
            </a:r>
            <a:r>
              <a:rPr lang="en-GB" sz="2000" dirty="0" smtClean="0">
                <a:solidFill>
                  <a:schemeClr val="accent5">
                    <a:lumMod val="50000"/>
                  </a:schemeClr>
                </a:solidFill>
                <a:latin typeface="Calibri" pitchFamily="34" charset="0"/>
              </a:rPr>
              <a:t> </a:t>
            </a:r>
            <a:r>
              <a:rPr lang="en-GB" sz="2000" b="1" dirty="0" err="1" smtClean="0">
                <a:solidFill>
                  <a:schemeClr val="accent5">
                    <a:lumMod val="50000"/>
                  </a:schemeClr>
                </a:solidFill>
                <a:latin typeface="Calibri" pitchFamily="34" charset="0"/>
              </a:rPr>
              <a:t>klika</a:t>
            </a:r>
            <a:endParaRPr lang="en-GB" sz="2000" b="1" dirty="0">
              <a:solidFill>
                <a:schemeClr val="accent5">
                  <a:lumMod val="50000"/>
                </a:schemeClr>
              </a:solidFill>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9460" name="Picture 4" descr="TMJ disc displacement - YouTube"/>
          <p:cNvPicPr>
            <a:picLocks noChangeAspect="1" noChangeArrowheads="1"/>
          </p:cNvPicPr>
          <p:nvPr/>
        </p:nvPicPr>
        <p:blipFill>
          <a:blip r:embed="rId2" cstate="print"/>
          <a:srcRect/>
          <a:stretch>
            <a:fillRect/>
          </a:stretch>
        </p:blipFill>
        <p:spPr bwMode="auto">
          <a:xfrm>
            <a:off x="1447800" y="3200400"/>
            <a:ext cx="5791200" cy="236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48130" name="Picture 2" descr="TMJ | Kathy A. Banks, DMD | Oral &amp; Maxillofacial Surgery"/>
          <p:cNvPicPr>
            <a:picLocks noChangeAspect="1" noChangeArrowheads="1"/>
          </p:cNvPicPr>
          <p:nvPr/>
        </p:nvPicPr>
        <p:blipFill>
          <a:blip r:embed="rId2" cstate="print"/>
          <a:srcRect/>
          <a:stretch>
            <a:fillRect/>
          </a:stretch>
        </p:blipFill>
        <p:spPr bwMode="auto">
          <a:xfrm>
            <a:off x="838200" y="609600"/>
            <a:ext cx="7315200" cy="541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GB" sz="2800" dirty="0" err="1" smtClean="0">
                <a:solidFill>
                  <a:schemeClr val="accent5">
                    <a:lumMod val="50000"/>
                  </a:schemeClr>
                </a:solidFill>
              </a:rPr>
              <a:t>Poremecaji</a:t>
            </a:r>
            <a:r>
              <a:rPr lang="en-GB" sz="2800" b="1" dirty="0" smtClean="0">
                <a:solidFill>
                  <a:schemeClr val="accent5">
                    <a:lumMod val="50000"/>
                  </a:schemeClr>
                </a:solidFill>
              </a:rPr>
              <a:t> </a:t>
            </a:r>
            <a:r>
              <a:rPr lang="en-GB" sz="2800" b="1" dirty="0" err="1" smtClean="0">
                <a:solidFill>
                  <a:schemeClr val="accent5">
                    <a:lumMod val="50000"/>
                  </a:schemeClr>
                </a:solidFill>
              </a:rPr>
              <a:t>muskuloskeletnih</a:t>
            </a:r>
            <a:r>
              <a:rPr lang="en-GB" sz="2800" dirty="0" smtClean="0">
                <a:solidFill>
                  <a:schemeClr val="accent5">
                    <a:lumMod val="50000"/>
                  </a:schemeClr>
                </a:solidFill>
              </a:rPr>
              <a:t> </a:t>
            </a:r>
            <a:r>
              <a:rPr lang="en-GB" sz="2800" dirty="0" err="1" smtClean="0">
                <a:solidFill>
                  <a:schemeClr val="accent5">
                    <a:lumMod val="50000"/>
                  </a:schemeClr>
                </a:solidFill>
              </a:rPr>
              <a:t>struktura</a:t>
            </a:r>
            <a:endParaRPr lang="en-GB" sz="2800" dirty="0">
              <a:solidFill>
                <a:schemeClr val="accent5">
                  <a:lumMod val="50000"/>
                </a:schemeClr>
              </a:solidFill>
            </a:endParaRPr>
          </a:p>
        </p:txBody>
      </p:sp>
      <p:sp>
        <p:nvSpPr>
          <p:cNvPr id="3" name="Content Placeholder 2"/>
          <p:cNvSpPr>
            <a:spLocks noGrp="1"/>
          </p:cNvSpPr>
          <p:nvPr>
            <p:ph idx="1"/>
          </p:nvPr>
        </p:nvSpPr>
        <p:spPr>
          <a:xfrm>
            <a:off x="457200" y="1600200"/>
            <a:ext cx="8229600" cy="4343400"/>
          </a:xfrm>
        </p:spPr>
        <p:txBody>
          <a:bodyPr>
            <a:normAutofit/>
          </a:bodyPr>
          <a:lstStyle/>
          <a:p>
            <a:r>
              <a:rPr lang="en-US" sz="2400" b="1" dirty="0" err="1" smtClean="0">
                <a:solidFill>
                  <a:schemeClr val="accent5">
                    <a:lumMod val="50000"/>
                  </a:schemeClr>
                </a:solidFill>
              </a:rPr>
              <a:t>Mialgije</a:t>
            </a:r>
            <a:r>
              <a:rPr lang="en-US" sz="2400" b="1" dirty="0" smtClean="0">
                <a:solidFill>
                  <a:schemeClr val="accent5">
                    <a:lumMod val="50000"/>
                  </a:schemeClr>
                </a:solidFill>
              </a:rPr>
              <a:t>:</a:t>
            </a:r>
            <a:r>
              <a:rPr lang="en-US" sz="2400" dirty="0" smtClean="0">
                <a:solidFill>
                  <a:schemeClr val="accent5">
                    <a:lumMod val="50000"/>
                  </a:schemeClr>
                </a:solidFill>
              </a:rPr>
              <a:t> </a:t>
            </a:r>
            <a:r>
              <a:rPr lang="en-US" sz="2400" dirty="0" err="1" smtClean="0">
                <a:solidFill>
                  <a:schemeClr val="accent5">
                    <a:lumMod val="50000"/>
                  </a:schemeClr>
                </a:solidFill>
              </a:rPr>
              <a:t>posledica</a:t>
            </a:r>
            <a:r>
              <a:rPr lang="en-US" sz="2400" dirty="0" smtClean="0">
                <a:solidFill>
                  <a:schemeClr val="accent5">
                    <a:lumMod val="50000"/>
                  </a:schemeClr>
                </a:solidFill>
              </a:rPr>
              <a:t> </a:t>
            </a:r>
            <a:r>
              <a:rPr lang="en-US" sz="2400" dirty="0" err="1" smtClean="0">
                <a:solidFill>
                  <a:schemeClr val="accent5">
                    <a:lumMod val="50000"/>
                  </a:schemeClr>
                </a:solidFill>
              </a:rPr>
              <a:t>povrede</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naprezanja</a:t>
            </a:r>
            <a:r>
              <a:rPr lang="en-US" sz="2400" dirty="0" smtClean="0">
                <a:solidFill>
                  <a:schemeClr val="accent5">
                    <a:lumMod val="50000"/>
                  </a:schemeClr>
                </a:solidFill>
              </a:rPr>
              <a:t>, </a:t>
            </a:r>
            <a:r>
              <a:rPr lang="en-US" sz="2400" dirty="0" err="1" smtClean="0">
                <a:solidFill>
                  <a:schemeClr val="accent5">
                    <a:lumMod val="50000"/>
                  </a:schemeClr>
                </a:solidFill>
              </a:rPr>
              <a:t>tup</a:t>
            </a:r>
            <a:r>
              <a:rPr lang="en-US" sz="2400" dirty="0" smtClean="0">
                <a:solidFill>
                  <a:schemeClr val="accent5">
                    <a:lumMod val="50000"/>
                  </a:schemeClr>
                </a:solidFill>
              </a:rPr>
              <a:t> </a:t>
            </a:r>
            <a:r>
              <a:rPr lang="en-US" sz="2400" dirty="0" err="1" smtClean="0">
                <a:solidFill>
                  <a:schemeClr val="accent5">
                    <a:lumMod val="50000"/>
                  </a:schemeClr>
                </a:solidFill>
              </a:rPr>
              <a:t>akutni</a:t>
            </a:r>
            <a:r>
              <a:rPr lang="en-US" sz="2400" dirty="0" smtClean="0">
                <a:solidFill>
                  <a:schemeClr val="accent5">
                    <a:lumMod val="50000"/>
                  </a:schemeClr>
                </a:solidFill>
              </a:rPr>
              <a:t> </a:t>
            </a:r>
            <a:r>
              <a:rPr lang="en-US" sz="2400" dirty="0" err="1" smtClean="0">
                <a:solidFill>
                  <a:schemeClr val="accent5">
                    <a:lumMod val="50000"/>
                  </a:schemeClr>
                </a:solidFill>
              </a:rPr>
              <a:t>bol</a:t>
            </a:r>
            <a:endParaRPr lang="en-US" sz="2400" dirty="0" smtClean="0">
              <a:solidFill>
                <a:schemeClr val="accent5">
                  <a:lumMod val="50000"/>
                </a:schemeClr>
              </a:solidFill>
            </a:endParaRPr>
          </a:p>
          <a:p>
            <a:r>
              <a:rPr lang="en-US" sz="2400" b="1" dirty="0" err="1" smtClean="0">
                <a:solidFill>
                  <a:schemeClr val="accent5">
                    <a:lumMod val="50000"/>
                  </a:schemeClr>
                </a:solidFill>
              </a:rPr>
              <a:t>Miofascialni</a:t>
            </a:r>
            <a:r>
              <a:rPr lang="en-US" sz="2400" b="1" dirty="0" smtClean="0">
                <a:solidFill>
                  <a:schemeClr val="accent5">
                    <a:lumMod val="50000"/>
                  </a:schemeClr>
                </a:solidFill>
              </a:rPr>
              <a:t>  </a:t>
            </a:r>
            <a:r>
              <a:rPr lang="en-US" sz="2400" b="1" dirty="0" err="1" smtClean="0">
                <a:solidFill>
                  <a:schemeClr val="accent5">
                    <a:lumMod val="50000"/>
                  </a:schemeClr>
                </a:solidFill>
              </a:rPr>
              <a:t>bol</a:t>
            </a:r>
            <a:r>
              <a:rPr lang="en-US" sz="2400" b="1" dirty="0" smtClean="0">
                <a:solidFill>
                  <a:schemeClr val="accent5">
                    <a:lumMod val="50000"/>
                  </a:schemeClr>
                </a:solidFill>
              </a:rPr>
              <a:t> (MFB</a:t>
            </a:r>
            <a:r>
              <a:rPr lang="en-US" sz="2400" dirty="0" smtClean="0">
                <a:solidFill>
                  <a:schemeClr val="accent5">
                    <a:lumMod val="50000"/>
                  </a:schemeClr>
                </a:solidFill>
              </a:rPr>
              <a:t>): </a:t>
            </a:r>
            <a:r>
              <a:rPr lang="en-US" sz="2400" dirty="0" err="1" smtClean="0">
                <a:solidFill>
                  <a:schemeClr val="accent5">
                    <a:lumMod val="50000"/>
                  </a:schemeClr>
                </a:solidFill>
              </a:rPr>
              <a:t>tup</a:t>
            </a:r>
            <a:r>
              <a:rPr lang="en-US" sz="2400" dirty="0" smtClean="0">
                <a:solidFill>
                  <a:schemeClr val="accent5">
                    <a:lumMod val="50000"/>
                  </a:schemeClr>
                </a:solidFill>
              </a:rPr>
              <a:t>, </a:t>
            </a:r>
            <a:r>
              <a:rPr lang="en-US" sz="2400" dirty="0" err="1" smtClean="0">
                <a:solidFill>
                  <a:schemeClr val="accent5">
                    <a:lumMod val="50000"/>
                  </a:schemeClr>
                </a:solidFill>
              </a:rPr>
              <a:t>kontinuiran</a:t>
            </a:r>
            <a:r>
              <a:rPr lang="en-US" sz="2400" dirty="0" smtClean="0">
                <a:solidFill>
                  <a:schemeClr val="accent5">
                    <a:lumMod val="50000"/>
                  </a:schemeClr>
                </a:solidFill>
              </a:rPr>
              <a:t>, </a:t>
            </a:r>
            <a:r>
              <a:rPr lang="en-US" sz="2400" dirty="0" err="1" smtClean="0">
                <a:solidFill>
                  <a:schemeClr val="accent5">
                    <a:lumMod val="50000"/>
                  </a:schemeClr>
                </a:solidFill>
              </a:rPr>
              <a:t>razlicitog</a:t>
            </a:r>
            <a:r>
              <a:rPr lang="en-US" sz="2400" dirty="0" smtClean="0">
                <a:solidFill>
                  <a:schemeClr val="accent5">
                    <a:lumMod val="50000"/>
                  </a:schemeClr>
                </a:solidFill>
              </a:rPr>
              <a:t> </a:t>
            </a:r>
            <a:r>
              <a:rPr lang="en-US" sz="2400" dirty="0" err="1" smtClean="0">
                <a:solidFill>
                  <a:schemeClr val="accent5">
                    <a:lumMod val="50000"/>
                  </a:schemeClr>
                </a:solidFill>
              </a:rPr>
              <a:t>intenziteta</a:t>
            </a:r>
            <a:r>
              <a:rPr lang="en-US" sz="2400" dirty="0" smtClean="0">
                <a:solidFill>
                  <a:schemeClr val="accent5">
                    <a:lumMod val="50000"/>
                  </a:schemeClr>
                </a:solidFill>
              </a:rPr>
              <a:t>, </a:t>
            </a:r>
            <a:r>
              <a:rPr lang="en-US" sz="2400" dirty="0" err="1" smtClean="0">
                <a:solidFill>
                  <a:schemeClr val="accent5">
                    <a:lumMod val="50000"/>
                  </a:schemeClr>
                </a:solidFill>
              </a:rPr>
              <a:t>pojacava</a:t>
            </a:r>
            <a:r>
              <a:rPr lang="en-US" sz="2400" dirty="0" smtClean="0">
                <a:solidFill>
                  <a:schemeClr val="accent5">
                    <a:lumMod val="50000"/>
                  </a:schemeClr>
                </a:solidFill>
              </a:rPr>
              <a:t> se </a:t>
            </a:r>
            <a:r>
              <a:rPr lang="en-US" sz="2400" dirty="0" err="1" smtClean="0">
                <a:solidFill>
                  <a:schemeClr val="accent5">
                    <a:lumMod val="50000"/>
                  </a:schemeClr>
                </a:solidFill>
              </a:rPr>
              <a:t>palpacijom</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moze</a:t>
            </a:r>
            <a:r>
              <a:rPr lang="en-US" sz="2400" dirty="0" smtClean="0">
                <a:solidFill>
                  <a:schemeClr val="accent5">
                    <a:lumMod val="50000"/>
                  </a:schemeClr>
                </a:solidFill>
              </a:rPr>
              <a:t> </a:t>
            </a:r>
            <a:r>
              <a:rPr lang="en-US" sz="2400" dirty="0" err="1" smtClean="0">
                <a:solidFill>
                  <a:schemeClr val="accent5">
                    <a:lumMod val="50000"/>
                  </a:schemeClr>
                </a:solidFill>
              </a:rPr>
              <a:t>da</a:t>
            </a:r>
            <a:r>
              <a:rPr lang="en-US" sz="2400" dirty="0" smtClean="0">
                <a:solidFill>
                  <a:schemeClr val="accent5">
                    <a:lumMod val="50000"/>
                  </a:schemeClr>
                </a:solidFill>
              </a:rPr>
              <a:t> </a:t>
            </a:r>
            <a:r>
              <a:rPr lang="en-US" sz="2400" dirty="0" err="1" smtClean="0">
                <a:solidFill>
                  <a:schemeClr val="accent5">
                    <a:lumMod val="50000"/>
                  </a:schemeClr>
                </a:solidFill>
              </a:rPr>
              <a:t>zraci</a:t>
            </a:r>
            <a:r>
              <a:rPr lang="en-US" sz="2400" dirty="0" smtClean="0">
                <a:solidFill>
                  <a:schemeClr val="accent5">
                    <a:lumMod val="50000"/>
                  </a:schemeClr>
                </a:solidFill>
              </a:rPr>
              <a:t>,</a:t>
            </a:r>
          </a:p>
          <a:p>
            <a:pPr>
              <a:buNone/>
            </a:pPr>
            <a:r>
              <a:rPr lang="en-US" sz="2400" dirty="0" smtClean="0">
                <a:solidFill>
                  <a:schemeClr val="accent5">
                    <a:lumMod val="50000"/>
                  </a:schemeClr>
                </a:solidFill>
              </a:rPr>
              <a:t>	“</a:t>
            </a:r>
            <a:r>
              <a:rPr lang="en-US" sz="2400" dirty="0" err="1" smtClean="0">
                <a:solidFill>
                  <a:schemeClr val="accent5">
                    <a:lumMod val="50000"/>
                  </a:schemeClr>
                </a:solidFill>
              </a:rPr>
              <a:t>triger</a:t>
            </a:r>
            <a:r>
              <a:rPr lang="en-US" sz="2400" dirty="0" smtClean="0">
                <a:solidFill>
                  <a:schemeClr val="accent5">
                    <a:lumMod val="50000"/>
                  </a:schemeClr>
                </a:solidFill>
              </a:rPr>
              <a:t> point” </a:t>
            </a:r>
            <a:r>
              <a:rPr lang="en-US" sz="2400" dirty="0" err="1" smtClean="0">
                <a:solidFill>
                  <a:schemeClr val="accent5">
                    <a:lumMod val="50000"/>
                  </a:schemeClr>
                </a:solidFill>
              </a:rPr>
              <a:t>kao</a:t>
            </a:r>
            <a:r>
              <a:rPr lang="en-US" sz="2400" dirty="0" smtClean="0">
                <a:solidFill>
                  <a:schemeClr val="accent5">
                    <a:lumMod val="50000"/>
                  </a:schemeClr>
                </a:solidFill>
              </a:rPr>
              <a:t>  </a:t>
            </a:r>
            <a:r>
              <a:rPr lang="en-US" sz="2400" dirty="0" err="1" smtClean="0">
                <a:solidFill>
                  <a:schemeClr val="accent5">
                    <a:lumMod val="50000"/>
                  </a:schemeClr>
                </a:solidFill>
              </a:rPr>
              <a:t>lokalizovana</a:t>
            </a:r>
            <a:r>
              <a:rPr lang="en-US" sz="2400" dirty="0" smtClean="0">
                <a:solidFill>
                  <a:schemeClr val="accent5">
                    <a:lumMod val="50000"/>
                  </a:schemeClr>
                </a:solidFill>
              </a:rPr>
              <a:t>  </a:t>
            </a:r>
            <a:r>
              <a:rPr lang="en-US" sz="2400" dirty="0" err="1" smtClean="0">
                <a:solidFill>
                  <a:schemeClr val="accent5">
                    <a:lumMod val="50000"/>
                  </a:schemeClr>
                </a:solidFill>
              </a:rPr>
              <a:t>napeta</a:t>
            </a:r>
            <a:r>
              <a:rPr lang="en-US" sz="2400" dirty="0" smtClean="0">
                <a:solidFill>
                  <a:schemeClr val="accent5">
                    <a:lumMod val="50000"/>
                  </a:schemeClr>
                </a:solidFill>
              </a:rPr>
              <a:t> </a:t>
            </a:r>
            <a:r>
              <a:rPr lang="en-US" sz="2400" dirty="0" err="1" smtClean="0">
                <a:solidFill>
                  <a:schemeClr val="accent5">
                    <a:lumMod val="50000"/>
                  </a:schemeClr>
                </a:solidFill>
              </a:rPr>
              <a:t>vrpca</a:t>
            </a:r>
            <a:r>
              <a:rPr lang="en-US" sz="2400" dirty="0" smtClean="0">
                <a:solidFill>
                  <a:schemeClr val="accent5">
                    <a:lumMod val="50000"/>
                  </a:schemeClr>
                </a:solidFill>
              </a:rPr>
              <a:t>, </a:t>
            </a:r>
            <a:r>
              <a:rPr lang="en-US" sz="2400" dirty="0" err="1" smtClean="0">
                <a:solidFill>
                  <a:schemeClr val="accent5">
                    <a:lumMod val="50000"/>
                  </a:schemeClr>
                </a:solidFill>
              </a:rPr>
              <a:t>skraceni</a:t>
            </a:r>
            <a:r>
              <a:rPr lang="en-US" sz="2400" dirty="0" smtClean="0">
                <a:solidFill>
                  <a:schemeClr val="accent5">
                    <a:lumMod val="50000"/>
                  </a:schemeClr>
                </a:solidFill>
              </a:rPr>
              <a:t> </a:t>
            </a:r>
            <a:r>
              <a:rPr lang="en-US" sz="2400" dirty="0" err="1" smtClean="0">
                <a:solidFill>
                  <a:schemeClr val="accent5">
                    <a:lumMod val="50000"/>
                  </a:schemeClr>
                </a:solidFill>
              </a:rPr>
              <a:t>misic</a:t>
            </a:r>
            <a:r>
              <a:rPr lang="en-US" sz="2400" dirty="0" smtClean="0">
                <a:solidFill>
                  <a:schemeClr val="accent5">
                    <a:lumMod val="50000"/>
                  </a:schemeClr>
                </a:solidFill>
              </a:rPr>
              <a:t>,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stimulaciju</a:t>
            </a:r>
            <a:r>
              <a:rPr lang="en-US" sz="2400" dirty="0" smtClean="0">
                <a:solidFill>
                  <a:schemeClr val="accent5">
                    <a:lumMod val="50000"/>
                  </a:schemeClr>
                </a:solidFill>
              </a:rPr>
              <a:t> </a:t>
            </a:r>
            <a:r>
              <a:rPr lang="en-US" sz="2400" dirty="0" err="1" smtClean="0">
                <a:solidFill>
                  <a:schemeClr val="accent5">
                    <a:lumMod val="50000"/>
                  </a:schemeClr>
                </a:solidFill>
              </a:rPr>
              <a:t>moguc</a:t>
            </a:r>
            <a:r>
              <a:rPr lang="en-US" sz="2400" dirty="0" smtClean="0">
                <a:solidFill>
                  <a:schemeClr val="accent5">
                    <a:lumMod val="50000"/>
                  </a:schemeClr>
                </a:solidFill>
              </a:rPr>
              <a:t> </a:t>
            </a:r>
            <a:r>
              <a:rPr lang="en-US" sz="2400" dirty="0" err="1" smtClean="0">
                <a:solidFill>
                  <a:schemeClr val="accent5">
                    <a:lumMod val="50000"/>
                  </a:schemeClr>
                </a:solidFill>
              </a:rPr>
              <a:t>grc</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pojacan</a:t>
            </a:r>
            <a:r>
              <a:rPr lang="en-US" sz="2400" dirty="0" smtClean="0">
                <a:solidFill>
                  <a:schemeClr val="accent5">
                    <a:lumMod val="50000"/>
                  </a:schemeClr>
                </a:solidFill>
              </a:rPr>
              <a:t> </a:t>
            </a:r>
            <a:r>
              <a:rPr lang="en-US" sz="2400" dirty="0" err="1" smtClean="0">
                <a:solidFill>
                  <a:schemeClr val="accent5">
                    <a:lumMod val="50000"/>
                  </a:schemeClr>
                </a:solidFill>
              </a:rPr>
              <a:t>bol</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a:t>
            </a:r>
            <a:r>
              <a:rPr lang="en-US" sz="1800" dirty="0" err="1" smtClean="0">
                <a:solidFill>
                  <a:schemeClr val="accent5">
                    <a:lumMod val="50000"/>
                  </a:schemeClr>
                </a:solidFill>
              </a:rPr>
              <a:t>Blokadom</a:t>
            </a:r>
            <a:r>
              <a:rPr lang="en-US" sz="1800" dirty="0" smtClean="0">
                <a:solidFill>
                  <a:schemeClr val="accent5">
                    <a:lumMod val="50000"/>
                  </a:schemeClr>
                </a:solidFill>
              </a:rPr>
              <a:t> </a:t>
            </a:r>
            <a:r>
              <a:rPr lang="en-US" sz="1800" dirty="0" err="1" smtClean="0">
                <a:solidFill>
                  <a:schemeClr val="accent5">
                    <a:lumMod val="50000"/>
                  </a:schemeClr>
                </a:solidFill>
              </a:rPr>
              <a:t>izvora</a:t>
            </a:r>
            <a:r>
              <a:rPr lang="en-US" sz="1800" dirty="0" smtClean="0">
                <a:solidFill>
                  <a:schemeClr val="accent5">
                    <a:lumMod val="50000"/>
                  </a:schemeClr>
                </a:solidFill>
              </a:rPr>
              <a:t> bola (</a:t>
            </a:r>
            <a:r>
              <a:rPr lang="en-US" sz="1800" dirty="0" err="1" smtClean="0">
                <a:solidFill>
                  <a:schemeClr val="accent5">
                    <a:lumMod val="50000"/>
                  </a:schemeClr>
                </a:solidFill>
              </a:rPr>
              <a:t>npr</a:t>
            </a:r>
            <a:r>
              <a:rPr lang="en-US" sz="1800" dirty="0" smtClean="0">
                <a:solidFill>
                  <a:schemeClr val="accent5">
                    <a:lumMod val="50000"/>
                  </a:schemeClr>
                </a:solidFill>
              </a:rPr>
              <a:t> m </a:t>
            </a:r>
            <a:r>
              <a:rPr lang="en-US" sz="1800" dirty="0" err="1" smtClean="0">
                <a:solidFill>
                  <a:schemeClr val="accent5">
                    <a:lumMod val="50000"/>
                  </a:schemeClr>
                </a:solidFill>
              </a:rPr>
              <a:t>maseter</a:t>
            </a:r>
            <a:r>
              <a:rPr lang="en-US" sz="1800" dirty="0" smtClean="0">
                <a:solidFill>
                  <a:schemeClr val="accent5">
                    <a:lumMod val="50000"/>
                  </a:schemeClr>
                </a:solidFill>
              </a:rPr>
              <a:t>) </a:t>
            </a:r>
            <a:r>
              <a:rPr lang="en-US" sz="1800" dirty="0" err="1" smtClean="0">
                <a:solidFill>
                  <a:schemeClr val="accent5">
                    <a:lumMod val="50000"/>
                  </a:schemeClr>
                </a:solidFill>
              </a:rPr>
              <a:t>injekcijom</a:t>
            </a:r>
            <a:r>
              <a:rPr lang="en-US" sz="1800" dirty="0" smtClean="0">
                <a:solidFill>
                  <a:schemeClr val="accent5">
                    <a:lumMod val="50000"/>
                  </a:schemeClr>
                </a:solidFill>
              </a:rPr>
              <a:t> </a:t>
            </a:r>
            <a:r>
              <a:rPr lang="en-US" sz="1800" dirty="0" err="1" smtClean="0">
                <a:solidFill>
                  <a:schemeClr val="accent5">
                    <a:lumMod val="50000"/>
                  </a:schemeClr>
                </a:solidFill>
              </a:rPr>
              <a:t>lokalnog</a:t>
            </a:r>
            <a:r>
              <a:rPr lang="en-US" sz="1800" dirty="0" smtClean="0">
                <a:solidFill>
                  <a:schemeClr val="accent5">
                    <a:lumMod val="50000"/>
                  </a:schemeClr>
                </a:solidFill>
              </a:rPr>
              <a:t> </a:t>
            </a:r>
            <a:r>
              <a:rPr lang="en-US" sz="1800" dirty="0" err="1" smtClean="0">
                <a:solidFill>
                  <a:schemeClr val="accent5">
                    <a:lumMod val="50000"/>
                  </a:schemeClr>
                </a:solidFill>
              </a:rPr>
              <a:t>anestetika</a:t>
            </a:r>
            <a:r>
              <a:rPr lang="en-US" sz="1800" dirty="0" smtClean="0">
                <a:solidFill>
                  <a:schemeClr val="accent5">
                    <a:lumMod val="50000"/>
                  </a:schemeClr>
                </a:solidFill>
              </a:rPr>
              <a:t> </a:t>
            </a:r>
            <a:r>
              <a:rPr lang="en-US" sz="1800" dirty="0" err="1" smtClean="0">
                <a:solidFill>
                  <a:schemeClr val="accent5">
                    <a:lumMod val="50000"/>
                  </a:schemeClr>
                </a:solidFill>
              </a:rPr>
              <a:t>potvrdjuje</a:t>
            </a:r>
            <a:r>
              <a:rPr lang="en-US" sz="1800" dirty="0" smtClean="0">
                <a:solidFill>
                  <a:schemeClr val="accent5">
                    <a:lumMod val="50000"/>
                  </a:schemeClr>
                </a:solidFill>
              </a:rPr>
              <a:t> se </a:t>
            </a:r>
            <a:r>
              <a:rPr lang="en-US" sz="1800" dirty="0" err="1" smtClean="0">
                <a:solidFill>
                  <a:schemeClr val="accent5">
                    <a:lumMod val="50000"/>
                  </a:schemeClr>
                </a:solidFill>
              </a:rPr>
              <a:t>definitivna</a:t>
            </a:r>
            <a:r>
              <a:rPr lang="en-US" sz="1800" dirty="0" smtClean="0">
                <a:solidFill>
                  <a:schemeClr val="accent5">
                    <a:lumMod val="50000"/>
                  </a:schemeClr>
                </a:solidFill>
              </a:rPr>
              <a:t>  </a:t>
            </a:r>
            <a:r>
              <a:rPr lang="en-US" sz="1800" dirty="0" err="1" smtClean="0">
                <a:solidFill>
                  <a:schemeClr val="accent5">
                    <a:lumMod val="50000"/>
                  </a:schemeClr>
                </a:solidFill>
              </a:rPr>
              <a:t>dijagnoza</a:t>
            </a:r>
            <a:r>
              <a:rPr lang="en-US" sz="1800" dirty="0" smtClean="0">
                <a:solidFill>
                  <a:schemeClr val="accent5">
                    <a:lumMod val="50000"/>
                  </a:schemeClr>
                </a:solidFill>
              </a:rPr>
              <a:t> </a:t>
            </a:r>
            <a:endParaRPr lang="en-US" sz="2400" dirty="0" smtClean="0">
              <a:solidFill>
                <a:schemeClr val="accent5">
                  <a:lumMod val="50000"/>
                </a:schemeClr>
              </a:solidFill>
            </a:endParaRPr>
          </a:p>
          <a:p>
            <a:r>
              <a:rPr lang="en-US" sz="2400" b="1" dirty="0" err="1" smtClean="0">
                <a:solidFill>
                  <a:schemeClr val="accent5">
                    <a:lumMod val="50000"/>
                  </a:schemeClr>
                </a:solidFill>
              </a:rPr>
              <a:t>Miozitis</a:t>
            </a:r>
            <a:r>
              <a:rPr lang="en-US" sz="2400" b="1" dirty="0" smtClean="0">
                <a:solidFill>
                  <a:schemeClr val="accent5">
                    <a:lumMod val="50000"/>
                  </a:schemeClr>
                </a:solidFill>
              </a:rPr>
              <a:t>: </a:t>
            </a:r>
            <a:r>
              <a:rPr lang="en-US" sz="2400" dirty="0" err="1" smtClean="0">
                <a:solidFill>
                  <a:schemeClr val="accent5">
                    <a:lumMod val="50000"/>
                  </a:schemeClr>
                </a:solidFill>
              </a:rPr>
              <a:t>lokalizovan</a:t>
            </a:r>
            <a:r>
              <a:rPr lang="en-US" sz="2400" dirty="0" smtClean="0">
                <a:solidFill>
                  <a:schemeClr val="accent5">
                    <a:lumMod val="50000"/>
                  </a:schemeClr>
                </a:solidFill>
              </a:rPr>
              <a:t> </a:t>
            </a:r>
            <a:r>
              <a:rPr lang="en-US" sz="2400" dirty="0" err="1" smtClean="0">
                <a:solidFill>
                  <a:schemeClr val="accent5">
                    <a:lumMod val="50000"/>
                  </a:schemeClr>
                </a:solidFill>
              </a:rPr>
              <a:t>prolazni</a:t>
            </a:r>
            <a:r>
              <a:rPr lang="en-US" sz="2400" dirty="0" smtClean="0">
                <a:solidFill>
                  <a:schemeClr val="accent5">
                    <a:lumMod val="50000"/>
                  </a:schemeClr>
                </a:solidFill>
              </a:rPr>
              <a:t> </a:t>
            </a:r>
            <a:r>
              <a:rPr lang="en-US" sz="2400" dirty="0" err="1" smtClean="0">
                <a:solidFill>
                  <a:schemeClr val="accent5">
                    <a:lumMod val="50000"/>
                  </a:schemeClr>
                </a:solidFill>
              </a:rPr>
              <a:t>otok</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I </a:t>
            </a:r>
            <a:r>
              <a:rPr lang="en-US" sz="2400" dirty="0" err="1" smtClean="0">
                <a:solidFill>
                  <a:schemeClr val="accent5">
                    <a:lumMod val="50000"/>
                  </a:schemeClr>
                </a:solidFill>
              </a:rPr>
              <a:t>tkiva</a:t>
            </a:r>
            <a:r>
              <a:rPr lang="en-US" sz="2400" dirty="0" smtClean="0">
                <a:solidFill>
                  <a:schemeClr val="accent5">
                    <a:lumMod val="50000"/>
                  </a:schemeClr>
                </a:solidFill>
              </a:rPr>
              <a:t> </a:t>
            </a:r>
            <a:r>
              <a:rPr lang="en-US" sz="2400" dirty="0" err="1" smtClean="0">
                <a:solidFill>
                  <a:schemeClr val="accent5">
                    <a:lumMod val="50000"/>
                  </a:schemeClr>
                </a:solidFill>
              </a:rPr>
              <a:t>lica</a:t>
            </a:r>
            <a:r>
              <a:rPr lang="en-US" sz="2400" dirty="0" smtClean="0">
                <a:solidFill>
                  <a:schemeClr val="accent5">
                    <a:lumMod val="50000"/>
                  </a:schemeClr>
                </a:solidFill>
              </a:rPr>
              <a:t> </a:t>
            </a:r>
            <a:r>
              <a:rPr lang="en-US" sz="2400" dirty="0" err="1" smtClean="0">
                <a:solidFill>
                  <a:schemeClr val="accent5">
                    <a:lumMod val="50000"/>
                  </a:schemeClr>
                </a:solidFill>
              </a:rPr>
              <a:t>uz</a:t>
            </a:r>
            <a:r>
              <a:rPr lang="en-US" sz="2400" dirty="0" smtClean="0">
                <a:solidFill>
                  <a:schemeClr val="accent5">
                    <a:lumMod val="50000"/>
                  </a:schemeClr>
                </a:solidFill>
              </a:rPr>
              <a:t> </a:t>
            </a:r>
            <a:r>
              <a:rPr lang="en-US" sz="2400" dirty="0" err="1" smtClean="0">
                <a:solidFill>
                  <a:schemeClr val="accent5">
                    <a:lumMod val="50000"/>
                  </a:schemeClr>
                </a:solidFill>
              </a:rPr>
              <a:t>lokalna</a:t>
            </a:r>
            <a:r>
              <a:rPr lang="en-US" sz="2400" dirty="0" smtClean="0">
                <a:solidFill>
                  <a:schemeClr val="accent5">
                    <a:lumMod val="50000"/>
                  </a:schemeClr>
                </a:solidFill>
              </a:rPr>
              <a:t> </a:t>
            </a:r>
            <a:r>
              <a:rPr lang="en-US" sz="2400" dirty="0" err="1" smtClean="0">
                <a:solidFill>
                  <a:schemeClr val="accent5">
                    <a:lumMod val="50000"/>
                  </a:schemeClr>
                </a:solidFill>
              </a:rPr>
              <a:t>osetljivost</a:t>
            </a:r>
            <a:r>
              <a:rPr lang="en-US" sz="2400" dirty="0" smtClean="0">
                <a:solidFill>
                  <a:schemeClr val="accent5">
                    <a:lumMod val="50000"/>
                  </a:schemeClr>
                </a:solidFill>
              </a:rPr>
              <a:t> </a:t>
            </a:r>
            <a:r>
              <a:rPr lang="en-US" sz="2400" dirty="0" err="1" smtClean="0">
                <a:solidFill>
                  <a:schemeClr val="accent5">
                    <a:lumMod val="50000"/>
                  </a:schemeClr>
                </a:solidFill>
              </a:rPr>
              <a:t>usled</a:t>
            </a:r>
            <a:r>
              <a:rPr lang="en-US" sz="2400" dirty="0" smtClean="0">
                <a:solidFill>
                  <a:schemeClr val="accent5">
                    <a:lumMod val="50000"/>
                  </a:schemeClr>
                </a:solidFill>
              </a:rPr>
              <a:t> </a:t>
            </a:r>
            <a:r>
              <a:rPr lang="en-US" sz="2400" dirty="0" err="1" smtClean="0">
                <a:solidFill>
                  <a:schemeClr val="accent5">
                    <a:lumMod val="50000"/>
                  </a:schemeClr>
                </a:solidFill>
              </a:rPr>
              <a:t>povrede</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infekcije</a:t>
            </a:r>
            <a:r>
              <a:rPr lang="en-US" sz="2400" dirty="0" smtClean="0">
                <a:solidFill>
                  <a:schemeClr val="accent5">
                    <a:lumMod val="50000"/>
                  </a:schemeClr>
                </a:solidFill>
              </a:rPr>
              <a:t>, </a:t>
            </a:r>
            <a:r>
              <a:rPr lang="en-US" sz="2400" dirty="0" err="1" smtClean="0">
                <a:solidFill>
                  <a:schemeClr val="accent5">
                    <a:lumMod val="50000"/>
                  </a:schemeClr>
                </a:solidFill>
              </a:rPr>
              <a:t>bolnost</a:t>
            </a:r>
            <a:r>
              <a:rPr lang="en-US" sz="2400" dirty="0" smtClean="0">
                <a:solidFill>
                  <a:schemeClr val="accent5">
                    <a:lumMod val="50000"/>
                  </a:schemeClr>
                </a:solidFill>
              </a:rPr>
              <a:t> se </a:t>
            </a:r>
            <a:r>
              <a:rPr lang="en-US" sz="2400" dirty="0" err="1" smtClean="0">
                <a:solidFill>
                  <a:schemeClr val="accent5">
                    <a:lumMod val="50000"/>
                  </a:schemeClr>
                </a:solidFill>
              </a:rPr>
              <a:t>pojacava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pokretima</a:t>
            </a:r>
            <a:r>
              <a:rPr lang="en-US" sz="2400" dirty="0" smtClean="0">
                <a:solidFill>
                  <a:schemeClr val="accent5">
                    <a:lumMod val="50000"/>
                  </a:schemeClr>
                </a:solidFill>
              </a:rPr>
              <a:t> </a:t>
            </a:r>
            <a:r>
              <a:rPr lang="en-US" sz="2400" dirty="0" err="1" smtClean="0">
                <a:solidFill>
                  <a:schemeClr val="accent5">
                    <a:lumMod val="50000"/>
                  </a:schemeClr>
                </a:solidFill>
              </a:rPr>
              <a:t>mandibule</a:t>
            </a:r>
            <a:endParaRPr lang="en-US" sz="2400" dirty="0" smtClean="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914400"/>
          </a:xfrm>
        </p:spPr>
        <p:txBody>
          <a:bodyPr>
            <a:normAutofit fontScale="90000"/>
          </a:bodyPr>
          <a:lstStyle/>
          <a:p>
            <a:r>
              <a:rPr lang="en-US" sz="3200" b="1" dirty="0" smtClean="0">
                <a:solidFill>
                  <a:schemeClr val="accent5">
                    <a:lumMod val="50000"/>
                  </a:schemeClr>
                </a:solidFill>
              </a:rPr>
              <a:t>EVALUACIJA: </a:t>
            </a:r>
            <a:r>
              <a:rPr lang="en-US" sz="3200" b="1" dirty="0" err="1" smtClean="0">
                <a:solidFill>
                  <a:schemeClr val="accent5">
                    <a:lumMod val="50000"/>
                  </a:schemeClr>
                </a:solidFill>
              </a:rPr>
              <a:t>temporomandibularni</a:t>
            </a:r>
            <a:r>
              <a:rPr lang="en-US" sz="3200" b="1" dirty="0" smtClean="0">
                <a:solidFill>
                  <a:schemeClr val="accent5">
                    <a:lumMod val="50000"/>
                  </a:schemeClr>
                </a:solidFill>
              </a:rPr>
              <a:t> </a:t>
            </a:r>
            <a:r>
              <a:rPr lang="en-US" sz="3200" b="1" dirty="0" err="1" smtClean="0">
                <a:solidFill>
                  <a:schemeClr val="accent5">
                    <a:lumMod val="50000"/>
                  </a:schemeClr>
                </a:solidFill>
              </a:rPr>
              <a:t>poremecaji</a:t>
            </a:r>
            <a:r>
              <a:rPr lang="en-US" sz="3200" dirty="0" smtClean="0"/>
              <a:t/>
            </a:r>
            <a:br>
              <a:rPr lang="en-US" sz="3200" dirty="0" smtClean="0"/>
            </a:br>
            <a:endParaRPr lang="en-GB" sz="3200" b="1" dirty="0"/>
          </a:p>
        </p:txBody>
      </p:sp>
      <p:sp>
        <p:nvSpPr>
          <p:cNvPr id="3" name="Content Placeholder 2"/>
          <p:cNvSpPr>
            <a:spLocks noGrp="1"/>
          </p:cNvSpPr>
          <p:nvPr>
            <p:ph idx="1"/>
          </p:nvPr>
        </p:nvSpPr>
        <p:spPr>
          <a:xfrm>
            <a:off x="457200" y="1752600"/>
            <a:ext cx="8229600" cy="4038600"/>
          </a:xfrm>
        </p:spPr>
        <p:txBody>
          <a:bodyPr>
            <a:normAutofit/>
          </a:bodyPr>
          <a:lstStyle/>
          <a:p>
            <a:r>
              <a:rPr lang="en-US" sz="2400" dirty="0" err="1" smtClean="0">
                <a:solidFill>
                  <a:schemeClr val="accent5">
                    <a:lumMod val="50000"/>
                  </a:schemeClr>
                </a:solidFill>
              </a:rPr>
              <a:t>Opsti</a:t>
            </a:r>
            <a:r>
              <a:rPr lang="en-US" sz="2400" dirty="0" smtClean="0">
                <a:solidFill>
                  <a:schemeClr val="accent5">
                    <a:lumMod val="50000"/>
                  </a:schemeClr>
                </a:solidFill>
              </a:rPr>
              <a:t> </a:t>
            </a:r>
            <a:r>
              <a:rPr lang="en-US" sz="2400" dirty="0" err="1" smtClean="0">
                <a:solidFill>
                  <a:schemeClr val="accent5">
                    <a:lumMod val="50000"/>
                  </a:schemeClr>
                </a:solidFill>
              </a:rPr>
              <a:t>pregled</a:t>
            </a:r>
            <a:r>
              <a:rPr lang="en-US" sz="2400" dirty="0" smtClean="0">
                <a:solidFill>
                  <a:schemeClr val="accent5">
                    <a:lumMod val="50000"/>
                  </a:schemeClr>
                </a:solidFill>
              </a:rPr>
              <a:t> </a:t>
            </a:r>
            <a:r>
              <a:rPr lang="en-US" sz="2400" dirty="0" err="1" smtClean="0">
                <a:solidFill>
                  <a:schemeClr val="accent5">
                    <a:lumMod val="50000"/>
                  </a:schemeClr>
                </a:solidFill>
              </a:rPr>
              <a:t>glave</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vrata</a:t>
            </a:r>
            <a:r>
              <a:rPr lang="en-US" sz="2400" dirty="0" smtClean="0">
                <a:solidFill>
                  <a:schemeClr val="accent5">
                    <a:lumMod val="50000"/>
                  </a:schemeClr>
                </a:solidFill>
              </a:rPr>
              <a:t>, </a:t>
            </a:r>
            <a:r>
              <a:rPr lang="en-US" sz="2400" dirty="0" err="1" smtClean="0">
                <a:solidFill>
                  <a:schemeClr val="accent5">
                    <a:lumMod val="50000"/>
                  </a:schemeClr>
                </a:solidFill>
              </a:rPr>
              <a:t>detaljno</a:t>
            </a:r>
            <a:r>
              <a:rPr lang="en-US" sz="2400" dirty="0" smtClean="0">
                <a:solidFill>
                  <a:schemeClr val="accent5">
                    <a:lumMod val="50000"/>
                  </a:schemeClr>
                </a:solidFill>
              </a:rPr>
              <a:t>  </a:t>
            </a:r>
            <a:r>
              <a:rPr lang="en-US" sz="2400" dirty="0" err="1" smtClean="0">
                <a:solidFill>
                  <a:schemeClr val="accent5">
                    <a:lumMod val="50000"/>
                  </a:schemeClr>
                </a:solidFill>
              </a:rPr>
              <a:t>mastikatornih</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TMZ, </a:t>
            </a:r>
            <a:r>
              <a:rPr lang="en-US" sz="2400" dirty="0" err="1" smtClean="0">
                <a:solidFill>
                  <a:schemeClr val="accent5">
                    <a:lumMod val="50000"/>
                  </a:schemeClr>
                </a:solidFill>
              </a:rPr>
              <a:t>opsega</a:t>
            </a:r>
            <a:r>
              <a:rPr lang="en-US" sz="2400" dirty="0" smtClean="0">
                <a:solidFill>
                  <a:schemeClr val="accent5">
                    <a:lumMod val="50000"/>
                  </a:schemeClr>
                </a:solidFill>
              </a:rPr>
              <a:t> </a:t>
            </a:r>
            <a:r>
              <a:rPr lang="en-US" sz="2400" dirty="0" err="1" smtClean="0">
                <a:solidFill>
                  <a:schemeClr val="accent5">
                    <a:lumMod val="50000"/>
                  </a:schemeClr>
                </a:solidFill>
              </a:rPr>
              <a:t>mandibularnih</a:t>
            </a:r>
            <a:r>
              <a:rPr lang="en-US" sz="2400" dirty="0" smtClean="0">
                <a:solidFill>
                  <a:schemeClr val="accent5">
                    <a:lumMod val="50000"/>
                  </a:schemeClr>
                </a:solidFill>
              </a:rPr>
              <a:t> </a:t>
            </a:r>
            <a:r>
              <a:rPr lang="en-US" sz="2400" dirty="0" err="1" smtClean="0">
                <a:solidFill>
                  <a:schemeClr val="accent5">
                    <a:lumMod val="50000"/>
                  </a:schemeClr>
                </a:solidFill>
              </a:rPr>
              <a:t>pokreta</a:t>
            </a:r>
            <a:r>
              <a:rPr lang="en-US" sz="2400" dirty="0" smtClean="0">
                <a:solidFill>
                  <a:schemeClr val="accent5">
                    <a:lumMod val="50000"/>
                  </a:schemeClr>
                </a:solidFill>
              </a:rPr>
              <a:t>, </a:t>
            </a:r>
            <a:r>
              <a:rPr lang="en-US" sz="2400" dirty="0" err="1" smtClean="0">
                <a:solidFill>
                  <a:schemeClr val="accent5">
                    <a:lumMod val="50000"/>
                  </a:schemeClr>
                </a:solidFill>
              </a:rPr>
              <a:t>intraoralni</a:t>
            </a:r>
            <a:r>
              <a:rPr lang="en-US" sz="2400" dirty="0" smtClean="0">
                <a:solidFill>
                  <a:schemeClr val="accent5">
                    <a:lumMod val="50000"/>
                  </a:schemeClr>
                </a:solidFill>
              </a:rPr>
              <a:t> </a:t>
            </a:r>
            <a:r>
              <a:rPr lang="en-US" sz="2400" dirty="0" err="1" smtClean="0">
                <a:solidFill>
                  <a:schemeClr val="accent5">
                    <a:lumMod val="50000"/>
                  </a:schemeClr>
                </a:solidFill>
              </a:rPr>
              <a:t>pregled</a:t>
            </a:r>
            <a:endParaRPr lang="en-US" sz="2400" dirty="0" smtClean="0">
              <a:solidFill>
                <a:schemeClr val="accent5">
                  <a:lumMod val="50000"/>
                </a:schemeClr>
              </a:solidFill>
            </a:endParaRPr>
          </a:p>
          <a:p>
            <a:pPr lvl="1">
              <a:buNone/>
            </a:pPr>
            <a:endParaRPr lang="en-US" sz="2000" dirty="0" smtClean="0"/>
          </a:p>
          <a:p>
            <a:r>
              <a:rPr lang="en-US" sz="2400" b="1" dirty="0" err="1" smtClean="0">
                <a:solidFill>
                  <a:schemeClr val="accent5">
                    <a:lumMod val="50000"/>
                  </a:schemeClr>
                </a:solidFill>
              </a:rPr>
              <a:t>Pregled</a:t>
            </a:r>
            <a:r>
              <a:rPr lang="en-US" sz="2400" b="1" dirty="0" smtClean="0">
                <a:solidFill>
                  <a:schemeClr val="accent5">
                    <a:lumMod val="50000"/>
                  </a:schemeClr>
                </a:solidFill>
              </a:rPr>
              <a:t> TMZ:  </a:t>
            </a:r>
            <a:r>
              <a:rPr lang="en-US" sz="2400" b="1" dirty="0" err="1" smtClean="0">
                <a:solidFill>
                  <a:schemeClr val="accent5">
                    <a:lumMod val="50000"/>
                  </a:schemeClr>
                </a:solidFill>
              </a:rPr>
              <a:t>bolni</a:t>
            </a:r>
            <a:r>
              <a:rPr lang="en-US" sz="2400" b="1" dirty="0" smtClean="0">
                <a:solidFill>
                  <a:schemeClr val="accent5">
                    <a:lumMod val="50000"/>
                  </a:schemeClr>
                </a:solidFill>
              </a:rPr>
              <a:t> </a:t>
            </a:r>
            <a:r>
              <a:rPr lang="en-US" sz="2400" dirty="0" err="1" smtClean="0">
                <a:solidFill>
                  <a:schemeClr val="accent5">
                    <a:lumMod val="50000"/>
                  </a:schemeClr>
                </a:solidFill>
              </a:rPr>
              <a:t>odgovor</a:t>
            </a:r>
            <a:r>
              <a:rPr lang="en-US" sz="2400" dirty="0" smtClean="0">
                <a:solidFill>
                  <a:schemeClr val="accent5">
                    <a:lumMod val="50000"/>
                  </a:schemeClr>
                </a:solidFill>
              </a:rPr>
              <a:t>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lateralni</a:t>
            </a:r>
            <a:r>
              <a:rPr lang="en-US" sz="2400" dirty="0" smtClean="0">
                <a:solidFill>
                  <a:schemeClr val="accent5">
                    <a:lumMod val="50000"/>
                  </a:schemeClr>
                </a:solidFill>
              </a:rPr>
              <a:t>  </a:t>
            </a:r>
            <a:r>
              <a:rPr lang="en-US" sz="2400" dirty="0" err="1" smtClean="0">
                <a:solidFill>
                  <a:schemeClr val="accent5">
                    <a:lumMod val="50000"/>
                  </a:schemeClr>
                </a:solidFill>
              </a:rPr>
              <a:t>pritisak-capsulitis</a:t>
            </a:r>
            <a:r>
              <a:rPr lang="en-US" sz="2400" dirty="0" smtClean="0">
                <a:solidFill>
                  <a:schemeClr val="accent5">
                    <a:lumMod val="50000"/>
                  </a:schemeClr>
                </a:solidFill>
              </a:rPr>
              <a:t>/</a:t>
            </a:r>
            <a:r>
              <a:rPr lang="en-US" sz="2400" dirty="0" err="1" smtClean="0">
                <a:solidFill>
                  <a:schemeClr val="accent5">
                    <a:lumMod val="50000"/>
                  </a:schemeClr>
                </a:solidFill>
              </a:rPr>
              <a:t>synovitis</a:t>
            </a:r>
            <a:r>
              <a:rPr lang="en-US" sz="2400" dirty="0" smtClean="0">
                <a:solidFill>
                  <a:schemeClr val="accent5">
                    <a:lumMod val="50000"/>
                  </a:schemeClr>
                </a:solidFill>
              </a:rPr>
              <a:t> a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posteriorni</a:t>
            </a:r>
            <a:r>
              <a:rPr lang="en-US" sz="2400" dirty="0" smtClean="0">
                <a:solidFill>
                  <a:schemeClr val="accent5">
                    <a:lumMod val="50000"/>
                  </a:schemeClr>
                </a:solidFill>
              </a:rPr>
              <a:t> </a:t>
            </a:r>
            <a:r>
              <a:rPr lang="en-US" sz="2400" dirty="0" err="1" smtClean="0">
                <a:solidFill>
                  <a:schemeClr val="accent5">
                    <a:lumMod val="50000"/>
                  </a:schemeClr>
                </a:solidFill>
              </a:rPr>
              <a:t>aspekt</a:t>
            </a:r>
            <a:r>
              <a:rPr lang="en-US" sz="2400" dirty="0" smtClean="0">
                <a:solidFill>
                  <a:schemeClr val="accent5">
                    <a:lumMod val="50000"/>
                  </a:schemeClr>
                </a:solidFill>
              </a:rPr>
              <a:t> </a:t>
            </a:r>
            <a:r>
              <a:rPr lang="en-US" sz="2400" dirty="0" err="1" smtClean="0">
                <a:solidFill>
                  <a:schemeClr val="accent5">
                    <a:lumMod val="50000"/>
                  </a:schemeClr>
                </a:solidFill>
              </a:rPr>
              <a:t>kondila</a:t>
            </a:r>
            <a:r>
              <a:rPr lang="en-US" sz="2400" dirty="0" smtClean="0">
                <a:solidFill>
                  <a:schemeClr val="accent5">
                    <a:lumMod val="50000"/>
                  </a:schemeClr>
                </a:solidFill>
              </a:rPr>
              <a:t>- </a:t>
            </a:r>
            <a:r>
              <a:rPr lang="en-US" sz="2400" dirty="0" err="1" smtClean="0">
                <a:solidFill>
                  <a:schemeClr val="accent5">
                    <a:lumMod val="50000"/>
                  </a:schemeClr>
                </a:solidFill>
              </a:rPr>
              <a:t>retrodiscitis</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posteriorni</a:t>
            </a:r>
            <a:r>
              <a:rPr lang="en-US" sz="2400" dirty="0" smtClean="0">
                <a:solidFill>
                  <a:schemeClr val="accent5">
                    <a:lumMod val="50000"/>
                  </a:schemeClr>
                </a:solidFill>
              </a:rPr>
              <a:t>  </a:t>
            </a:r>
            <a:r>
              <a:rPr lang="en-US" sz="2400" dirty="0" err="1" smtClean="0">
                <a:solidFill>
                  <a:schemeClr val="accent5">
                    <a:lumMod val="50000"/>
                  </a:schemeClr>
                </a:solidFill>
              </a:rPr>
              <a:t>capsulitis</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Zvuk</a:t>
            </a:r>
            <a:r>
              <a:rPr lang="en-US" sz="2400" dirty="0" smtClean="0">
                <a:solidFill>
                  <a:schemeClr val="accent5">
                    <a:lumMod val="50000"/>
                  </a:schemeClr>
                </a:solidFill>
              </a:rPr>
              <a:t> (</a:t>
            </a:r>
            <a:r>
              <a:rPr lang="en-US" sz="2400" dirty="0" err="1" smtClean="0">
                <a:solidFill>
                  <a:schemeClr val="accent5">
                    <a:lumMod val="50000"/>
                  </a:schemeClr>
                </a:solidFill>
              </a:rPr>
              <a:t>stetoskopom</a:t>
            </a:r>
            <a:r>
              <a:rPr lang="en-US" sz="2400" dirty="0" smtClean="0">
                <a:solidFill>
                  <a:schemeClr val="accent5">
                    <a:lumMod val="50000"/>
                  </a:schemeClr>
                </a:solidFill>
              </a:rPr>
              <a:t>): “</a:t>
            </a:r>
            <a:r>
              <a:rPr lang="en-US" sz="2400" dirty="0" err="1" smtClean="0">
                <a:solidFill>
                  <a:schemeClr val="accent5">
                    <a:lumMod val="50000"/>
                  </a:schemeClr>
                </a:solidFill>
              </a:rPr>
              <a:t>klik</a:t>
            </a:r>
            <a:r>
              <a:rPr lang="en-US" sz="2400" dirty="0" smtClean="0">
                <a:solidFill>
                  <a:schemeClr val="accent5">
                    <a:lumMod val="50000"/>
                  </a:schemeClr>
                </a:solidFill>
              </a:rPr>
              <a:t>”-  </a:t>
            </a:r>
            <a:r>
              <a:rPr lang="en-US" sz="2400" dirty="0" err="1" smtClean="0">
                <a:solidFill>
                  <a:schemeClr val="accent5">
                    <a:lumMod val="50000"/>
                  </a:schemeClr>
                </a:solidFill>
              </a:rPr>
              <a:t>ispadanje</a:t>
            </a:r>
            <a:r>
              <a:rPr lang="en-US" sz="2400" dirty="0" smtClean="0">
                <a:solidFill>
                  <a:schemeClr val="accent5">
                    <a:lumMod val="50000"/>
                  </a:schemeClr>
                </a:solidFill>
              </a:rPr>
              <a:t> </a:t>
            </a:r>
            <a:r>
              <a:rPr lang="en-US" sz="2400" dirty="0" err="1" smtClean="0">
                <a:solidFill>
                  <a:schemeClr val="accent5">
                    <a:lumMod val="50000"/>
                  </a:schemeClr>
                </a:solidFill>
              </a:rPr>
              <a:t>diska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redukcijom</a:t>
            </a:r>
            <a:r>
              <a:rPr lang="en-US" sz="2400" dirty="0" smtClean="0">
                <a:solidFill>
                  <a:schemeClr val="accent5">
                    <a:lumMod val="50000"/>
                  </a:schemeClr>
                </a:solidFill>
              </a:rPr>
              <a:t>,</a:t>
            </a:r>
          </a:p>
          <a:p>
            <a:pPr>
              <a:buNone/>
            </a:pPr>
            <a:r>
              <a:rPr lang="en-US" sz="2400" dirty="0" smtClean="0">
                <a:solidFill>
                  <a:schemeClr val="accent5">
                    <a:lumMod val="50000"/>
                  </a:schemeClr>
                </a:solidFill>
              </a:rPr>
              <a:t>	- </a:t>
            </a:r>
            <a:r>
              <a:rPr lang="en-US" sz="2400" dirty="0" err="1" smtClean="0">
                <a:solidFill>
                  <a:schemeClr val="accent5">
                    <a:lumMod val="50000"/>
                  </a:schemeClr>
                </a:solidFill>
              </a:rPr>
              <a:t>krepitacije</a:t>
            </a:r>
            <a:r>
              <a:rPr lang="en-US" sz="2400" dirty="0" smtClean="0">
                <a:solidFill>
                  <a:schemeClr val="accent5">
                    <a:lumMod val="50000"/>
                  </a:schemeClr>
                </a:solidFill>
              </a:rPr>
              <a:t>- </a:t>
            </a:r>
            <a:r>
              <a:rPr lang="en-US" sz="2400" dirty="0" err="1" smtClean="0">
                <a:solidFill>
                  <a:schemeClr val="accent5">
                    <a:lumMod val="50000"/>
                  </a:schemeClr>
                </a:solidFill>
              </a:rPr>
              <a:t>osteoartriticne</a:t>
            </a:r>
            <a:r>
              <a:rPr lang="en-US" sz="2400" dirty="0" smtClean="0">
                <a:solidFill>
                  <a:schemeClr val="accent5">
                    <a:lumMod val="50000"/>
                  </a:schemeClr>
                </a:solidFill>
              </a:rPr>
              <a:t> </a:t>
            </a:r>
            <a:r>
              <a:rPr lang="en-US" sz="2400" dirty="0" err="1" smtClean="0">
                <a:solidFill>
                  <a:schemeClr val="accent5">
                    <a:lumMod val="50000"/>
                  </a:schemeClr>
                </a:solidFill>
              </a:rPr>
              <a:t>promene</a:t>
            </a:r>
            <a:r>
              <a:rPr lang="en-US" sz="2400" dirty="0" smtClean="0">
                <a:solidFill>
                  <a:schemeClr val="accent5">
                    <a:lumMod val="50000"/>
                  </a:schemeClr>
                </a:solidFill>
              </a:rPr>
              <a:t> </a:t>
            </a:r>
            <a:r>
              <a:rPr lang="en-US" sz="2400" dirty="0" err="1" smtClean="0">
                <a:solidFill>
                  <a:schemeClr val="accent5">
                    <a:lumMod val="50000"/>
                  </a:schemeClr>
                </a:solidFill>
              </a:rPr>
              <a:t>zglobnih</a:t>
            </a:r>
            <a:r>
              <a:rPr lang="en-US" sz="2400" dirty="0" smtClean="0">
                <a:solidFill>
                  <a:schemeClr val="accent5">
                    <a:lumMod val="50000"/>
                  </a:schemeClr>
                </a:solidFill>
              </a:rPr>
              <a:t> </a:t>
            </a:r>
            <a:r>
              <a:rPr lang="en-US" sz="2400" dirty="0" err="1" smtClean="0">
                <a:solidFill>
                  <a:schemeClr val="accent5">
                    <a:lumMod val="50000"/>
                  </a:schemeClr>
                </a:solidFill>
              </a:rPr>
              <a:t>povrsina</a:t>
            </a:r>
            <a:endParaRPr lang="en-US" sz="2400" dirty="0" smtClean="0">
              <a:solidFill>
                <a:schemeClr val="accent5">
                  <a:lumMod val="50000"/>
                </a:schemeClr>
              </a:solidFill>
            </a:endParaRPr>
          </a:p>
          <a:p>
            <a:pPr>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Autofit/>
          </a:bodyPr>
          <a:lstStyle/>
          <a:p>
            <a:r>
              <a:rPr lang="en-US" sz="2800" b="1" dirty="0" smtClean="0">
                <a:solidFill>
                  <a:schemeClr val="accent5">
                    <a:lumMod val="50000"/>
                  </a:schemeClr>
                </a:solidFill>
              </a:rPr>
              <a:t>EVALUACIJA: </a:t>
            </a:r>
            <a:r>
              <a:rPr lang="en-US" sz="2800" b="1" dirty="0" err="1" smtClean="0">
                <a:solidFill>
                  <a:schemeClr val="accent5">
                    <a:lumMod val="50000"/>
                  </a:schemeClr>
                </a:solidFill>
              </a:rPr>
              <a:t>temporomandibularni</a:t>
            </a:r>
            <a:r>
              <a:rPr lang="en-US" sz="2800" b="1" dirty="0" smtClean="0">
                <a:solidFill>
                  <a:schemeClr val="accent5">
                    <a:lumMod val="50000"/>
                  </a:schemeClr>
                </a:solidFill>
              </a:rPr>
              <a:t> </a:t>
            </a:r>
            <a:r>
              <a:rPr lang="en-US" sz="2800" b="1" dirty="0" err="1" smtClean="0">
                <a:solidFill>
                  <a:schemeClr val="accent5">
                    <a:lumMod val="50000"/>
                  </a:schemeClr>
                </a:solidFill>
              </a:rPr>
              <a:t>poremecaji</a:t>
            </a:r>
            <a:endParaRPr lang="en-GB" sz="2800" dirty="0">
              <a:solidFill>
                <a:schemeClr val="accent5">
                  <a:lumMod val="50000"/>
                </a:schemeClr>
              </a:solidFill>
            </a:endParaRPr>
          </a:p>
        </p:txBody>
      </p:sp>
      <p:sp>
        <p:nvSpPr>
          <p:cNvPr id="3" name="Content Placeholder 2"/>
          <p:cNvSpPr>
            <a:spLocks noGrp="1"/>
          </p:cNvSpPr>
          <p:nvPr>
            <p:ph idx="1"/>
          </p:nvPr>
        </p:nvSpPr>
        <p:spPr>
          <a:xfrm>
            <a:off x="457200" y="1905000"/>
            <a:ext cx="8229600" cy="4038600"/>
          </a:xfrm>
        </p:spPr>
        <p:txBody>
          <a:bodyPr>
            <a:normAutofit lnSpcReduction="10000"/>
          </a:bodyPr>
          <a:lstStyle/>
          <a:p>
            <a:r>
              <a:rPr lang="en-US" sz="2400" b="1" dirty="0" err="1" smtClean="0">
                <a:solidFill>
                  <a:schemeClr val="accent5">
                    <a:lumMod val="50000"/>
                  </a:schemeClr>
                </a:solidFill>
              </a:rPr>
              <a:t>Pregled</a:t>
            </a:r>
            <a:r>
              <a:rPr lang="en-US" sz="2400" b="1" dirty="0" smtClean="0">
                <a:solidFill>
                  <a:schemeClr val="accent5">
                    <a:lumMod val="50000"/>
                  </a:schemeClr>
                </a:solidFill>
              </a:rPr>
              <a:t> TMZ</a:t>
            </a:r>
            <a:r>
              <a:rPr lang="en-US" sz="2400" b="1" dirty="0" smtClean="0">
                <a:solidFill>
                  <a:schemeClr val="accent5">
                    <a:lumMod val="50000"/>
                  </a:schemeClr>
                </a:solidFill>
              </a:rPr>
              <a:t>:</a:t>
            </a:r>
          </a:p>
          <a:p>
            <a:endParaRPr lang="en-US" sz="2400" b="1" dirty="0" smtClean="0">
              <a:solidFill>
                <a:schemeClr val="accent5">
                  <a:lumMod val="50000"/>
                </a:schemeClr>
              </a:solidFill>
            </a:endParaRPr>
          </a:p>
          <a:p>
            <a:r>
              <a:rPr lang="en-US" sz="2400" dirty="0" err="1" smtClean="0">
                <a:solidFill>
                  <a:schemeClr val="accent5">
                    <a:lumMod val="50000"/>
                  </a:schemeClr>
                </a:solidFill>
              </a:rPr>
              <a:t>Ogranicenja</a:t>
            </a:r>
            <a:r>
              <a:rPr lang="en-US" sz="2400" dirty="0" smtClean="0">
                <a:solidFill>
                  <a:schemeClr val="accent5">
                    <a:lumMod val="50000"/>
                  </a:schemeClr>
                </a:solidFill>
              </a:rPr>
              <a:t> TMZ: </a:t>
            </a:r>
            <a:r>
              <a:rPr lang="en-US" sz="2400" dirty="0" err="1" smtClean="0">
                <a:solidFill>
                  <a:schemeClr val="accent5">
                    <a:lumMod val="50000"/>
                  </a:schemeClr>
                </a:solidFill>
              </a:rPr>
              <a:t>obrazac</a:t>
            </a:r>
            <a:r>
              <a:rPr lang="en-US" sz="2400" dirty="0" smtClean="0">
                <a:solidFill>
                  <a:schemeClr val="accent5">
                    <a:lumMod val="50000"/>
                  </a:schemeClr>
                </a:solidFill>
              </a:rPr>
              <a:t> </a:t>
            </a:r>
            <a:r>
              <a:rPr lang="en-US" sz="2400" dirty="0" err="1" smtClean="0">
                <a:solidFill>
                  <a:schemeClr val="accent5">
                    <a:lumMod val="50000"/>
                  </a:schemeClr>
                </a:solidFill>
              </a:rPr>
              <a:t>otvaranja</a:t>
            </a:r>
            <a:r>
              <a:rPr lang="en-US" sz="2400" dirty="0" smtClean="0">
                <a:solidFill>
                  <a:schemeClr val="accent5">
                    <a:lumMod val="50000"/>
                  </a:schemeClr>
                </a:solidFill>
              </a:rPr>
              <a:t> I </a:t>
            </a:r>
            <a:r>
              <a:rPr lang="en-US" sz="2400" dirty="0" err="1" smtClean="0">
                <a:solidFill>
                  <a:schemeClr val="accent5">
                    <a:lumMod val="50000"/>
                  </a:schemeClr>
                </a:solidFill>
              </a:rPr>
              <a:t>zatvaranja</a:t>
            </a:r>
            <a:r>
              <a:rPr lang="en-US" sz="2400" dirty="0" smtClean="0">
                <a:solidFill>
                  <a:schemeClr val="accent5">
                    <a:lumMod val="50000"/>
                  </a:schemeClr>
                </a:solidFill>
              </a:rPr>
              <a:t> </a:t>
            </a:r>
            <a:r>
              <a:rPr lang="en-US" sz="2400" dirty="0" err="1" smtClean="0">
                <a:solidFill>
                  <a:schemeClr val="accent5">
                    <a:lumMod val="50000"/>
                  </a:schemeClr>
                </a:solidFill>
              </a:rPr>
              <a:t>usta</a:t>
            </a:r>
            <a:r>
              <a:rPr lang="en-US" sz="2400" dirty="0" smtClean="0">
                <a:solidFill>
                  <a:schemeClr val="accent5">
                    <a:lumMod val="50000"/>
                  </a:schemeClr>
                </a:solidFill>
              </a:rPr>
              <a:t>,  </a:t>
            </a:r>
            <a:r>
              <a:rPr lang="en-US" sz="2400" dirty="0" err="1" smtClean="0">
                <a:solidFill>
                  <a:schemeClr val="accent5">
                    <a:lumMod val="50000"/>
                  </a:schemeClr>
                </a:solidFill>
              </a:rPr>
              <a:t>devijacije</a:t>
            </a:r>
            <a:r>
              <a:rPr lang="en-US" sz="2400" dirty="0" smtClean="0">
                <a:solidFill>
                  <a:schemeClr val="accent5">
                    <a:lumMod val="50000"/>
                  </a:schemeClr>
                </a:solidFill>
              </a:rPr>
              <a:t> </a:t>
            </a:r>
            <a:r>
              <a:rPr lang="en-US" sz="2400" dirty="0" err="1" smtClean="0">
                <a:solidFill>
                  <a:schemeClr val="accent5">
                    <a:lumMod val="50000"/>
                  </a:schemeClr>
                </a:solidFill>
              </a:rPr>
              <a:t>mandibule</a:t>
            </a:r>
            <a:r>
              <a:rPr lang="en-US" sz="2400" dirty="0" smtClean="0">
                <a:solidFill>
                  <a:schemeClr val="accent5">
                    <a:lumMod val="50000"/>
                  </a:schemeClr>
                </a:solidFill>
              </a:rPr>
              <a:t> </a:t>
            </a:r>
            <a:endParaRPr lang="en-US" sz="2400" dirty="0" smtClean="0">
              <a:solidFill>
                <a:schemeClr val="accent5">
                  <a:lumMod val="50000"/>
                </a:schemeClr>
              </a:solidFill>
            </a:endParaRPr>
          </a:p>
          <a:p>
            <a:endParaRPr lang="en-US" sz="2400" dirty="0" smtClean="0">
              <a:solidFill>
                <a:schemeClr val="accent5">
                  <a:lumMod val="50000"/>
                </a:schemeClr>
              </a:solidFill>
            </a:endParaRPr>
          </a:p>
          <a:p>
            <a:r>
              <a:rPr lang="en-US" sz="2400" dirty="0" err="1" smtClean="0">
                <a:solidFill>
                  <a:schemeClr val="accent5">
                    <a:lumMod val="50000"/>
                  </a:schemeClr>
                </a:solidFill>
              </a:rPr>
              <a:t>Procjena</a:t>
            </a:r>
            <a:r>
              <a:rPr lang="en-US" sz="2400" dirty="0" smtClean="0">
                <a:solidFill>
                  <a:schemeClr val="accent5">
                    <a:lumMod val="50000"/>
                  </a:schemeClr>
                </a:solidFill>
              </a:rPr>
              <a:t> </a:t>
            </a:r>
            <a:r>
              <a:rPr lang="en-US" sz="2400" dirty="0" err="1" smtClean="0">
                <a:solidFill>
                  <a:schemeClr val="accent5">
                    <a:lumMod val="50000"/>
                  </a:schemeClr>
                </a:solidFill>
              </a:rPr>
              <a:t>komfora</a:t>
            </a:r>
            <a:r>
              <a:rPr lang="en-US" sz="2400" dirty="0" smtClean="0">
                <a:solidFill>
                  <a:schemeClr val="accent5">
                    <a:lumMod val="50000"/>
                  </a:schemeClr>
                </a:solidFill>
              </a:rPr>
              <a:t> </a:t>
            </a:r>
            <a:r>
              <a:rPr lang="en-US" sz="2400" dirty="0" err="1" smtClean="0">
                <a:solidFill>
                  <a:schemeClr val="accent5">
                    <a:lumMod val="50000"/>
                  </a:schemeClr>
                </a:solidFill>
              </a:rPr>
              <a:t>otvaranja</a:t>
            </a:r>
            <a:r>
              <a:rPr lang="en-US" sz="2400" dirty="0" smtClean="0">
                <a:solidFill>
                  <a:schemeClr val="accent5">
                    <a:lumMod val="50000"/>
                  </a:schemeClr>
                </a:solidFill>
              </a:rPr>
              <a:t> </a:t>
            </a:r>
            <a:r>
              <a:rPr lang="en-US" sz="2400" dirty="0" err="1" smtClean="0">
                <a:solidFill>
                  <a:schemeClr val="accent5">
                    <a:lumMod val="50000"/>
                  </a:schemeClr>
                </a:solidFill>
              </a:rPr>
              <a:t>usta</a:t>
            </a:r>
            <a:r>
              <a:rPr lang="en-US" sz="2400" dirty="0" smtClean="0">
                <a:solidFill>
                  <a:schemeClr val="accent5">
                    <a:lumMod val="50000"/>
                  </a:schemeClr>
                </a:solidFill>
              </a:rPr>
              <a:t> (</a:t>
            </a:r>
            <a:r>
              <a:rPr lang="en-US" sz="2400" dirty="0" err="1" smtClean="0">
                <a:solidFill>
                  <a:schemeClr val="accent5">
                    <a:lumMod val="50000"/>
                  </a:schemeClr>
                </a:solidFill>
              </a:rPr>
              <a:t>maksimum</a:t>
            </a:r>
            <a:r>
              <a:rPr lang="en-US" sz="2400" dirty="0" smtClean="0">
                <a:solidFill>
                  <a:schemeClr val="accent5">
                    <a:lumMod val="50000"/>
                  </a:schemeClr>
                </a:solidFill>
              </a:rPr>
              <a:t> </a:t>
            </a:r>
            <a:r>
              <a:rPr lang="en-US" sz="2400" dirty="0" err="1" smtClean="0">
                <a:solidFill>
                  <a:schemeClr val="accent5">
                    <a:lumMod val="50000"/>
                  </a:schemeClr>
                </a:solidFill>
              </a:rPr>
              <a:t>bez</a:t>
            </a:r>
            <a:r>
              <a:rPr lang="en-US" sz="2400" dirty="0" smtClean="0">
                <a:solidFill>
                  <a:schemeClr val="accent5">
                    <a:lumMod val="50000"/>
                  </a:schemeClr>
                </a:solidFill>
              </a:rPr>
              <a:t> bola) </a:t>
            </a:r>
            <a:r>
              <a:rPr lang="en-US" sz="2400" dirty="0" err="1" smtClean="0">
                <a:solidFill>
                  <a:schemeClr val="accent5">
                    <a:lumMod val="50000"/>
                  </a:schemeClr>
                </a:solidFill>
              </a:rPr>
              <a:t>aktivnog</a:t>
            </a:r>
            <a:r>
              <a:rPr lang="en-US" sz="2400" dirty="0" smtClean="0">
                <a:solidFill>
                  <a:schemeClr val="accent5">
                    <a:lumMod val="50000"/>
                  </a:schemeClr>
                </a:solidFill>
              </a:rPr>
              <a:t> (</a:t>
            </a:r>
            <a:r>
              <a:rPr lang="en-US" sz="2400" dirty="0" err="1" smtClean="0">
                <a:solidFill>
                  <a:schemeClr val="accent5">
                    <a:lumMod val="50000"/>
                  </a:schemeClr>
                </a:solidFill>
              </a:rPr>
              <a:t>maksimalno</a:t>
            </a:r>
            <a:r>
              <a:rPr lang="en-US" sz="2400" dirty="0" smtClean="0">
                <a:solidFill>
                  <a:schemeClr val="accent5">
                    <a:lumMod val="50000"/>
                  </a:schemeClr>
                </a:solidFill>
              </a:rPr>
              <a:t> do bola)I </a:t>
            </a:r>
            <a:r>
              <a:rPr lang="en-US" sz="2400" dirty="0" err="1" smtClean="0">
                <a:solidFill>
                  <a:schemeClr val="accent5">
                    <a:lumMod val="50000"/>
                  </a:schemeClr>
                </a:solidFill>
              </a:rPr>
              <a:t>pasivnog</a:t>
            </a:r>
            <a:r>
              <a:rPr lang="en-US" sz="2400" dirty="0" smtClean="0">
                <a:solidFill>
                  <a:schemeClr val="accent5">
                    <a:lumMod val="50000"/>
                  </a:schemeClr>
                </a:solidFill>
              </a:rPr>
              <a:t> </a:t>
            </a:r>
            <a:r>
              <a:rPr lang="en-US" sz="2400" dirty="0" err="1" smtClean="0">
                <a:solidFill>
                  <a:schemeClr val="accent5">
                    <a:lumMod val="50000"/>
                  </a:schemeClr>
                </a:solidFill>
              </a:rPr>
              <a:t>otvaranja</a:t>
            </a:r>
            <a:r>
              <a:rPr lang="en-US" sz="2400" dirty="0" smtClean="0">
                <a:solidFill>
                  <a:schemeClr val="accent5">
                    <a:lumMod val="50000"/>
                  </a:schemeClr>
                </a:solidFill>
              </a:rPr>
              <a:t> (</a:t>
            </a:r>
            <a:r>
              <a:rPr lang="en-US" sz="2400" dirty="0" err="1" smtClean="0">
                <a:solidFill>
                  <a:schemeClr val="accent5">
                    <a:lumMod val="50000"/>
                  </a:schemeClr>
                </a:solidFill>
              </a:rPr>
              <a:t>od</a:t>
            </a:r>
            <a:r>
              <a:rPr lang="en-US" sz="2400" dirty="0" smtClean="0">
                <a:solidFill>
                  <a:schemeClr val="accent5">
                    <a:lumMod val="50000"/>
                  </a:schemeClr>
                </a:solidFill>
              </a:rPr>
              <a:t> </a:t>
            </a:r>
            <a:r>
              <a:rPr lang="en-US" sz="2400" dirty="0" err="1" smtClean="0">
                <a:solidFill>
                  <a:schemeClr val="accent5">
                    <a:lumMod val="50000"/>
                  </a:schemeClr>
                </a:solidFill>
              </a:rPr>
              <a:t>strane</a:t>
            </a:r>
            <a:r>
              <a:rPr lang="en-US" sz="2400" dirty="0" smtClean="0">
                <a:solidFill>
                  <a:schemeClr val="accent5">
                    <a:lumMod val="50000"/>
                  </a:schemeClr>
                </a:solidFill>
              </a:rPr>
              <a:t> </a:t>
            </a:r>
            <a:r>
              <a:rPr lang="en-US" sz="2400" dirty="0" err="1" smtClean="0">
                <a:solidFill>
                  <a:schemeClr val="accent5">
                    <a:lumMod val="50000"/>
                  </a:schemeClr>
                </a:solidFill>
              </a:rPr>
              <a:t>klinicara</a:t>
            </a:r>
            <a:r>
              <a:rPr lang="en-US" sz="2400" dirty="0" smtClean="0">
                <a:solidFill>
                  <a:schemeClr val="accent5">
                    <a:lumMod val="50000"/>
                  </a:schemeClr>
                </a:solidFill>
              </a:rPr>
              <a:t>), </a:t>
            </a:r>
            <a:r>
              <a:rPr lang="en-US" sz="2400" dirty="0" err="1" smtClean="0">
                <a:solidFill>
                  <a:schemeClr val="accent5">
                    <a:lumMod val="50000"/>
                  </a:schemeClr>
                </a:solidFill>
              </a:rPr>
              <a:t>protruzija</a:t>
            </a:r>
            <a:r>
              <a:rPr lang="en-US" sz="2400" dirty="0" smtClean="0">
                <a:solidFill>
                  <a:schemeClr val="accent5">
                    <a:lumMod val="50000"/>
                  </a:schemeClr>
                </a:solidFill>
              </a:rPr>
              <a:t>, </a:t>
            </a:r>
            <a:r>
              <a:rPr lang="en-US" sz="2400" dirty="0" err="1" smtClean="0">
                <a:solidFill>
                  <a:schemeClr val="accent5">
                    <a:lumMod val="50000"/>
                  </a:schemeClr>
                </a:solidFill>
              </a:rPr>
              <a:t>pomeranja</a:t>
            </a:r>
            <a:r>
              <a:rPr lang="en-US" sz="2400" dirty="0" smtClean="0">
                <a:solidFill>
                  <a:schemeClr val="accent5">
                    <a:lumMod val="50000"/>
                  </a:schemeClr>
                </a:solidFill>
              </a:rPr>
              <a:t> </a:t>
            </a:r>
            <a:r>
              <a:rPr lang="en-US" sz="2400" dirty="0" err="1" smtClean="0">
                <a:solidFill>
                  <a:schemeClr val="accent5">
                    <a:lumMod val="50000"/>
                  </a:schemeClr>
                </a:solidFill>
              </a:rPr>
              <a:t>udesno</a:t>
            </a:r>
            <a:r>
              <a:rPr lang="en-US" sz="2400" dirty="0" smtClean="0">
                <a:solidFill>
                  <a:schemeClr val="accent5">
                    <a:lumMod val="50000"/>
                  </a:schemeClr>
                </a:solidFill>
              </a:rPr>
              <a:t> Ili </a:t>
            </a:r>
            <a:r>
              <a:rPr lang="en-US" sz="2400" dirty="0" err="1" smtClean="0">
                <a:solidFill>
                  <a:schemeClr val="accent5">
                    <a:lumMod val="50000"/>
                  </a:schemeClr>
                </a:solidFill>
              </a:rPr>
              <a:t>ulevo</a:t>
            </a:r>
            <a:r>
              <a:rPr lang="en-US" sz="2400" dirty="0" smtClean="0">
                <a:solidFill>
                  <a:schemeClr val="accent5">
                    <a:lumMod val="50000"/>
                  </a:schemeClr>
                </a:solidFill>
              </a:rPr>
              <a:t>  (</a:t>
            </a:r>
            <a:r>
              <a:rPr lang="en-US" sz="2400" dirty="0" err="1" smtClean="0">
                <a:solidFill>
                  <a:schemeClr val="accent5">
                    <a:lumMod val="50000"/>
                  </a:schemeClr>
                </a:solidFill>
              </a:rPr>
              <a:t>milimetarskim</a:t>
            </a:r>
            <a:r>
              <a:rPr lang="en-US" sz="2400" dirty="0" smtClean="0">
                <a:solidFill>
                  <a:schemeClr val="accent5">
                    <a:lumMod val="50000"/>
                  </a:schemeClr>
                </a:solidFill>
              </a:rPr>
              <a:t>  </a:t>
            </a:r>
            <a:r>
              <a:rPr lang="en-US" sz="2400" dirty="0" err="1" smtClean="0">
                <a:solidFill>
                  <a:schemeClr val="accent5">
                    <a:lumMod val="50000"/>
                  </a:schemeClr>
                </a:solidFill>
              </a:rPr>
              <a:t>rulerom</a:t>
            </a:r>
            <a:r>
              <a:rPr lang="en-US" sz="2400" dirty="0" smtClean="0">
                <a:solidFill>
                  <a:schemeClr val="accent5">
                    <a:lumMod val="50000"/>
                  </a:schemeClr>
                </a:solidFill>
              </a:rPr>
              <a:t>) </a:t>
            </a:r>
            <a:r>
              <a:rPr lang="en-US" sz="2400" dirty="0" err="1" smtClean="0">
                <a:solidFill>
                  <a:schemeClr val="accent5">
                    <a:lumMod val="50000"/>
                  </a:schemeClr>
                </a:solidFill>
              </a:rPr>
              <a:t>uz</a:t>
            </a:r>
            <a:r>
              <a:rPr lang="en-US" sz="2400" dirty="0" smtClean="0">
                <a:solidFill>
                  <a:schemeClr val="accent5">
                    <a:lumMod val="50000"/>
                  </a:schemeClr>
                </a:solidFill>
              </a:rPr>
              <a:t> </a:t>
            </a:r>
            <a:r>
              <a:rPr lang="en-US" sz="2400" dirty="0" err="1" smtClean="0">
                <a:solidFill>
                  <a:schemeClr val="accent5">
                    <a:lumMod val="50000"/>
                  </a:schemeClr>
                </a:solidFill>
              </a:rPr>
              <a:t>procenu</a:t>
            </a:r>
            <a:r>
              <a:rPr lang="en-US" sz="2400" dirty="0" smtClean="0">
                <a:solidFill>
                  <a:schemeClr val="accent5">
                    <a:lumMod val="50000"/>
                  </a:schemeClr>
                </a:solidFill>
              </a:rPr>
              <a:t> bola I </a:t>
            </a:r>
            <a:r>
              <a:rPr lang="en-US" sz="2400" dirty="0" err="1" smtClean="0">
                <a:solidFill>
                  <a:schemeClr val="accent5">
                    <a:lumMod val="50000"/>
                  </a:schemeClr>
                </a:solidFill>
              </a:rPr>
              <a:t>njegove</a:t>
            </a:r>
            <a:r>
              <a:rPr lang="en-US" sz="2400" dirty="0" smtClean="0">
                <a:solidFill>
                  <a:schemeClr val="accent5">
                    <a:lumMod val="50000"/>
                  </a:schemeClr>
                </a:solidFill>
              </a:rPr>
              <a:t> </a:t>
            </a:r>
            <a:r>
              <a:rPr lang="en-US" sz="2400" dirty="0" err="1" smtClean="0">
                <a:solidFill>
                  <a:schemeClr val="accent5">
                    <a:lumMod val="50000"/>
                  </a:schemeClr>
                </a:solidFill>
              </a:rPr>
              <a:t>lokalizacije</a:t>
            </a:r>
            <a:r>
              <a:rPr lang="en-US" sz="2400" dirty="0" smtClean="0">
                <a:solidFill>
                  <a:schemeClr val="accent5">
                    <a:lumMod val="50000"/>
                  </a:schemeClr>
                </a:solidFill>
              </a:rPr>
              <a:t> </a:t>
            </a:r>
            <a:r>
              <a:rPr lang="en-US" sz="2400" dirty="0" err="1" smtClean="0">
                <a:solidFill>
                  <a:schemeClr val="accent5">
                    <a:lumMod val="50000"/>
                  </a:schemeClr>
                </a:solidFill>
              </a:rPr>
              <a:t>pri</a:t>
            </a:r>
            <a:r>
              <a:rPr lang="en-US" sz="2400" dirty="0" smtClean="0">
                <a:solidFill>
                  <a:schemeClr val="accent5">
                    <a:lumMod val="50000"/>
                  </a:schemeClr>
                </a:solidFill>
              </a:rPr>
              <a:t> </a:t>
            </a:r>
            <a:r>
              <a:rPr lang="en-US" sz="2400" dirty="0" err="1" smtClean="0">
                <a:solidFill>
                  <a:schemeClr val="accent5">
                    <a:lumMod val="50000"/>
                  </a:schemeClr>
                </a:solidFill>
              </a:rPr>
              <a:t>pomeranju</a:t>
            </a:r>
            <a:endParaRPr lang="en-GB" sz="2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Autofit/>
          </a:bodyPr>
          <a:lstStyle/>
          <a:p>
            <a:r>
              <a:rPr lang="en-US" sz="2800" b="1" dirty="0" smtClean="0">
                <a:solidFill>
                  <a:schemeClr val="accent5">
                    <a:lumMod val="50000"/>
                  </a:schemeClr>
                </a:solidFill>
              </a:rPr>
              <a:t>EVALUACIJA: </a:t>
            </a:r>
            <a:r>
              <a:rPr lang="en-US" sz="2800" b="1" dirty="0" err="1" smtClean="0">
                <a:solidFill>
                  <a:schemeClr val="accent5">
                    <a:lumMod val="50000"/>
                  </a:schemeClr>
                </a:solidFill>
              </a:rPr>
              <a:t>poremecaji</a:t>
            </a:r>
            <a:r>
              <a:rPr lang="en-US" sz="2800" b="1" dirty="0" smtClean="0">
                <a:solidFill>
                  <a:schemeClr val="accent5">
                    <a:lumMod val="50000"/>
                  </a:schemeClr>
                </a:solidFill>
              </a:rPr>
              <a:t> </a:t>
            </a:r>
            <a:r>
              <a:rPr lang="en-US" sz="2800" b="1" dirty="0" err="1" smtClean="0">
                <a:solidFill>
                  <a:schemeClr val="accent5">
                    <a:lumMod val="50000"/>
                  </a:schemeClr>
                </a:solidFill>
              </a:rPr>
              <a:t>mastikatornih</a:t>
            </a:r>
            <a:r>
              <a:rPr lang="en-US" sz="2800" b="1" dirty="0" smtClean="0">
                <a:solidFill>
                  <a:schemeClr val="accent5">
                    <a:lumMod val="50000"/>
                  </a:schemeClr>
                </a:solidFill>
              </a:rPr>
              <a:t> </a:t>
            </a:r>
            <a:r>
              <a:rPr lang="en-US" sz="2800" b="1" dirty="0" err="1" smtClean="0">
                <a:solidFill>
                  <a:schemeClr val="accent5">
                    <a:lumMod val="50000"/>
                  </a:schemeClr>
                </a:solidFill>
              </a:rPr>
              <a:t>misica</a:t>
            </a:r>
            <a:endParaRPr lang="en-GB" sz="2800" dirty="0">
              <a:solidFill>
                <a:schemeClr val="accent5">
                  <a:lumMod val="50000"/>
                </a:schemeClr>
              </a:solidFill>
            </a:endParaRPr>
          </a:p>
        </p:txBody>
      </p:sp>
      <p:sp>
        <p:nvSpPr>
          <p:cNvPr id="3" name="Content Placeholder 2"/>
          <p:cNvSpPr>
            <a:spLocks noGrp="1"/>
          </p:cNvSpPr>
          <p:nvPr>
            <p:ph idx="1"/>
          </p:nvPr>
        </p:nvSpPr>
        <p:spPr/>
        <p:txBody>
          <a:bodyPr>
            <a:normAutofit/>
          </a:bodyPr>
          <a:lstStyle/>
          <a:p>
            <a:r>
              <a:rPr lang="en-US" sz="2400" dirty="0" err="1" smtClean="0">
                <a:solidFill>
                  <a:schemeClr val="accent5">
                    <a:lumMod val="50000"/>
                  </a:schemeClr>
                </a:solidFill>
              </a:rPr>
              <a:t>Pristup</a:t>
            </a:r>
            <a:r>
              <a:rPr lang="en-US" sz="2400" dirty="0" smtClean="0">
                <a:solidFill>
                  <a:schemeClr val="accent5">
                    <a:lumMod val="50000"/>
                  </a:schemeClr>
                </a:solidFill>
              </a:rPr>
              <a:t>: </a:t>
            </a:r>
            <a:r>
              <a:rPr lang="en-US" sz="2400" dirty="0" err="1" smtClean="0">
                <a:solidFill>
                  <a:schemeClr val="accent5">
                    <a:lumMod val="50000"/>
                  </a:schemeClr>
                </a:solidFill>
              </a:rPr>
              <a:t>bilateralna</a:t>
            </a:r>
            <a:r>
              <a:rPr lang="en-US" sz="2400" dirty="0" smtClean="0">
                <a:solidFill>
                  <a:schemeClr val="accent5">
                    <a:lumMod val="50000"/>
                  </a:schemeClr>
                </a:solidFill>
              </a:rPr>
              <a:t> </a:t>
            </a:r>
            <a:r>
              <a:rPr lang="en-US" sz="2400" dirty="0" err="1" smtClean="0">
                <a:solidFill>
                  <a:schemeClr val="accent5">
                    <a:lumMod val="50000"/>
                  </a:schemeClr>
                </a:solidFill>
              </a:rPr>
              <a:t>palpacija</a:t>
            </a:r>
            <a:r>
              <a:rPr lang="en-US" sz="2400" dirty="0" smtClean="0">
                <a:solidFill>
                  <a:schemeClr val="accent5">
                    <a:lumMod val="50000"/>
                  </a:schemeClr>
                </a:solidFill>
              </a:rPr>
              <a:t> </a:t>
            </a:r>
            <a:r>
              <a:rPr lang="en-US" sz="2400" dirty="0" err="1" smtClean="0">
                <a:solidFill>
                  <a:schemeClr val="accent5">
                    <a:lumMod val="50000"/>
                  </a:schemeClr>
                </a:solidFill>
              </a:rPr>
              <a:t>zadebljanja</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osetljivosti</a:t>
            </a:r>
            <a:r>
              <a:rPr lang="en-US" sz="2400" dirty="0" smtClean="0">
                <a:solidFill>
                  <a:schemeClr val="accent5">
                    <a:lumMod val="50000"/>
                  </a:schemeClr>
                </a:solidFill>
              </a:rPr>
              <a:t>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pritisak</a:t>
            </a:r>
            <a:r>
              <a:rPr lang="en-US" sz="2400" dirty="0" smtClean="0">
                <a:solidFill>
                  <a:schemeClr val="accent5">
                    <a:lumMod val="50000"/>
                  </a:schemeClr>
                </a:solidFill>
              </a:rPr>
              <a:t> – </a:t>
            </a:r>
            <a:r>
              <a:rPr lang="en-US" sz="2400" dirty="0" err="1" smtClean="0">
                <a:solidFill>
                  <a:schemeClr val="accent5">
                    <a:lumMod val="50000"/>
                  </a:schemeClr>
                </a:solidFill>
              </a:rPr>
              <a:t>pacijent</a:t>
            </a:r>
            <a:r>
              <a:rPr lang="en-US" sz="2400" dirty="0" smtClean="0">
                <a:solidFill>
                  <a:schemeClr val="accent5">
                    <a:lumMod val="50000"/>
                  </a:schemeClr>
                </a:solidFill>
              </a:rPr>
              <a:t> </a:t>
            </a:r>
            <a:r>
              <a:rPr lang="en-US" sz="2400" dirty="0" err="1" smtClean="0">
                <a:solidFill>
                  <a:schemeClr val="accent5">
                    <a:lumMod val="50000"/>
                  </a:schemeClr>
                </a:solidFill>
              </a:rPr>
              <a:t>ocenjuje</a:t>
            </a:r>
            <a:r>
              <a:rPr lang="en-US" sz="2400" dirty="0" smtClean="0">
                <a:solidFill>
                  <a:schemeClr val="accent5">
                    <a:lumMod val="50000"/>
                  </a:schemeClr>
                </a:solidFill>
              </a:rPr>
              <a:t> </a:t>
            </a:r>
            <a:r>
              <a:rPr lang="en-US" sz="2400" dirty="0" err="1" smtClean="0">
                <a:solidFill>
                  <a:schemeClr val="accent5">
                    <a:lumMod val="50000"/>
                  </a:schemeClr>
                </a:solidFill>
              </a:rPr>
              <a:t>intenzitet</a:t>
            </a:r>
            <a:r>
              <a:rPr lang="en-US" sz="2400" dirty="0" smtClean="0">
                <a:solidFill>
                  <a:schemeClr val="accent5">
                    <a:lumMod val="50000"/>
                  </a:schemeClr>
                </a:solidFill>
              </a:rPr>
              <a:t> bola, </a:t>
            </a:r>
            <a:r>
              <a:rPr lang="en-US" sz="2400" dirty="0" err="1" smtClean="0">
                <a:solidFill>
                  <a:schemeClr val="accent5">
                    <a:lumMod val="50000"/>
                  </a:schemeClr>
                </a:solidFill>
              </a:rPr>
              <a:t>njegovu</a:t>
            </a:r>
            <a:r>
              <a:rPr lang="en-US" sz="2400" dirty="0" smtClean="0">
                <a:solidFill>
                  <a:schemeClr val="accent5">
                    <a:lumMod val="50000"/>
                  </a:schemeClr>
                </a:solidFill>
              </a:rPr>
              <a:t> </a:t>
            </a:r>
            <a:r>
              <a:rPr lang="en-US" sz="2400" dirty="0" err="1" smtClean="0">
                <a:solidFill>
                  <a:schemeClr val="accent5">
                    <a:lumMod val="50000"/>
                  </a:schemeClr>
                </a:solidFill>
              </a:rPr>
              <a:t>lokalizaciju</a:t>
            </a:r>
            <a:r>
              <a:rPr lang="en-US" sz="2400" dirty="0" smtClean="0">
                <a:solidFill>
                  <a:schemeClr val="accent5">
                    <a:lumMod val="50000"/>
                  </a:schemeClr>
                </a:solidFill>
              </a:rPr>
              <a:t> </a:t>
            </a:r>
            <a:r>
              <a:rPr lang="en-US" sz="2400" dirty="0" err="1" smtClean="0">
                <a:solidFill>
                  <a:schemeClr val="accent5">
                    <a:lumMod val="50000"/>
                  </a:schemeClr>
                </a:solidFill>
              </a:rPr>
              <a:t>kao</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zracenje</a:t>
            </a:r>
            <a:r>
              <a:rPr lang="en-US" sz="2400" dirty="0" smtClean="0">
                <a:solidFill>
                  <a:schemeClr val="accent5">
                    <a:lumMod val="50000"/>
                  </a:schemeClr>
                </a:solidFill>
              </a:rPr>
              <a:t> u </a:t>
            </a:r>
            <a:r>
              <a:rPr lang="en-US" sz="2400" dirty="0" err="1" smtClean="0">
                <a:solidFill>
                  <a:schemeClr val="accent5">
                    <a:lumMod val="50000"/>
                  </a:schemeClr>
                </a:solidFill>
              </a:rPr>
              <a:t>druge</a:t>
            </a:r>
            <a:r>
              <a:rPr lang="en-US" sz="2400" dirty="0" smtClean="0">
                <a:solidFill>
                  <a:schemeClr val="accent5">
                    <a:lumMod val="50000"/>
                  </a:schemeClr>
                </a:solidFill>
              </a:rPr>
              <a:t> </a:t>
            </a:r>
            <a:r>
              <a:rPr lang="en-US" sz="2400" dirty="0" err="1" smtClean="0">
                <a:solidFill>
                  <a:schemeClr val="accent5">
                    <a:lumMod val="50000"/>
                  </a:schemeClr>
                </a:solidFill>
              </a:rPr>
              <a:t>pravce</a:t>
            </a:r>
            <a:endParaRPr lang="en-US" sz="2400" dirty="0" smtClean="0">
              <a:solidFill>
                <a:schemeClr val="accent5">
                  <a:lumMod val="50000"/>
                </a:schemeClr>
              </a:solidFill>
            </a:endParaRPr>
          </a:p>
          <a:p>
            <a:pPr>
              <a:buNone/>
            </a:pPr>
            <a:endParaRPr lang="en-US" sz="2400" dirty="0" smtClean="0">
              <a:solidFill>
                <a:schemeClr val="accent5">
                  <a:lumMod val="50000"/>
                </a:schemeClr>
              </a:solidFill>
            </a:endParaRPr>
          </a:p>
          <a:p>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procenu</a:t>
            </a:r>
            <a:r>
              <a:rPr lang="en-US" sz="2400" dirty="0" smtClean="0">
                <a:solidFill>
                  <a:schemeClr val="accent5">
                    <a:lumMod val="50000"/>
                  </a:schemeClr>
                </a:solidFill>
              </a:rPr>
              <a:t> bola- </a:t>
            </a:r>
            <a:r>
              <a:rPr lang="en-US" sz="2400" dirty="0" err="1" smtClean="0">
                <a:solidFill>
                  <a:schemeClr val="accent5">
                    <a:lumMod val="50000"/>
                  </a:schemeClr>
                </a:solidFill>
              </a:rPr>
              <a:t>podatak</a:t>
            </a:r>
            <a:r>
              <a:rPr lang="en-US" sz="2400" dirty="0" smtClean="0">
                <a:solidFill>
                  <a:schemeClr val="accent5">
                    <a:lumMod val="50000"/>
                  </a:schemeClr>
                </a:solidFill>
              </a:rPr>
              <a:t> o </a:t>
            </a:r>
            <a:r>
              <a:rPr lang="en-US" sz="2400" dirty="0" err="1" smtClean="0">
                <a:solidFill>
                  <a:schemeClr val="accent5">
                    <a:lumMod val="50000"/>
                  </a:schemeClr>
                </a:solidFill>
              </a:rPr>
              <a:t>preemptivnim</a:t>
            </a:r>
            <a:r>
              <a:rPr lang="en-US" sz="2400" dirty="0" smtClean="0">
                <a:solidFill>
                  <a:schemeClr val="accent5">
                    <a:lumMod val="50000"/>
                  </a:schemeClr>
                </a:solidFill>
              </a:rPr>
              <a:t> </a:t>
            </a:r>
            <a:r>
              <a:rPr lang="en-US" sz="2400" dirty="0" err="1" smtClean="0">
                <a:solidFill>
                  <a:schemeClr val="accent5">
                    <a:lumMod val="50000"/>
                  </a:schemeClr>
                </a:solidFill>
              </a:rPr>
              <a:t>analgeticima</a:t>
            </a:r>
            <a:r>
              <a:rPr lang="en-US" sz="2400" dirty="0" smtClean="0">
                <a:solidFill>
                  <a:schemeClr val="accent5">
                    <a:lumMod val="50000"/>
                  </a:schemeClr>
                </a:solidFill>
              </a:rPr>
              <a:t> </a:t>
            </a:r>
            <a:r>
              <a:rPr lang="en-US" sz="2400" dirty="0" err="1" smtClean="0">
                <a:solidFill>
                  <a:schemeClr val="accent5">
                    <a:lumMod val="50000"/>
                  </a:schemeClr>
                </a:solidFill>
              </a:rPr>
              <a:t>pred</a:t>
            </a:r>
            <a:r>
              <a:rPr lang="en-US" sz="2400" dirty="0" smtClean="0">
                <a:solidFill>
                  <a:schemeClr val="accent5">
                    <a:lumMod val="50000"/>
                  </a:schemeClr>
                </a:solidFill>
              </a:rPr>
              <a:t> </a:t>
            </a:r>
            <a:r>
              <a:rPr lang="en-US" sz="2400" dirty="0" err="1" smtClean="0">
                <a:solidFill>
                  <a:schemeClr val="accent5">
                    <a:lumMod val="50000"/>
                  </a:schemeClr>
                </a:solidFill>
              </a:rPr>
              <a:t>fizikalni</a:t>
            </a:r>
            <a:r>
              <a:rPr lang="en-US" sz="2400" dirty="0" smtClean="0">
                <a:solidFill>
                  <a:schemeClr val="accent5">
                    <a:lumMod val="50000"/>
                  </a:schemeClr>
                </a:solidFill>
              </a:rPr>
              <a:t>  </a:t>
            </a:r>
            <a:r>
              <a:rPr lang="en-US" sz="2400" dirty="0" err="1" smtClean="0">
                <a:solidFill>
                  <a:schemeClr val="accent5">
                    <a:lumMod val="50000"/>
                  </a:schemeClr>
                </a:solidFill>
              </a:rPr>
              <a:t>pregled</a:t>
            </a:r>
            <a:r>
              <a:rPr lang="en-US" sz="2400" dirty="0" smtClean="0">
                <a:solidFill>
                  <a:schemeClr val="accent5">
                    <a:lumMod val="50000"/>
                  </a:schemeClr>
                </a:solidFill>
              </a:rPr>
              <a:t>  (</a:t>
            </a:r>
            <a:r>
              <a:rPr lang="en-US" sz="2400" dirty="0" err="1" smtClean="0">
                <a:solidFill>
                  <a:schemeClr val="accent5">
                    <a:lumMod val="50000"/>
                  </a:schemeClr>
                </a:solidFill>
              </a:rPr>
              <a:t>procena</a:t>
            </a:r>
            <a:r>
              <a:rPr lang="en-US" sz="2400" dirty="0" smtClean="0">
                <a:solidFill>
                  <a:schemeClr val="accent5">
                    <a:lumMod val="50000"/>
                  </a:schemeClr>
                </a:solidFill>
              </a:rPr>
              <a:t> </a:t>
            </a:r>
            <a:r>
              <a:rPr lang="en-US" sz="2400" dirty="0" err="1" smtClean="0">
                <a:solidFill>
                  <a:schemeClr val="accent5">
                    <a:lumMod val="50000"/>
                  </a:schemeClr>
                </a:solidFill>
              </a:rPr>
              <a:t>redukcije</a:t>
            </a:r>
            <a:r>
              <a:rPr lang="en-US" sz="2400" dirty="0" smtClean="0">
                <a:solidFill>
                  <a:schemeClr val="accent5">
                    <a:lumMod val="50000"/>
                  </a:schemeClr>
                </a:solidFill>
              </a:rPr>
              <a:t> bola)</a:t>
            </a:r>
            <a:endParaRPr lang="en-GB" sz="2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r>
              <a:rPr lang="en-US" sz="3100" b="1" dirty="0" smtClean="0"/>
              <a:t/>
            </a:r>
            <a:br>
              <a:rPr lang="en-US" sz="3100" b="1" dirty="0" smtClean="0"/>
            </a:br>
            <a:r>
              <a:rPr lang="en-US" sz="3100" b="1" dirty="0" smtClean="0">
                <a:solidFill>
                  <a:schemeClr val="accent5">
                    <a:lumMod val="50000"/>
                  </a:schemeClr>
                </a:solidFill>
              </a:rPr>
              <a:t>TERAPIJA TEMPOROMANDIBULARNIH POREMECAJA</a:t>
            </a:r>
            <a:r>
              <a:rPr lang="en-US" dirty="0" smtClean="0">
                <a:solidFill>
                  <a:schemeClr val="accent5">
                    <a:lumMod val="50000"/>
                  </a:schemeClr>
                </a:solidFill>
              </a:rPr>
              <a:t/>
            </a:r>
            <a:br>
              <a:rPr lang="en-US" dirty="0" smtClean="0">
                <a:solidFill>
                  <a:schemeClr val="accent5">
                    <a:lumMod val="50000"/>
                  </a:schemeClr>
                </a:solidFill>
              </a:rPr>
            </a:br>
            <a:endParaRPr lang="en-GB" dirty="0">
              <a:solidFill>
                <a:schemeClr val="accent5">
                  <a:lumMod val="50000"/>
                </a:schemeClr>
              </a:solidFill>
            </a:endParaRPr>
          </a:p>
        </p:txBody>
      </p:sp>
      <p:sp>
        <p:nvSpPr>
          <p:cNvPr id="3" name="Content Placeholder 2"/>
          <p:cNvSpPr>
            <a:spLocks noGrp="1"/>
          </p:cNvSpPr>
          <p:nvPr>
            <p:ph idx="1"/>
          </p:nvPr>
        </p:nvSpPr>
        <p:spPr>
          <a:xfrm>
            <a:off x="457200" y="1676400"/>
            <a:ext cx="8229600" cy="4267200"/>
          </a:xfrm>
        </p:spPr>
        <p:txBody>
          <a:bodyPr>
            <a:normAutofit/>
          </a:bodyPr>
          <a:lstStyle/>
          <a:p>
            <a:r>
              <a:rPr lang="en-US" sz="2400" b="1" dirty="0" err="1" smtClean="0">
                <a:solidFill>
                  <a:schemeClr val="accent5">
                    <a:lumMod val="50000"/>
                  </a:schemeClr>
                </a:solidFill>
              </a:rPr>
              <a:t>Terapijski</a:t>
            </a:r>
            <a:r>
              <a:rPr lang="en-US" sz="2400" b="1" dirty="0" smtClean="0">
                <a:solidFill>
                  <a:schemeClr val="accent5">
                    <a:lumMod val="50000"/>
                  </a:schemeClr>
                </a:solidFill>
              </a:rPr>
              <a:t> plan</a:t>
            </a:r>
            <a:r>
              <a:rPr lang="en-US" sz="2400" dirty="0" smtClean="0">
                <a:solidFill>
                  <a:schemeClr val="accent5">
                    <a:lumMod val="50000"/>
                  </a:schemeClr>
                </a:solidFill>
              </a:rPr>
              <a:t>: </a:t>
            </a:r>
            <a:r>
              <a:rPr lang="en-US" sz="2400" dirty="0" err="1" smtClean="0">
                <a:solidFill>
                  <a:schemeClr val="accent5">
                    <a:lumMod val="50000"/>
                  </a:schemeClr>
                </a:solidFill>
              </a:rPr>
              <a:t>glavni</a:t>
            </a:r>
            <a:r>
              <a:rPr lang="en-US" sz="2400" dirty="0" smtClean="0">
                <a:solidFill>
                  <a:schemeClr val="accent5">
                    <a:lumMod val="50000"/>
                  </a:schemeClr>
                </a:solidFill>
              </a:rPr>
              <a:t> </a:t>
            </a:r>
            <a:r>
              <a:rPr lang="en-US" sz="2400" dirty="0" err="1" smtClean="0">
                <a:solidFill>
                  <a:schemeClr val="accent5">
                    <a:lumMod val="50000"/>
                  </a:schemeClr>
                </a:solidFill>
              </a:rPr>
              <a:t>simptomi</a:t>
            </a:r>
            <a:r>
              <a:rPr lang="en-US" sz="2400" dirty="0" smtClean="0">
                <a:solidFill>
                  <a:schemeClr val="accent5">
                    <a:lumMod val="50000"/>
                  </a:schemeClr>
                </a:solidFill>
              </a:rPr>
              <a:t>, </a:t>
            </a:r>
            <a:r>
              <a:rPr lang="en-US" sz="2400" dirty="0" err="1" smtClean="0">
                <a:solidFill>
                  <a:schemeClr val="accent5">
                    <a:lumMod val="50000"/>
                  </a:schemeClr>
                </a:solidFill>
              </a:rPr>
              <a:t>istorija</a:t>
            </a:r>
            <a:r>
              <a:rPr lang="en-US" sz="2400" dirty="0" smtClean="0">
                <a:solidFill>
                  <a:schemeClr val="accent5">
                    <a:lumMod val="50000"/>
                  </a:schemeClr>
                </a:solidFill>
              </a:rPr>
              <a:t> </a:t>
            </a:r>
            <a:r>
              <a:rPr lang="en-US" sz="2400" dirty="0" err="1" smtClean="0">
                <a:solidFill>
                  <a:schemeClr val="accent5">
                    <a:lumMod val="50000"/>
                  </a:schemeClr>
                </a:solidFill>
              </a:rPr>
              <a:t>bolesti</a:t>
            </a:r>
            <a:r>
              <a:rPr lang="en-US" sz="2400" dirty="0" smtClean="0">
                <a:solidFill>
                  <a:schemeClr val="accent5">
                    <a:lumMod val="50000"/>
                  </a:schemeClr>
                </a:solidFill>
              </a:rPr>
              <a:t>, </a:t>
            </a:r>
            <a:r>
              <a:rPr lang="en-US" sz="2400" dirty="0" err="1" smtClean="0">
                <a:solidFill>
                  <a:schemeClr val="accent5">
                    <a:lumMod val="50000"/>
                  </a:schemeClr>
                </a:solidFill>
              </a:rPr>
              <a:t>pregled</a:t>
            </a:r>
            <a:r>
              <a:rPr lang="en-US" sz="2400" dirty="0" smtClean="0">
                <a:solidFill>
                  <a:schemeClr val="accent5">
                    <a:lumMod val="50000"/>
                  </a:schemeClr>
                </a:solidFill>
              </a:rPr>
              <a:t> (</a:t>
            </a:r>
            <a:r>
              <a:rPr lang="en-US" sz="2400" dirty="0" err="1" smtClean="0">
                <a:solidFill>
                  <a:schemeClr val="accent5">
                    <a:lumMod val="50000"/>
                  </a:schemeClr>
                </a:solidFill>
              </a:rPr>
              <a:t>dijagnoza</a:t>
            </a:r>
            <a:r>
              <a:rPr lang="en-US" sz="2400" dirty="0" smtClean="0">
                <a:solidFill>
                  <a:schemeClr val="accent5">
                    <a:lumMod val="50000"/>
                  </a:schemeClr>
                </a:solidFill>
              </a:rPr>
              <a:t>)</a:t>
            </a:r>
          </a:p>
          <a:p>
            <a:r>
              <a:rPr lang="en-US" sz="2400" b="1" dirty="0" err="1" smtClean="0">
                <a:solidFill>
                  <a:schemeClr val="accent5">
                    <a:lumMod val="50000"/>
                  </a:schemeClr>
                </a:solidFill>
              </a:rPr>
              <a:t>Ciljevi</a:t>
            </a:r>
            <a:r>
              <a:rPr lang="en-US" sz="2400" b="1" dirty="0" smtClean="0">
                <a:solidFill>
                  <a:schemeClr val="accent5">
                    <a:lumMod val="50000"/>
                  </a:schemeClr>
                </a:solidFill>
              </a:rPr>
              <a:t> </a:t>
            </a:r>
            <a:r>
              <a:rPr lang="en-US" sz="2400" b="1" dirty="0" err="1" smtClean="0">
                <a:solidFill>
                  <a:schemeClr val="accent5">
                    <a:lumMod val="50000"/>
                  </a:schemeClr>
                </a:solidFill>
              </a:rPr>
              <a:t>terapije</a:t>
            </a:r>
            <a:r>
              <a:rPr lang="en-US" sz="2400" dirty="0" smtClean="0">
                <a:solidFill>
                  <a:schemeClr val="accent5">
                    <a:lumMod val="50000"/>
                  </a:schemeClr>
                </a:solidFill>
              </a:rPr>
              <a:t>: </a:t>
            </a:r>
            <a:r>
              <a:rPr lang="en-US" sz="2400" dirty="0" err="1" smtClean="0">
                <a:solidFill>
                  <a:schemeClr val="accent5">
                    <a:lumMod val="50000"/>
                  </a:schemeClr>
                </a:solidFill>
              </a:rPr>
              <a:t>umanjenje</a:t>
            </a:r>
            <a:r>
              <a:rPr lang="en-US" sz="2400" dirty="0" smtClean="0">
                <a:solidFill>
                  <a:schemeClr val="accent5">
                    <a:lumMod val="50000"/>
                  </a:schemeClr>
                </a:solidFill>
              </a:rPr>
              <a:t> bola, </a:t>
            </a:r>
            <a:r>
              <a:rPr lang="en-US" sz="2400" dirty="0" err="1" smtClean="0">
                <a:solidFill>
                  <a:schemeClr val="accent5">
                    <a:lumMod val="50000"/>
                  </a:schemeClr>
                </a:solidFill>
              </a:rPr>
              <a:t>postizanje</a:t>
            </a:r>
            <a:r>
              <a:rPr lang="en-US" sz="2400" dirty="0" smtClean="0">
                <a:solidFill>
                  <a:schemeClr val="accent5">
                    <a:lumMod val="50000"/>
                  </a:schemeClr>
                </a:solidFill>
              </a:rPr>
              <a:t> </a:t>
            </a:r>
            <a:r>
              <a:rPr lang="en-US" sz="2400" dirty="0" err="1" smtClean="0">
                <a:solidFill>
                  <a:schemeClr val="accent5">
                    <a:lumMod val="50000"/>
                  </a:schemeClr>
                </a:solidFill>
              </a:rPr>
              <a:t>normalnog</a:t>
            </a:r>
            <a:r>
              <a:rPr lang="en-US" sz="2400" dirty="0" smtClean="0">
                <a:solidFill>
                  <a:schemeClr val="accent5">
                    <a:lumMod val="50000"/>
                  </a:schemeClr>
                </a:solidFill>
              </a:rPr>
              <a:t> </a:t>
            </a:r>
            <a:r>
              <a:rPr lang="en-US" sz="2400" dirty="0" err="1" smtClean="0">
                <a:solidFill>
                  <a:schemeClr val="accent5">
                    <a:lumMod val="50000"/>
                  </a:schemeClr>
                </a:solidFill>
              </a:rPr>
              <a:t>raspona</a:t>
            </a:r>
            <a:r>
              <a:rPr lang="en-US" sz="2400" dirty="0" smtClean="0">
                <a:solidFill>
                  <a:schemeClr val="accent5">
                    <a:lumMod val="50000"/>
                  </a:schemeClr>
                </a:solidFill>
              </a:rPr>
              <a:t> </a:t>
            </a:r>
            <a:r>
              <a:rPr lang="en-US" sz="2400" dirty="0" err="1" smtClean="0">
                <a:solidFill>
                  <a:schemeClr val="accent5">
                    <a:lumMod val="50000"/>
                  </a:schemeClr>
                </a:solidFill>
              </a:rPr>
              <a:t>otvaranja</a:t>
            </a:r>
            <a:r>
              <a:rPr lang="en-US" sz="2400" dirty="0" smtClean="0">
                <a:solidFill>
                  <a:schemeClr val="accent5">
                    <a:lumMod val="50000"/>
                  </a:schemeClr>
                </a:solidFill>
              </a:rPr>
              <a:t> </a:t>
            </a:r>
            <a:r>
              <a:rPr lang="en-US" sz="2400" dirty="0" err="1" smtClean="0">
                <a:solidFill>
                  <a:schemeClr val="accent5">
                    <a:lumMod val="50000"/>
                  </a:schemeClr>
                </a:solidFill>
              </a:rPr>
              <a:t>usta</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funkcije</a:t>
            </a:r>
            <a:r>
              <a:rPr lang="en-US" sz="2400" dirty="0" smtClean="0">
                <a:solidFill>
                  <a:schemeClr val="accent5">
                    <a:lumMod val="50000"/>
                  </a:schemeClr>
                </a:solidFill>
              </a:rPr>
              <a:t> </a:t>
            </a:r>
            <a:r>
              <a:rPr lang="en-US" sz="2400" dirty="0" err="1" smtClean="0">
                <a:solidFill>
                  <a:schemeClr val="accent5">
                    <a:lumMod val="50000"/>
                  </a:schemeClr>
                </a:solidFill>
              </a:rPr>
              <a:t>zvakanja</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vilice</a:t>
            </a:r>
            <a:endParaRPr lang="en-US" sz="2400" dirty="0" smtClean="0">
              <a:solidFill>
                <a:schemeClr val="accent5">
                  <a:lumMod val="50000"/>
                </a:schemeClr>
              </a:solidFill>
            </a:endParaRPr>
          </a:p>
          <a:p>
            <a:pPr>
              <a:buNone/>
            </a:pPr>
            <a:endParaRPr lang="en-US" sz="2400" dirty="0" smtClean="0">
              <a:solidFill>
                <a:schemeClr val="accent5">
                  <a:lumMod val="50000"/>
                </a:schemeClr>
              </a:solidFill>
            </a:endParaRPr>
          </a:p>
          <a:p>
            <a:r>
              <a:rPr lang="en-US" sz="2400" b="1" dirty="0" err="1" smtClean="0">
                <a:solidFill>
                  <a:schemeClr val="accent5">
                    <a:lumMod val="50000"/>
                  </a:schemeClr>
                </a:solidFill>
              </a:rPr>
              <a:t>Osnovne</a:t>
            </a:r>
            <a:r>
              <a:rPr lang="en-US" sz="2400" b="1" dirty="0" smtClean="0">
                <a:solidFill>
                  <a:schemeClr val="accent5">
                    <a:lumMod val="50000"/>
                  </a:schemeClr>
                </a:solidFill>
              </a:rPr>
              <a:t> </a:t>
            </a:r>
            <a:r>
              <a:rPr lang="en-US" sz="2400" b="1" dirty="0" err="1" smtClean="0">
                <a:solidFill>
                  <a:schemeClr val="accent5">
                    <a:lumMod val="50000"/>
                  </a:schemeClr>
                </a:solidFill>
              </a:rPr>
              <a:t>terapijske</a:t>
            </a:r>
            <a:r>
              <a:rPr lang="en-US" sz="2400" b="1" dirty="0" smtClean="0">
                <a:solidFill>
                  <a:schemeClr val="accent5">
                    <a:lumMod val="50000"/>
                  </a:schemeClr>
                </a:solidFill>
              </a:rPr>
              <a:t> </a:t>
            </a:r>
            <a:r>
              <a:rPr lang="en-US" sz="2400" b="1" dirty="0" err="1" smtClean="0">
                <a:solidFill>
                  <a:schemeClr val="accent5">
                    <a:lumMod val="50000"/>
                  </a:schemeClr>
                </a:solidFill>
              </a:rPr>
              <a:t>opcije</a:t>
            </a:r>
            <a:r>
              <a:rPr lang="en-US" sz="2400" b="1" dirty="0" smtClean="0">
                <a:solidFill>
                  <a:schemeClr val="accent5">
                    <a:lumMod val="50000"/>
                  </a:schemeClr>
                </a:solidFill>
              </a:rPr>
              <a:t>: </a:t>
            </a:r>
          </a:p>
          <a:p>
            <a:pPr>
              <a:buNone/>
            </a:pPr>
            <a:r>
              <a:rPr lang="en-US" sz="2400" dirty="0" smtClean="0">
                <a:solidFill>
                  <a:schemeClr val="accent5">
                    <a:lumMod val="50000"/>
                  </a:schemeClr>
                </a:solidFill>
              </a:rPr>
              <a:t>	- </a:t>
            </a:r>
            <a:r>
              <a:rPr lang="en-US" sz="2400" dirty="0" err="1" smtClean="0">
                <a:solidFill>
                  <a:schemeClr val="accent5">
                    <a:lumMod val="50000"/>
                  </a:schemeClr>
                </a:solidFill>
              </a:rPr>
              <a:t>edukacija</a:t>
            </a:r>
            <a:r>
              <a:rPr lang="en-US" sz="2400" dirty="0" smtClean="0">
                <a:solidFill>
                  <a:schemeClr val="accent5">
                    <a:lumMod val="50000"/>
                  </a:schemeClr>
                </a:solidFill>
              </a:rPr>
              <a:t> </a:t>
            </a:r>
            <a:r>
              <a:rPr lang="en-US" sz="2400" dirty="0" err="1" smtClean="0">
                <a:solidFill>
                  <a:schemeClr val="accent5">
                    <a:lumMod val="50000"/>
                  </a:schemeClr>
                </a:solidFill>
              </a:rPr>
              <a:t>pacijenta</a:t>
            </a:r>
            <a:r>
              <a:rPr lang="en-US" sz="2400" dirty="0" smtClean="0">
                <a:solidFill>
                  <a:schemeClr val="accent5">
                    <a:lumMod val="50000"/>
                  </a:schemeClr>
                </a:solidFill>
              </a:rPr>
              <a:t> (program </a:t>
            </a:r>
            <a:r>
              <a:rPr lang="en-US" sz="2400" dirty="0" err="1" smtClean="0">
                <a:solidFill>
                  <a:schemeClr val="accent5">
                    <a:lumMod val="50000"/>
                  </a:schemeClr>
                </a:solidFill>
              </a:rPr>
              <a:t>kucne</a:t>
            </a:r>
            <a:r>
              <a:rPr lang="en-US" sz="2400" dirty="0" smtClean="0">
                <a:solidFill>
                  <a:schemeClr val="accent5">
                    <a:lumMod val="50000"/>
                  </a:schemeClr>
                </a:solidFill>
              </a:rPr>
              <a:t> </a:t>
            </a:r>
            <a:r>
              <a:rPr lang="en-US" sz="2400" dirty="0" err="1" smtClean="0">
                <a:solidFill>
                  <a:schemeClr val="accent5">
                    <a:lumMod val="50000"/>
                  </a:schemeClr>
                </a:solidFill>
              </a:rPr>
              <a:t>nege</a:t>
            </a:r>
            <a:r>
              <a:rPr lang="en-US" sz="2400" dirty="0" smtClean="0">
                <a:solidFill>
                  <a:schemeClr val="accent5">
                    <a:lumMod val="50000"/>
                  </a:schemeClr>
                </a:solidFill>
              </a:rPr>
              <a:t> )</a:t>
            </a:r>
          </a:p>
          <a:p>
            <a:pPr>
              <a:buNone/>
            </a:pPr>
            <a:r>
              <a:rPr lang="en-US" sz="2400" dirty="0" smtClean="0">
                <a:solidFill>
                  <a:schemeClr val="accent5">
                    <a:lumMod val="50000"/>
                  </a:schemeClr>
                </a:solidFill>
              </a:rPr>
              <a:t>	- </a:t>
            </a:r>
            <a:r>
              <a:rPr lang="en-US" sz="2400" dirty="0" err="1" smtClean="0">
                <a:solidFill>
                  <a:schemeClr val="accent5">
                    <a:lumMod val="50000"/>
                  </a:schemeClr>
                </a:solidFill>
              </a:rPr>
              <a:t>k</a:t>
            </a:r>
            <a:r>
              <a:rPr lang="en-US" sz="2400" dirty="0" err="1" smtClean="0">
                <a:solidFill>
                  <a:schemeClr val="accent5">
                    <a:lumMod val="50000"/>
                  </a:schemeClr>
                </a:solidFill>
              </a:rPr>
              <a:t>onzervativna</a:t>
            </a:r>
            <a:r>
              <a:rPr lang="en-US" sz="2400" dirty="0" smtClean="0">
                <a:solidFill>
                  <a:schemeClr val="accent5">
                    <a:lumMod val="50000"/>
                  </a:schemeClr>
                </a:solidFill>
              </a:rPr>
              <a:t>- </a:t>
            </a:r>
            <a:r>
              <a:rPr lang="en-US" sz="2400" dirty="0" err="1" smtClean="0">
                <a:solidFill>
                  <a:schemeClr val="accent5">
                    <a:lumMod val="50000"/>
                  </a:schemeClr>
                </a:solidFill>
              </a:rPr>
              <a:t>neinvazivna</a:t>
            </a:r>
            <a:r>
              <a:rPr lang="en-US" sz="2400" dirty="0" smtClean="0">
                <a:solidFill>
                  <a:schemeClr val="accent5">
                    <a:lumMod val="50000"/>
                  </a:schemeClr>
                </a:solidFill>
              </a:rPr>
              <a:t> </a:t>
            </a:r>
            <a:r>
              <a:rPr lang="en-US" sz="2400" dirty="0" err="1" smtClean="0">
                <a:solidFill>
                  <a:schemeClr val="accent5">
                    <a:lumMod val="50000"/>
                  </a:schemeClr>
                </a:solidFill>
              </a:rPr>
              <a:t>terapija</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hirurska</a:t>
            </a:r>
            <a:r>
              <a:rPr lang="en-US" sz="2400" dirty="0" smtClean="0">
                <a:solidFill>
                  <a:schemeClr val="accent5">
                    <a:lumMod val="50000"/>
                  </a:schemeClr>
                </a:solidFill>
              </a:rPr>
              <a:t> </a:t>
            </a:r>
            <a:r>
              <a:rPr lang="en-US" sz="2400" dirty="0" err="1" smtClean="0">
                <a:solidFill>
                  <a:schemeClr val="accent5">
                    <a:lumMod val="50000"/>
                  </a:schemeClr>
                </a:solidFill>
              </a:rPr>
              <a:t>terapija</a:t>
            </a:r>
            <a:endParaRPr lang="en-US" sz="2400" dirty="0" smtClean="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r>
              <a:rPr lang="en-US" sz="3100" b="1" dirty="0" smtClean="0">
                <a:solidFill>
                  <a:schemeClr val="accent5">
                    <a:lumMod val="50000"/>
                  </a:schemeClr>
                </a:solidFill>
              </a:rPr>
              <a:t/>
            </a:r>
            <a:br>
              <a:rPr lang="en-US" sz="3100" b="1" dirty="0" smtClean="0">
                <a:solidFill>
                  <a:schemeClr val="accent5">
                    <a:lumMod val="50000"/>
                  </a:schemeClr>
                </a:solidFill>
              </a:rPr>
            </a:br>
            <a:r>
              <a:rPr lang="en-US" sz="3100" b="1" dirty="0" smtClean="0">
                <a:solidFill>
                  <a:schemeClr val="accent5">
                    <a:lumMod val="50000"/>
                  </a:schemeClr>
                </a:solidFill>
              </a:rPr>
              <a:t>TERAPIJA </a:t>
            </a:r>
            <a:r>
              <a:rPr lang="en-US" sz="3100" b="1" dirty="0" smtClean="0">
                <a:solidFill>
                  <a:schemeClr val="accent5">
                    <a:lumMod val="50000"/>
                  </a:schemeClr>
                </a:solidFill>
              </a:rPr>
              <a:t>TEMPOROMANDIBULARNIH POREMECAJA</a:t>
            </a:r>
            <a:r>
              <a:rPr lang="en-US" dirty="0" smtClean="0"/>
              <a:t/>
            </a:r>
            <a:br>
              <a:rPr lang="en-US" dirty="0" smtClean="0"/>
            </a:br>
            <a:endParaRPr lang="en-GB" dirty="0"/>
          </a:p>
        </p:txBody>
      </p:sp>
      <p:sp>
        <p:nvSpPr>
          <p:cNvPr id="3" name="Content Placeholder 2"/>
          <p:cNvSpPr>
            <a:spLocks noGrp="1"/>
          </p:cNvSpPr>
          <p:nvPr>
            <p:ph idx="1"/>
          </p:nvPr>
        </p:nvSpPr>
        <p:spPr>
          <a:xfrm>
            <a:off x="457200" y="1371600"/>
            <a:ext cx="8229600" cy="4572000"/>
          </a:xfrm>
        </p:spPr>
        <p:txBody>
          <a:bodyPr>
            <a:normAutofit fontScale="92500"/>
          </a:bodyPr>
          <a:lstStyle/>
          <a:p>
            <a:pPr marL="514350" indent="-514350">
              <a:buFont typeface="+mj-lt"/>
              <a:buAutoNum type="arabicPeriod"/>
            </a:pPr>
            <a:r>
              <a:rPr lang="en-US" sz="2600" b="1" dirty="0" err="1" smtClean="0">
                <a:solidFill>
                  <a:schemeClr val="accent5">
                    <a:lumMod val="50000"/>
                  </a:schemeClr>
                </a:solidFill>
              </a:rPr>
              <a:t>Edukacija</a:t>
            </a:r>
            <a:r>
              <a:rPr lang="en-US" sz="2600" b="1" dirty="0" smtClean="0">
                <a:solidFill>
                  <a:schemeClr val="accent5">
                    <a:lumMod val="50000"/>
                  </a:schemeClr>
                </a:solidFill>
              </a:rPr>
              <a:t> </a:t>
            </a:r>
            <a:r>
              <a:rPr lang="en-US" sz="2600" b="1" dirty="0" err="1" smtClean="0">
                <a:solidFill>
                  <a:schemeClr val="accent5">
                    <a:lumMod val="50000"/>
                  </a:schemeClr>
                </a:solidFill>
              </a:rPr>
              <a:t>pacijenta–pocetna</a:t>
            </a:r>
            <a:r>
              <a:rPr lang="en-US" sz="2600" b="1" dirty="0" smtClean="0">
                <a:solidFill>
                  <a:schemeClr val="accent5">
                    <a:lumMod val="50000"/>
                  </a:schemeClr>
                </a:solidFill>
              </a:rPr>
              <a:t> </a:t>
            </a:r>
            <a:r>
              <a:rPr lang="en-US" sz="2600" b="1" dirty="0" err="1" smtClean="0">
                <a:solidFill>
                  <a:schemeClr val="accent5">
                    <a:lumMod val="50000"/>
                  </a:schemeClr>
                </a:solidFill>
              </a:rPr>
              <a:t>terapija</a:t>
            </a:r>
            <a:endParaRPr lang="en-US" sz="2600" b="1" dirty="0" smtClean="0">
              <a:solidFill>
                <a:schemeClr val="accent5">
                  <a:lumMod val="50000"/>
                </a:schemeClr>
              </a:solidFill>
            </a:endParaRPr>
          </a:p>
          <a:p>
            <a:r>
              <a:rPr lang="en-US" sz="2600" dirty="0" err="1" smtClean="0">
                <a:solidFill>
                  <a:schemeClr val="accent5">
                    <a:lumMod val="50000"/>
                  </a:schemeClr>
                </a:solidFill>
              </a:rPr>
              <a:t>Redukcija</a:t>
            </a:r>
            <a:r>
              <a:rPr lang="en-US" sz="2600" dirty="0" smtClean="0">
                <a:solidFill>
                  <a:schemeClr val="accent5">
                    <a:lumMod val="50000"/>
                  </a:schemeClr>
                </a:solidFill>
              </a:rPr>
              <a:t> </a:t>
            </a:r>
            <a:r>
              <a:rPr lang="en-US" sz="2600" dirty="0" err="1" smtClean="0">
                <a:solidFill>
                  <a:schemeClr val="accent5">
                    <a:lumMod val="50000"/>
                  </a:schemeClr>
                </a:solidFill>
              </a:rPr>
              <a:t>anksioznosti</a:t>
            </a:r>
            <a:r>
              <a:rPr lang="en-US" sz="2600" dirty="0" smtClean="0">
                <a:solidFill>
                  <a:schemeClr val="accent5">
                    <a:lumMod val="50000"/>
                  </a:schemeClr>
                </a:solidFill>
              </a:rPr>
              <a:t>, </a:t>
            </a:r>
            <a:r>
              <a:rPr lang="en-US" sz="2600" dirty="0" err="1" smtClean="0">
                <a:solidFill>
                  <a:schemeClr val="accent5">
                    <a:lumMod val="50000"/>
                  </a:schemeClr>
                </a:solidFill>
              </a:rPr>
              <a:t>posteda</a:t>
            </a:r>
            <a:r>
              <a:rPr lang="en-US" sz="2600" dirty="0" smtClean="0">
                <a:solidFill>
                  <a:schemeClr val="accent5">
                    <a:lumMod val="50000"/>
                  </a:schemeClr>
                </a:solidFill>
              </a:rPr>
              <a:t>  </a:t>
            </a:r>
            <a:r>
              <a:rPr lang="en-US" sz="2600" dirty="0" err="1" smtClean="0">
                <a:solidFill>
                  <a:schemeClr val="accent5">
                    <a:lumMod val="50000"/>
                  </a:schemeClr>
                </a:solidFill>
              </a:rPr>
              <a:t>mastikatorne</a:t>
            </a:r>
            <a:r>
              <a:rPr lang="en-US" sz="2600" dirty="0" smtClean="0">
                <a:solidFill>
                  <a:schemeClr val="accent5">
                    <a:lumMod val="50000"/>
                  </a:schemeClr>
                </a:solidFill>
              </a:rPr>
              <a:t> </a:t>
            </a:r>
            <a:r>
              <a:rPr lang="en-US" sz="2600" dirty="0" err="1" smtClean="0">
                <a:solidFill>
                  <a:schemeClr val="accent5">
                    <a:lumMod val="50000"/>
                  </a:schemeClr>
                </a:solidFill>
              </a:rPr>
              <a:t>muskulature</a:t>
            </a:r>
            <a:endParaRPr lang="en-US" sz="2600" dirty="0" smtClean="0">
              <a:solidFill>
                <a:schemeClr val="accent5">
                  <a:lumMod val="50000"/>
                </a:schemeClr>
              </a:solidFill>
            </a:endParaRPr>
          </a:p>
          <a:p>
            <a:pPr>
              <a:buNone/>
            </a:pPr>
            <a:r>
              <a:rPr lang="en-US" sz="2600" dirty="0" smtClean="0">
                <a:solidFill>
                  <a:schemeClr val="accent5">
                    <a:lumMod val="50000"/>
                  </a:schemeClr>
                </a:solidFill>
              </a:rPr>
              <a:t>	- </a:t>
            </a:r>
            <a:r>
              <a:rPr lang="en-US" sz="2600" dirty="0" err="1" smtClean="0">
                <a:solidFill>
                  <a:schemeClr val="accent5">
                    <a:lumMod val="50000"/>
                  </a:schemeClr>
                </a:solidFill>
              </a:rPr>
              <a:t>ogranicavanje</a:t>
            </a:r>
            <a:r>
              <a:rPr lang="en-US" sz="2600" dirty="0" smtClean="0">
                <a:solidFill>
                  <a:schemeClr val="accent5">
                    <a:lumMod val="50000"/>
                  </a:schemeClr>
                </a:solidFill>
              </a:rPr>
              <a:t> </a:t>
            </a:r>
            <a:r>
              <a:rPr lang="en-US" sz="2600" dirty="0" err="1" smtClean="0">
                <a:solidFill>
                  <a:schemeClr val="accent5">
                    <a:lumMod val="50000"/>
                  </a:schemeClr>
                </a:solidFill>
              </a:rPr>
              <a:t>pokreta</a:t>
            </a:r>
            <a:r>
              <a:rPr lang="en-US" sz="2600" dirty="0" smtClean="0">
                <a:solidFill>
                  <a:schemeClr val="accent5">
                    <a:lumMod val="50000"/>
                  </a:schemeClr>
                </a:solidFill>
              </a:rPr>
              <a:t> </a:t>
            </a:r>
            <a:r>
              <a:rPr lang="en-US" sz="2600" dirty="0" err="1" smtClean="0">
                <a:solidFill>
                  <a:schemeClr val="accent5">
                    <a:lumMod val="50000"/>
                  </a:schemeClr>
                </a:solidFill>
              </a:rPr>
              <a:t>vilice</a:t>
            </a:r>
            <a:r>
              <a:rPr lang="en-US" sz="2600" dirty="0" smtClean="0">
                <a:solidFill>
                  <a:schemeClr val="accent5">
                    <a:lumMod val="50000"/>
                  </a:schemeClr>
                </a:solidFill>
              </a:rPr>
              <a:t> – </a:t>
            </a:r>
            <a:r>
              <a:rPr lang="en-US" sz="2600" dirty="0" err="1" smtClean="0">
                <a:solidFill>
                  <a:schemeClr val="accent5">
                    <a:lumMod val="50000"/>
                  </a:schemeClr>
                </a:solidFill>
              </a:rPr>
              <a:t>redukcija</a:t>
            </a:r>
            <a:r>
              <a:rPr lang="en-US" sz="2600" dirty="0" smtClean="0">
                <a:solidFill>
                  <a:schemeClr val="accent5">
                    <a:lumMod val="50000"/>
                  </a:schemeClr>
                </a:solidFill>
              </a:rPr>
              <a:t> </a:t>
            </a:r>
            <a:r>
              <a:rPr lang="en-US" sz="2600" dirty="0" err="1" smtClean="0">
                <a:solidFill>
                  <a:schemeClr val="accent5">
                    <a:lumMod val="50000"/>
                  </a:schemeClr>
                </a:solidFill>
              </a:rPr>
              <a:t>govora</a:t>
            </a:r>
            <a:r>
              <a:rPr lang="en-US" sz="2600" dirty="0" smtClean="0">
                <a:solidFill>
                  <a:schemeClr val="accent5">
                    <a:lumMod val="50000"/>
                  </a:schemeClr>
                </a:solidFill>
              </a:rPr>
              <a:t>, </a:t>
            </a:r>
            <a:r>
              <a:rPr lang="en-US" sz="2600" dirty="0" err="1" smtClean="0">
                <a:solidFill>
                  <a:schemeClr val="accent5">
                    <a:lumMod val="50000"/>
                  </a:schemeClr>
                </a:solidFill>
              </a:rPr>
              <a:t>zvakanja</a:t>
            </a:r>
            <a:r>
              <a:rPr lang="en-US" sz="2600" dirty="0" smtClean="0">
                <a:solidFill>
                  <a:schemeClr val="accent5">
                    <a:lumMod val="50000"/>
                  </a:schemeClr>
                </a:solidFill>
              </a:rPr>
              <a:t> u </a:t>
            </a:r>
            <a:r>
              <a:rPr lang="en-US" sz="2600" dirty="0" err="1" smtClean="0">
                <a:solidFill>
                  <a:schemeClr val="accent5">
                    <a:lumMod val="50000"/>
                  </a:schemeClr>
                </a:solidFill>
              </a:rPr>
              <a:t>toku</a:t>
            </a:r>
            <a:r>
              <a:rPr lang="en-US" sz="2600" dirty="0" smtClean="0">
                <a:solidFill>
                  <a:schemeClr val="accent5">
                    <a:lumMod val="50000"/>
                  </a:schemeClr>
                </a:solidFill>
              </a:rPr>
              <a:t> </a:t>
            </a:r>
            <a:r>
              <a:rPr lang="en-US" sz="2600" dirty="0" err="1" smtClean="0">
                <a:solidFill>
                  <a:schemeClr val="accent5">
                    <a:lumMod val="50000"/>
                  </a:schemeClr>
                </a:solidFill>
              </a:rPr>
              <a:t>i</a:t>
            </a:r>
            <a:r>
              <a:rPr lang="en-US" sz="2600" dirty="0" smtClean="0">
                <a:solidFill>
                  <a:schemeClr val="accent5">
                    <a:lumMod val="50000"/>
                  </a:schemeClr>
                </a:solidFill>
              </a:rPr>
              <a:t> </a:t>
            </a:r>
            <a:r>
              <a:rPr lang="en-US" sz="2600" dirty="0" err="1" smtClean="0">
                <a:solidFill>
                  <a:schemeClr val="accent5">
                    <a:lumMod val="50000"/>
                  </a:schemeClr>
                </a:solidFill>
              </a:rPr>
              <a:t>nakon</a:t>
            </a:r>
            <a:r>
              <a:rPr lang="en-US" sz="2600" dirty="0" smtClean="0">
                <a:solidFill>
                  <a:schemeClr val="accent5">
                    <a:lumMod val="50000"/>
                  </a:schemeClr>
                </a:solidFill>
              </a:rPr>
              <a:t> </a:t>
            </a:r>
            <a:r>
              <a:rPr lang="en-US" sz="2600" dirty="0" err="1" smtClean="0">
                <a:solidFill>
                  <a:schemeClr val="accent5">
                    <a:lumMod val="50000"/>
                  </a:schemeClr>
                </a:solidFill>
              </a:rPr>
              <a:t>trajanja</a:t>
            </a:r>
            <a:r>
              <a:rPr lang="en-US" sz="2600" dirty="0" smtClean="0">
                <a:solidFill>
                  <a:schemeClr val="accent5">
                    <a:lumMod val="50000"/>
                  </a:schemeClr>
                </a:solidFill>
              </a:rPr>
              <a:t> </a:t>
            </a:r>
            <a:r>
              <a:rPr lang="en-US" sz="2600" dirty="0" err="1" smtClean="0">
                <a:solidFill>
                  <a:schemeClr val="accent5">
                    <a:lumMod val="50000"/>
                  </a:schemeClr>
                </a:solidFill>
              </a:rPr>
              <a:t>terapije</a:t>
            </a:r>
            <a:endParaRPr lang="en-US" sz="2600" dirty="0" smtClean="0">
              <a:solidFill>
                <a:schemeClr val="accent5">
                  <a:lumMod val="50000"/>
                </a:schemeClr>
              </a:solidFill>
            </a:endParaRPr>
          </a:p>
          <a:p>
            <a:pPr>
              <a:buNone/>
            </a:pPr>
            <a:r>
              <a:rPr lang="en-US" sz="2600" dirty="0" smtClean="0">
                <a:solidFill>
                  <a:schemeClr val="accent5">
                    <a:lumMod val="50000"/>
                  </a:schemeClr>
                </a:solidFill>
              </a:rPr>
              <a:t>	- </a:t>
            </a:r>
            <a:r>
              <a:rPr lang="en-US" sz="2600" dirty="0" err="1" smtClean="0">
                <a:solidFill>
                  <a:schemeClr val="accent5">
                    <a:lumMod val="50000"/>
                  </a:schemeClr>
                </a:solidFill>
              </a:rPr>
              <a:t>polozaj</a:t>
            </a:r>
            <a:r>
              <a:rPr lang="en-US" sz="2600" dirty="0" smtClean="0">
                <a:solidFill>
                  <a:schemeClr val="accent5">
                    <a:lumMod val="50000"/>
                  </a:schemeClr>
                </a:solidFill>
              </a:rPr>
              <a:t> “</a:t>
            </a:r>
            <a:r>
              <a:rPr lang="en-US" sz="2600" dirty="0" err="1" smtClean="0">
                <a:solidFill>
                  <a:schemeClr val="accent5">
                    <a:lumMod val="50000"/>
                  </a:schemeClr>
                </a:solidFill>
              </a:rPr>
              <a:t>fizioloskog</a:t>
            </a:r>
            <a:r>
              <a:rPr lang="en-US" sz="2600" dirty="0" smtClean="0">
                <a:solidFill>
                  <a:schemeClr val="accent5">
                    <a:lumMod val="50000"/>
                  </a:schemeClr>
                </a:solidFill>
              </a:rPr>
              <a:t>  </a:t>
            </a:r>
            <a:r>
              <a:rPr lang="en-US" sz="2600" dirty="0" err="1" smtClean="0">
                <a:solidFill>
                  <a:schemeClr val="accent5">
                    <a:lumMod val="50000"/>
                  </a:schemeClr>
                </a:solidFill>
              </a:rPr>
              <a:t>odmora</a:t>
            </a:r>
            <a:r>
              <a:rPr lang="en-US" sz="2600" dirty="0" smtClean="0">
                <a:solidFill>
                  <a:schemeClr val="accent5">
                    <a:lumMod val="50000"/>
                  </a:schemeClr>
                </a:solidFill>
              </a:rPr>
              <a:t>” (</a:t>
            </a:r>
            <a:r>
              <a:rPr lang="en-US" sz="2600" dirty="0" err="1" smtClean="0">
                <a:solidFill>
                  <a:schemeClr val="accent5">
                    <a:lumMod val="50000"/>
                  </a:schemeClr>
                </a:solidFill>
              </a:rPr>
              <a:t>spojene</a:t>
            </a:r>
            <a:r>
              <a:rPr lang="en-US" sz="2600" dirty="0" smtClean="0">
                <a:solidFill>
                  <a:schemeClr val="accent5">
                    <a:lumMod val="50000"/>
                  </a:schemeClr>
                </a:solidFill>
              </a:rPr>
              <a:t> </a:t>
            </a:r>
            <a:r>
              <a:rPr lang="en-US" sz="2600" dirty="0" err="1" smtClean="0">
                <a:solidFill>
                  <a:schemeClr val="accent5">
                    <a:lumMod val="50000"/>
                  </a:schemeClr>
                </a:solidFill>
              </a:rPr>
              <a:t>usne</a:t>
            </a:r>
            <a:r>
              <a:rPr lang="en-US" sz="2600" dirty="0" smtClean="0">
                <a:solidFill>
                  <a:schemeClr val="accent5">
                    <a:lumMod val="50000"/>
                  </a:schemeClr>
                </a:solidFill>
              </a:rPr>
              <a:t>, </a:t>
            </a:r>
            <a:r>
              <a:rPr lang="en-US" sz="2600" dirty="0" err="1" smtClean="0">
                <a:solidFill>
                  <a:schemeClr val="accent5">
                    <a:lumMod val="50000"/>
                  </a:schemeClr>
                </a:solidFill>
              </a:rPr>
              <a:t>zubi</a:t>
            </a:r>
            <a:r>
              <a:rPr lang="en-US" sz="2600" dirty="0" smtClean="0">
                <a:solidFill>
                  <a:schemeClr val="accent5">
                    <a:lumMod val="50000"/>
                  </a:schemeClr>
                </a:solidFill>
              </a:rPr>
              <a:t> </a:t>
            </a:r>
            <a:r>
              <a:rPr lang="en-US" sz="2600" dirty="0" err="1" smtClean="0">
                <a:solidFill>
                  <a:schemeClr val="accent5">
                    <a:lumMod val="50000"/>
                  </a:schemeClr>
                </a:solidFill>
              </a:rPr>
              <a:t>bez</a:t>
            </a:r>
            <a:r>
              <a:rPr lang="en-US" sz="2600" dirty="0" smtClean="0">
                <a:solidFill>
                  <a:schemeClr val="accent5">
                    <a:lumMod val="50000"/>
                  </a:schemeClr>
                </a:solidFill>
              </a:rPr>
              <a:t> </a:t>
            </a:r>
            <a:r>
              <a:rPr lang="en-US" sz="2600" dirty="0" err="1" smtClean="0">
                <a:solidFill>
                  <a:schemeClr val="accent5">
                    <a:lumMod val="50000"/>
                  </a:schemeClr>
                </a:solidFill>
              </a:rPr>
              <a:t>dodirivanja</a:t>
            </a:r>
            <a:r>
              <a:rPr lang="en-US" sz="2600" dirty="0" smtClean="0">
                <a:solidFill>
                  <a:schemeClr val="accent5">
                    <a:lumMod val="50000"/>
                  </a:schemeClr>
                </a:solidFill>
              </a:rPr>
              <a:t>), </a:t>
            </a:r>
            <a:r>
              <a:rPr lang="en-US" sz="2600" dirty="0" err="1" smtClean="0">
                <a:solidFill>
                  <a:schemeClr val="accent5">
                    <a:lumMod val="50000"/>
                  </a:schemeClr>
                </a:solidFill>
              </a:rPr>
              <a:t>izgovaranje</a:t>
            </a:r>
            <a:r>
              <a:rPr lang="en-US" sz="2600" dirty="0" smtClean="0">
                <a:solidFill>
                  <a:schemeClr val="accent5">
                    <a:lumMod val="50000"/>
                  </a:schemeClr>
                </a:solidFill>
              </a:rPr>
              <a:t> </a:t>
            </a:r>
            <a:r>
              <a:rPr lang="en-US" sz="2600" dirty="0" err="1" smtClean="0">
                <a:solidFill>
                  <a:schemeClr val="accent5">
                    <a:lumMod val="50000"/>
                  </a:schemeClr>
                </a:solidFill>
              </a:rPr>
              <a:t>glasa</a:t>
            </a:r>
            <a:r>
              <a:rPr lang="en-US" sz="2600" dirty="0" smtClean="0">
                <a:solidFill>
                  <a:schemeClr val="accent5">
                    <a:lumMod val="50000"/>
                  </a:schemeClr>
                </a:solidFill>
              </a:rPr>
              <a:t> “N” u </a:t>
            </a:r>
            <a:r>
              <a:rPr lang="en-US" sz="2600" dirty="0" err="1" smtClean="0">
                <a:solidFill>
                  <a:schemeClr val="accent5">
                    <a:lumMod val="50000"/>
                  </a:schemeClr>
                </a:solidFill>
              </a:rPr>
              <a:t>toku</a:t>
            </a:r>
            <a:r>
              <a:rPr lang="en-US" sz="2600" dirty="0" smtClean="0">
                <a:solidFill>
                  <a:schemeClr val="accent5">
                    <a:lumMod val="50000"/>
                  </a:schemeClr>
                </a:solidFill>
              </a:rPr>
              <a:t> </a:t>
            </a:r>
            <a:r>
              <a:rPr lang="en-US" sz="2600" dirty="0" err="1" smtClean="0">
                <a:solidFill>
                  <a:schemeClr val="accent5">
                    <a:lumMod val="50000"/>
                  </a:schemeClr>
                </a:solidFill>
              </a:rPr>
              <a:t>dana</a:t>
            </a:r>
            <a:endParaRPr lang="en-US" sz="2600" dirty="0" smtClean="0">
              <a:solidFill>
                <a:schemeClr val="accent5">
                  <a:lumMod val="50000"/>
                </a:schemeClr>
              </a:solidFill>
            </a:endParaRPr>
          </a:p>
          <a:p>
            <a:r>
              <a:rPr lang="en-US" sz="2600" dirty="0" err="1" smtClean="0">
                <a:solidFill>
                  <a:schemeClr val="accent5">
                    <a:lumMod val="50000"/>
                  </a:schemeClr>
                </a:solidFill>
              </a:rPr>
              <a:t>Kasasta</a:t>
            </a:r>
            <a:r>
              <a:rPr lang="en-US" sz="2600" dirty="0" smtClean="0">
                <a:solidFill>
                  <a:schemeClr val="accent5">
                    <a:lumMod val="50000"/>
                  </a:schemeClr>
                </a:solidFill>
              </a:rPr>
              <a:t> </a:t>
            </a:r>
            <a:r>
              <a:rPr lang="en-US" sz="2600" dirty="0" err="1" smtClean="0">
                <a:solidFill>
                  <a:schemeClr val="accent5">
                    <a:lumMod val="50000"/>
                  </a:schemeClr>
                </a:solidFill>
              </a:rPr>
              <a:t>ishrana</a:t>
            </a:r>
            <a:r>
              <a:rPr lang="en-US" sz="2600" dirty="0" smtClean="0">
                <a:solidFill>
                  <a:schemeClr val="accent5">
                    <a:lumMod val="50000"/>
                  </a:schemeClr>
                </a:solidFill>
              </a:rPr>
              <a:t>  </a:t>
            </a:r>
          </a:p>
          <a:p>
            <a:r>
              <a:rPr lang="en-US" sz="2600" dirty="0" err="1" smtClean="0">
                <a:solidFill>
                  <a:schemeClr val="accent5">
                    <a:lumMod val="50000"/>
                  </a:schemeClr>
                </a:solidFill>
              </a:rPr>
              <a:t>Vlazni</a:t>
            </a:r>
            <a:r>
              <a:rPr lang="en-US" sz="2600" dirty="0" smtClean="0">
                <a:solidFill>
                  <a:schemeClr val="accent5">
                    <a:lumMod val="50000"/>
                  </a:schemeClr>
                </a:solidFill>
              </a:rPr>
              <a:t> </a:t>
            </a:r>
            <a:r>
              <a:rPr lang="en-US" sz="2600" dirty="0" err="1" smtClean="0">
                <a:solidFill>
                  <a:schemeClr val="accent5">
                    <a:lumMod val="50000"/>
                  </a:schemeClr>
                </a:solidFill>
              </a:rPr>
              <a:t>topli</a:t>
            </a:r>
            <a:r>
              <a:rPr lang="en-US" sz="2600" dirty="0" smtClean="0">
                <a:solidFill>
                  <a:schemeClr val="accent5">
                    <a:lumMod val="50000"/>
                  </a:schemeClr>
                </a:solidFill>
              </a:rPr>
              <a:t> </a:t>
            </a:r>
            <a:r>
              <a:rPr lang="en-US" sz="2600" dirty="0" err="1" smtClean="0">
                <a:solidFill>
                  <a:schemeClr val="accent5">
                    <a:lumMod val="50000"/>
                  </a:schemeClr>
                </a:solidFill>
              </a:rPr>
              <a:t>oblozi</a:t>
            </a:r>
            <a:r>
              <a:rPr lang="en-US" sz="2600" dirty="0" smtClean="0">
                <a:solidFill>
                  <a:schemeClr val="accent5">
                    <a:lumMod val="50000"/>
                  </a:schemeClr>
                </a:solidFill>
              </a:rPr>
              <a:t> </a:t>
            </a:r>
            <a:r>
              <a:rPr lang="en-US" sz="2600" dirty="0" err="1" smtClean="0">
                <a:solidFill>
                  <a:schemeClr val="accent5">
                    <a:lumMod val="50000"/>
                  </a:schemeClr>
                </a:solidFill>
              </a:rPr>
              <a:t>preko</a:t>
            </a:r>
            <a:r>
              <a:rPr lang="en-US" sz="2600" dirty="0" smtClean="0">
                <a:solidFill>
                  <a:schemeClr val="accent5">
                    <a:lumMod val="50000"/>
                  </a:schemeClr>
                </a:solidFill>
              </a:rPr>
              <a:t> </a:t>
            </a:r>
            <a:r>
              <a:rPr lang="en-US" sz="2600" dirty="0" err="1" smtClean="0">
                <a:solidFill>
                  <a:schemeClr val="accent5">
                    <a:lumMod val="50000"/>
                  </a:schemeClr>
                </a:solidFill>
              </a:rPr>
              <a:t>bolnih</a:t>
            </a:r>
            <a:r>
              <a:rPr lang="en-US" sz="2600" dirty="0" smtClean="0">
                <a:solidFill>
                  <a:schemeClr val="accent5">
                    <a:lumMod val="50000"/>
                  </a:schemeClr>
                </a:solidFill>
              </a:rPr>
              <a:t> </a:t>
            </a:r>
            <a:r>
              <a:rPr lang="en-US" sz="2600" dirty="0" err="1" smtClean="0">
                <a:solidFill>
                  <a:schemeClr val="accent5">
                    <a:lumMod val="50000"/>
                  </a:schemeClr>
                </a:solidFill>
              </a:rPr>
              <a:t>regija</a:t>
            </a:r>
            <a:r>
              <a:rPr lang="en-US" sz="2600" dirty="0" smtClean="0">
                <a:solidFill>
                  <a:schemeClr val="accent5">
                    <a:lumMod val="50000"/>
                  </a:schemeClr>
                </a:solidFill>
              </a:rPr>
              <a:t> </a:t>
            </a:r>
            <a:r>
              <a:rPr lang="en-US" sz="2600" dirty="0" err="1" smtClean="0">
                <a:solidFill>
                  <a:schemeClr val="accent5">
                    <a:lumMod val="50000"/>
                  </a:schemeClr>
                </a:solidFill>
              </a:rPr>
              <a:t>lica</a:t>
            </a:r>
            <a:r>
              <a:rPr lang="en-US" sz="2600" dirty="0" smtClean="0">
                <a:solidFill>
                  <a:schemeClr val="accent5">
                    <a:lumMod val="50000"/>
                  </a:schemeClr>
                </a:solidFill>
              </a:rPr>
              <a:t>, </a:t>
            </a:r>
            <a:r>
              <a:rPr lang="en-US" sz="2600" dirty="0" err="1" smtClean="0">
                <a:solidFill>
                  <a:schemeClr val="accent5">
                    <a:lumMod val="50000"/>
                  </a:schemeClr>
                </a:solidFill>
              </a:rPr>
              <a:t>glave</a:t>
            </a:r>
            <a:r>
              <a:rPr lang="en-US" sz="2600" dirty="0" smtClean="0">
                <a:solidFill>
                  <a:schemeClr val="accent5">
                    <a:lumMod val="50000"/>
                  </a:schemeClr>
                </a:solidFill>
              </a:rPr>
              <a:t> </a:t>
            </a:r>
            <a:r>
              <a:rPr lang="en-US" sz="2600" dirty="0" err="1" smtClean="0">
                <a:solidFill>
                  <a:schemeClr val="accent5">
                    <a:lumMod val="50000"/>
                  </a:schemeClr>
                </a:solidFill>
              </a:rPr>
              <a:t>i</a:t>
            </a:r>
            <a:r>
              <a:rPr lang="en-US" sz="2600" dirty="0" smtClean="0">
                <a:solidFill>
                  <a:schemeClr val="accent5">
                    <a:lumMod val="50000"/>
                  </a:schemeClr>
                </a:solidFill>
              </a:rPr>
              <a:t> </a:t>
            </a:r>
            <a:r>
              <a:rPr lang="en-US" sz="2600" dirty="0" err="1" smtClean="0">
                <a:solidFill>
                  <a:schemeClr val="accent5">
                    <a:lumMod val="50000"/>
                  </a:schemeClr>
                </a:solidFill>
              </a:rPr>
              <a:t>vrata</a:t>
            </a:r>
            <a:r>
              <a:rPr lang="en-US" sz="2600" dirty="0" smtClean="0">
                <a:solidFill>
                  <a:schemeClr val="accent5">
                    <a:lumMod val="50000"/>
                  </a:schemeClr>
                </a:solidFill>
              </a:rPr>
              <a:t> (</a:t>
            </a:r>
            <a:r>
              <a:rPr lang="en-US" sz="2600" dirty="0" err="1" smtClean="0">
                <a:solidFill>
                  <a:schemeClr val="accent5">
                    <a:lumMod val="50000"/>
                  </a:schemeClr>
                </a:solidFill>
              </a:rPr>
              <a:t>za</a:t>
            </a:r>
            <a:r>
              <a:rPr lang="en-US" sz="2600" dirty="0" smtClean="0">
                <a:solidFill>
                  <a:schemeClr val="accent5">
                    <a:lumMod val="50000"/>
                  </a:schemeClr>
                </a:solidFill>
              </a:rPr>
              <a:t> </a:t>
            </a:r>
            <a:r>
              <a:rPr lang="en-US" sz="2600" dirty="0" err="1" smtClean="0">
                <a:solidFill>
                  <a:schemeClr val="accent5">
                    <a:lumMod val="50000"/>
                  </a:schemeClr>
                </a:solidFill>
              </a:rPr>
              <a:t>misicni</a:t>
            </a:r>
            <a:r>
              <a:rPr lang="en-US" sz="2600" dirty="0" smtClean="0">
                <a:solidFill>
                  <a:schemeClr val="accent5">
                    <a:lumMod val="50000"/>
                  </a:schemeClr>
                </a:solidFill>
              </a:rPr>
              <a:t> </a:t>
            </a:r>
            <a:r>
              <a:rPr lang="en-US" sz="2600" dirty="0" err="1" smtClean="0">
                <a:solidFill>
                  <a:schemeClr val="accent5">
                    <a:lumMod val="50000"/>
                  </a:schemeClr>
                </a:solidFill>
              </a:rPr>
              <a:t>bol</a:t>
            </a:r>
            <a:r>
              <a:rPr lang="en-US" sz="2600" dirty="0" smtClean="0">
                <a:solidFill>
                  <a:schemeClr val="accent5">
                    <a:lumMod val="50000"/>
                  </a:schemeClr>
                </a:solidFill>
              </a:rPr>
              <a:t> </a:t>
            </a:r>
            <a:r>
              <a:rPr lang="en-US" sz="2600" dirty="0" err="1" smtClean="0">
                <a:solidFill>
                  <a:schemeClr val="accent5">
                    <a:lumMod val="50000"/>
                  </a:schemeClr>
                </a:solidFill>
              </a:rPr>
              <a:t>ili</a:t>
            </a:r>
            <a:r>
              <a:rPr lang="en-US" sz="2600" dirty="0" smtClean="0">
                <a:solidFill>
                  <a:schemeClr val="accent5">
                    <a:lumMod val="50000"/>
                  </a:schemeClr>
                </a:solidFill>
              </a:rPr>
              <a:t> </a:t>
            </a:r>
            <a:r>
              <a:rPr lang="en-US" sz="2600" dirty="0" err="1" smtClean="0">
                <a:solidFill>
                  <a:schemeClr val="accent5">
                    <a:lumMod val="50000"/>
                  </a:schemeClr>
                </a:solidFill>
              </a:rPr>
              <a:t>pritisak</a:t>
            </a:r>
            <a:r>
              <a:rPr lang="en-US" sz="2600" dirty="0" smtClean="0">
                <a:solidFill>
                  <a:schemeClr val="accent5">
                    <a:lumMod val="50000"/>
                  </a:schemeClr>
                </a:solidFill>
              </a:rPr>
              <a:t>), </a:t>
            </a:r>
            <a:r>
              <a:rPr lang="en-US" sz="2600" dirty="0" err="1" smtClean="0">
                <a:solidFill>
                  <a:schemeClr val="accent5">
                    <a:lumMod val="50000"/>
                  </a:schemeClr>
                </a:solidFill>
              </a:rPr>
              <a:t>popravljanje</a:t>
            </a:r>
            <a:r>
              <a:rPr lang="en-US" sz="2600" dirty="0" smtClean="0">
                <a:solidFill>
                  <a:schemeClr val="accent5">
                    <a:lumMod val="50000"/>
                  </a:schemeClr>
                </a:solidFill>
              </a:rPr>
              <a:t> </a:t>
            </a:r>
            <a:r>
              <a:rPr lang="en-US" sz="2600" dirty="0" err="1" smtClean="0">
                <a:solidFill>
                  <a:schemeClr val="accent5">
                    <a:lumMod val="50000"/>
                  </a:schemeClr>
                </a:solidFill>
              </a:rPr>
              <a:t>cirkulacije</a:t>
            </a:r>
            <a:r>
              <a:rPr lang="en-US" sz="2600" dirty="0" smtClean="0">
                <a:solidFill>
                  <a:schemeClr val="accent5">
                    <a:lumMod val="50000"/>
                  </a:schemeClr>
                </a:solidFill>
              </a:rPr>
              <a:t> </a:t>
            </a:r>
            <a:r>
              <a:rPr lang="en-US" sz="2600" dirty="0" err="1" smtClean="0">
                <a:solidFill>
                  <a:schemeClr val="accent5">
                    <a:lumMod val="50000"/>
                  </a:schemeClr>
                </a:solidFill>
              </a:rPr>
              <a:t>i</a:t>
            </a:r>
            <a:r>
              <a:rPr lang="en-US" sz="2600" dirty="0" smtClean="0">
                <a:solidFill>
                  <a:schemeClr val="accent5">
                    <a:lumMod val="50000"/>
                  </a:schemeClr>
                </a:solidFill>
              </a:rPr>
              <a:t> </a:t>
            </a:r>
            <a:r>
              <a:rPr lang="en-US" sz="2600" dirty="0" err="1" smtClean="0">
                <a:solidFill>
                  <a:schemeClr val="accent5">
                    <a:lumMod val="50000"/>
                  </a:schemeClr>
                </a:solidFill>
              </a:rPr>
              <a:t>relaksacija</a:t>
            </a:r>
            <a:r>
              <a:rPr lang="en-US" sz="2600" dirty="0" smtClean="0">
                <a:solidFill>
                  <a:schemeClr val="accent5">
                    <a:lumMod val="50000"/>
                  </a:schemeClr>
                </a:solidFill>
              </a:rPr>
              <a:t> </a:t>
            </a:r>
            <a:r>
              <a:rPr lang="en-US" sz="2600" dirty="0" err="1" smtClean="0">
                <a:solidFill>
                  <a:schemeClr val="accent5">
                    <a:lumMod val="50000"/>
                  </a:schemeClr>
                </a:solidFill>
              </a:rPr>
              <a:t>misica</a:t>
            </a:r>
            <a:r>
              <a:rPr lang="en-US" sz="2600" dirty="0" smtClean="0">
                <a:solidFill>
                  <a:schemeClr val="accent5">
                    <a:lumMod val="50000"/>
                  </a:schemeClr>
                </a:solidFill>
              </a:rPr>
              <a:t> </a:t>
            </a:r>
          </a:p>
          <a:p>
            <a:r>
              <a:rPr lang="en-US" sz="2600" dirty="0" smtClean="0">
                <a:solidFill>
                  <a:schemeClr val="accent5">
                    <a:lumMod val="50000"/>
                  </a:schemeClr>
                </a:solidFill>
              </a:rPr>
              <a:t>Led – </a:t>
            </a:r>
            <a:r>
              <a:rPr lang="en-US" sz="2600" dirty="0" err="1" smtClean="0">
                <a:solidFill>
                  <a:schemeClr val="accent5">
                    <a:lumMod val="50000"/>
                  </a:schemeClr>
                </a:solidFill>
              </a:rPr>
              <a:t>za</a:t>
            </a:r>
            <a:r>
              <a:rPr lang="en-US" sz="2600" dirty="0" smtClean="0">
                <a:solidFill>
                  <a:schemeClr val="accent5">
                    <a:lumMod val="50000"/>
                  </a:schemeClr>
                </a:solidFill>
              </a:rPr>
              <a:t> TMZ </a:t>
            </a:r>
            <a:r>
              <a:rPr lang="en-US" sz="2600" dirty="0" err="1" smtClean="0">
                <a:solidFill>
                  <a:schemeClr val="accent5">
                    <a:lumMod val="50000"/>
                  </a:schemeClr>
                </a:solidFill>
              </a:rPr>
              <a:t>kapsulitis</a:t>
            </a:r>
            <a:r>
              <a:rPr lang="en-US" sz="2600" dirty="0" smtClean="0">
                <a:solidFill>
                  <a:schemeClr val="accent5">
                    <a:lumMod val="50000"/>
                  </a:schemeClr>
                </a:solidFill>
              </a:rPr>
              <a:t>, </a:t>
            </a:r>
            <a:r>
              <a:rPr lang="en-US" sz="2600" dirty="0" err="1" smtClean="0">
                <a:solidFill>
                  <a:schemeClr val="accent5">
                    <a:lumMod val="50000"/>
                  </a:schemeClr>
                </a:solidFill>
              </a:rPr>
              <a:t>redukcija</a:t>
            </a:r>
            <a:r>
              <a:rPr lang="en-US" sz="2600" dirty="0" smtClean="0">
                <a:solidFill>
                  <a:schemeClr val="accent5">
                    <a:lumMod val="50000"/>
                  </a:schemeClr>
                </a:solidFill>
              </a:rPr>
              <a:t> </a:t>
            </a:r>
            <a:r>
              <a:rPr lang="en-US" sz="2600" dirty="0" err="1" smtClean="0">
                <a:solidFill>
                  <a:schemeClr val="accent5">
                    <a:lumMod val="50000"/>
                  </a:schemeClr>
                </a:solidFill>
              </a:rPr>
              <a:t>inflamacije</a:t>
            </a:r>
            <a:endParaRPr lang="en-US" sz="2600" dirty="0" smtClean="0">
              <a:solidFill>
                <a:schemeClr val="accent5">
                  <a:lumMod val="50000"/>
                </a:schemeClr>
              </a:solidFill>
            </a:endParaRPr>
          </a:p>
          <a:p>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en-US" sz="3200" dirty="0" smtClean="0">
                <a:solidFill>
                  <a:schemeClr val="tx2">
                    <a:lumMod val="75000"/>
                  </a:schemeClr>
                </a:solidFill>
                <a:latin typeface="Book Antiqua" panose="02040602050305030304" pitchFamily="18" charset="0"/>
              </a:rPr>
              <a:t>OROFACIJALNA BOLNA STANJA</a:t>
            </a:r>
            <a:endParaRPr lang="bs-Latn-BA" sz="3200" dirty="0">
              <a:solidFill>
                <a:schemeClr val="tx2">
                  <a:lumMod val="75000"/>
                </a:schemeClr>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err="1" smtClean="0">
                <a:solidFill>
                  <a:srgbClr val="002060"/>
                </a:solidFill>
                <a:latin typeface="Book Antiqua" panose="02040602050305030304" pitchFamily="18" charset="0"/>
              </a:rPr>
              <a:t>Slozena</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regija</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glave</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lica</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i</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vrata</a:t>
            </a:r>
            <a:endParaRPr lang="en-US" dirty="0" smtClean="0">
              <a:solidFill>
                <a:srgbClr val="002060"/>
              </a:solidFill>
              <a:latin typeface="Book Antiqua" panose="02040602050305030304" pitchFamily="18" charset="0"/>
            </a:endParaRPr>
          </a:p>
          <a:p>
            <a:r>
              <a:rPr lang="en-US" dirty="0" err="1" smtClean="0">
                <a:solidFill>
                  <a:srgbClr val="002060"/>
                </a:solidFill>
                <a:latin typeface="Book Antiqua" panose="02040602050305030304" pitchFamily="18" charset="0"/>
              </a:rPr>
              <a:t>Zastupljenost</a:t>
            </a:r>
            <a:r>
              <a:rPr lang="en-US" dirty="0" smtClean="0">
                <a:solidFill>
                  <a:srgbClr val="002060"/>
                </a:solidFill>
                <a:latin typeface="Book Antiqua" panose="02040602050305030304" pitchFamily="18" charset="0"/>
              </a:rPr>
              <a:t> u </a:t>
            </a:r>
            <a:r>
              <a:rPr lang="en-US" dirty="0" err="1" smtClean="0">
                <a:solidFill>
                  <a:srgbClr val="002060"/>
                </a:solidFill>
                <a:latin typeface="Book Antiqua" panose="02040602050305030304" pitchFamily="18" charset="0"/>
              </a:rPr>
              <a:t>populaciji</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od</a:t>
            </a:r>
            <a:r>
              <a:rPr lang="en-US" dirty="0" smtClean="0">
                <a:solidFill>
                  <a:srgbClr val="002060"/>
                </a:solidFill>
                <a:latin typeface="Book Antiqua" panose="02040602050305030304" pitchFamily="18" charset="0"/>
              </a:rPr>
              <a:t> 5-12%</a:t>
            </a:r>
          </a:p>
          <a:p>
            <a:r>
              <a:rPr lang="en-US" dirty="0" err="1" smtClean="0">
                <a:solidFill>
                  <a:srgbClr val="002060"/>
                </a:solidFill>
                <a:latin typeface="Book Antiqua" panose="02040602050305030304" pitchFamily="18" charset="0"/>
              </a:rPr>
              <a:t>Izazov</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za</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klinicare</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razliciti</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izvori</a:t>
            </a:r>
            <a:r>
              <a:rPr lang="en-US" dirty="0" smtClean="0">
                <a:solidFill>
                  <a:srgbClr val="002060"/>
                </a:solidFill>
                <a:latin typeface="Book Antiqua" panose="02040602050305030304" pitchFamily="18" charset="0"/>
              </a:rPr>
              <a:t> bola</a:t>
            </a:r>
          </a:p>
          <a:p>
            <a:r>
              <a:rPr lang="en-US" dirty="0" err="1" smtClean="0">
                <a:solidFill>
                  <a:srgbClr val="002060"/>
                </a:solidFill>
                <a:latin typeface="Book Antiqua" panose="02040602050305030304" pitchFamily="18" charset="0"/>
              </a:rPr>
              <a:t>Vaznost</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tacne</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dijagnoze</a:t>
            </a:r>
            <a:r>
              <a:rPr lang="en-US" dirty="0" smtClean="0">
                <a:solidFill>
                  <a:srgbClr val="002060"/>
                </a:solidFill>
                <a:latin typeface="Book Antiqua" panose="02040602050305030304" pitchFamily="18" charset="0"/>
              </a:rPr>
              <a:t> </a:t>
            </a:r>
          </a:p>
          <a:p>
            <a:r>
              <a:rPr lang="en-US" dirty="0" err="1" smtClean="0">
                <a:solidFill>
                  <a:srgbClr val="002060"/>
                </a:solidFill>
                <a:latin typeface="Book Antiqua" panose="02040602050305030304" pitchFamily="18" charset="0"/>
              </a:rPr>
              <a:t>Multidisciplinarni</a:t>
            </a:r>
            <a:r>
              <a:rPr lang="en-US" dirty="0" smtClean="0">
                <a:solidFill>
                  <a:srgbClr val="002060"/>
                </a:solidFill>
                <a:latin typeface="Book Antiqua" panose="02040602050305030304" pitchFamily="18" charset="0"/>
              </a:rPr>
              <a:t> </a:t>
            </a:r>
            <a:r>
              <a:rPr lang="en-US" dirty="0" err="1" smtClean="0">
                <a:solidFill>
                  <a:srgbClr val="002060"/>
                </a:solidFill>
                <a:latin typeface="Book Antiqua" panose="02040602050305030304" pitchFamily="18" charset="0"/>
              </a:rPr>
              <a:t>pristup</a:t>
            </a:r>
            <a:r>
              <a:rPr lang="en-US" dirty="0" smtClean="0">
                <a:solidFill>
                  <a:srgbClr val="002060"/>
                </a:solidFill>
                <a:latin typeface="Book Antiqua" panose="02040602050305030304" pitchFamily="18" charset="0"/>
              </a:rPr>
              <a:t> u </a:t>
            </a:r>
            <a:r>
              <a:rPr lang="en-US" dirty="0" err="1" smtClean="0">
                <a:solidFill>
                  <a:srgbClr val="002060"/>
                </a:solidFill>
                <a:latin typeface="Book Antiqua" panose="02040602050305030304" pitchFamily="18" charset="0"/>
              </a:rPr>
              <a:t>terapiji</a:t>
            </a:r>
            <a:endParaRPr lang="en-US" dirty="0" smtClean="0">
              <a:solidFill>
                <a:srgbClr val="002060"/>
              </a:solidFill>
              <a:latin typeface="Book Antiqua" panose="02040602050305030304" pitchFamily="18" charset="0"/>
            </a:endParaRPr>
          </a:p>
          <a:p>
            <a:endParaRPr lang="bs-Latn-BA" dirty="0">
              <a:solidFill>
                <a:srgbClr val="002060"/>
              </a:solidFill>
              <a:latin typeface="Book Antiqua" panose="02040602050305030304"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2800" b="1" dirty="0" smtClean="0">
                <a:solidFill>
                  <a:schemeClr val="accent5">
                    <a:lumMod val="50000"/>
                  </a:schemeClr>
                </a:solidFill>
              </a:rPr>
              <a:t>TERAPIJA TEMPOROMANDIBULARNIH POREMECAJA</a:t>
            </a:r>
            <a:endParaRPr lang="en-GB" sz="2800" b="1" dirty="0">
              <a:solidFill>
                <a:schemeClr val="accent5">
                  <a:lumMod val="50000"/>
                </a:schemeClr>
              </a:solidFill>
            </a:endParaRPr>
          </a:p>
        </p:txBody>
      </p:sp>
      <p:sp>
        <p:nvSpPr>
          <p:cNvPr id="3" name="Content Placeholder 2"/>
          <p:cNvSpPr>
            <a:spLocks noGrp="1"/>
          </p:cNvSpPr>
          <p:nvPr>
            <p:ph idx="1"/>
          </p:nvPr>
        </p:nvSpPr>
        <p:spPr>
          <a:xfrm>
            <a:off x="457200" y="1447800"/>
            <a:ext cx="8305800" cy="5029200"/>
          </a:xfrm>
        </p:spPr>
        <p:txBody>
          <a:bodyPr>
            <a:noAutofit/>
          </a:bodyPr>
          <a:lstStyle/>
          <a:p>
            <a:pPr lvl="1">
              <a:buNone/>
            </a:pPr>
            <a:r>
              <a:rPr lang="en-US" sz="2400" b="1" dirty="0" smtClean="0">
                <a:solidFill>
                  <a:schemeClr val="accent5">
                    <a:lumMod val="50000"/>
                  </a:schemeClr>
                </a:solidFill>
              </a:rPr>
              <a:t>2. </a:t>
            </a:r>
            <a:r>
              <a:rPr lang="en-US" sz="2400" b="1" dirty="0" err="1" smtClean="0">
                <a:solidFill>
                  <a:schemeClr val="accent5">
                    <a:lumMod val="50000"/>
                  </a:schemeClr>
                </a:solidFill>
              </a:rPr>
              <a:t>Konzervativna</a:t>
            </a:r>
            <a:r>
              <a:rPr lang="en-US" sz="2400" b="1" dirty="0" smtClean="0">
                <a:solidFill>
                  <a:schemeClr val="accent5">
                    <a:lumMod val="50000"/>
                  </a:schemeClr>
                </a:solidFill>
              </a:rPr>
              <a:t> </a:t>
            </a:r>
            <a:r>
              <a:rPr lang="en-US" sz="2400" b="1" dirty="0" err="1" smtClean="0">
                <a:solidFill>
                  <a:schemeClr val="accent5">
                    <a:lumMod val="50000"/>
                  </a:schemeClr>
                </a:solidFill>
              </a:rPr>
              <a:t>terapija</a:t>
            </a:r>
            <a:endParaRPr lang="en-US" sz="2400" b="1" dirty="0" smtClean="0">
              <a:solidFill>
                <a:schemeClr val="accent5">
                  <a:lumMod val="50000"/>
                </a:schemeClr>
              </a:solidFill>
            </a:endParaRPr>
          </a:p>
          <a:p>
            <a:r>
              <a:rPr lang="en-US" sz="2400" dirty="0" err="1" smtClean="0">
                <a:solidFill>
                  <a:schemeClr val="accent5">
                    <a:lumMod val="50000"/>
                  </a:schemeClr>
                </a:solidFill>
              </a:rPr>
              <a:t>Fizikalna</a:t>
            </a:r>
            <a:r>
              <a:rPr lang="en-US" sz="2400" dirty="0" smtClean="0">
                <a:solidFill>
                  <a:schemeClr val="accent5">
                    <a:lumMod val="50000"/>
                  </a:schemeClr>
                </a:solidFill>
              </a:rPr>
              <a:t> </a:t>
            </a:r>
            <a:r>
              <a:rPr lang="en-US" sz="2400" dirty="0" err="1" smtClean="0">
                <a:solidFill>
                  <a:schemeClr val="accent5">
                    <a:lumMod val="50000"/>
                  </a:schemeClr>
                </a:solidFill>
              </a:rPr>
              <a:t>terapija</a:t>
            </a:r>
            <a:endParaRPr lang="en-US" sz="2400" dirty="0" smtClean="0">
              <a:solidFill>
                <a:schemeClr val="accent5">
                  <a:lumMod val="50000"/>
                </a:schemeClr>
              </a:solidFill>
            </a:endParaRPr>
          </a:p>
          <a:p>
            <a:r>
              <a:rPr lang="en-US" sz="2400" b="1" dirty="0" err="1" smtClean="0">
                <a:solidFill>
                  <a:schemeClr val="accent5">
                    <a:lumMod val="50000"/>
                  </a:schemeClr>
                </a:solidFill>
              </a:rPr>
              <a:t>Cilj</a:t>
            </a:r>
            <a:r>
              <a:rPr lang="en-US" sz="2400" b="1" dirty="0" smtClean="0">
                <a:solidFill>
                  <a:schemeClr val="accent5">
                    <a:lumMod val="50000"/>
                  </a:schemeClr>
                </a:solidFill>
              </a:rPr>
              <a:t>: </a:t>
            </a:r>
            <a:r>
              <a:rPr lang="en-US" sz="2400" dirty="0" err="1" smtClean="0">
                <a:solidFill>
                  <a:schemeClr val="accent5">
                    <a:lumMod val="50000"/>
                  </a:schemeClr>
                </a:solidFill>
              </a:rPr>
              <a:t>istezanje</a:t>
            </a:r>
            <a:r>
              <a:rPr lang="en-US" sz="2400" dirty="0" smtClean="0">
                <a:solidFill>
                  <a:schemeClr val="accent5">
                    <a:lumMod val="50000"/>
                  </a:schemeClr>
                </a:solidFill>
              </a:rPr>
              <a:t> </a:t>
            </a:r>
            <a:r>
              <a:rPr lang="en-US" sz="2400" dirty="0" err="1" smtClean="0">
                <a:solidFill>
                  <a:schemeClr val="accent5">
                    <a:lumMod val="50000"/>
                  </a:schemeClr>
                </a:solidFill>
              </a:rPr>
              <a:t>hronicno</a:t>
            </a:r>
            <a:r>
              <a:rPr lang="en-US" sz="2400" dirty="0" smtClean="0">
                <a:solidFill>
                  <a:schemeClr val="accent5">
                    <a:lumMod val="50000"/>
                  </a:schemeClr>
                </a:solidFill>
              </a:rPr>
              <a:t> </a:t>
            </a:r>
            <a:r>
              <a:rPr lang="en-US" sz="2400" dirty="0" err="1" smtClean="0">
                <a:solidFill>
                  <a:schemeClr val="accent5">
                    <a:lumMod val="50000"/>
                  </a:schemeClr>
                </a:solidFill>
              </a:rPr>
              <a:t>kontrahovanih</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a:t>
            </a:r>
            <a:r>
              <a:rPr lang="en-US" sz="2400" dirty="0" err="1" smtClean="0">
                <a:solidFill>
                  <a:schemeClr val="accent5">
                    <a:lumMod val="50000"/>
                  </a:schemeClr>
                </a:solidFill>
              </a:rPr>
              <a:t>povecanje</a:t>
            </a:r>
            <a:r>
              <a:rPr lang="en-US" sz="2400" dirty="0" smtClean="0">
                <a:solidFill>
                  <a:schemeClr val="accent5">
                    <a:lumMod val="50000"/>
                  </a:schemeClr>
                </a:solidFill>
              </a:rPr>
              <a:t> </a:t>
            </a:r>
            <a:r>
              <a:rPr lang="en-US" sz="2400" dirty="0" err="1" smtClean="0">
                <a:solidFill>
                  <a:schemeClr val="accent5">
                    <a:lumMod val="50000"/>
                  </a:schemeClr>
                </a:solidFill>
              </a:rPr>
              <a:t>raspona</a:t>
            </a:r>
            <a:r>
              <a:rPr lang="en-US" sz="2400" dirty="0" smtClean="0">
                <a:solidFill>
                  <a:schemeClr val="accent5">
                    <a:lumMod val="50000"/>
                  </a:schemeClr>
                </a:solidFill>
              </a:rPr>
              <a:t> </a:t>
            </a:r>
            <a:r>
              <a:rPr lang="en-US" sz="2400" dirty="0" err="1" smtClean="0">
                <a:solidFill>
                  <a:schemeClr val="accent5">
                    <a:lumMod val="50000"/>
                  </a:schemeClr>
                </a:solidFill>
              </a:rPr>
              <a:t>pokreta</a:t>
            </a:r>
            <a:r>
              <a:rPr lang="en-US" sz="2400" dirty="0" smtClean="0">
                <a:solidFill>
                  <a:schemeClr val="accent5">
                    <a:lumMod val="50000"/>
                  </a:schemeClr>
                </a:solidFill>
              </a:rPr>
              <a:t> I </a:t>
            </a:r>
            <a:r>
              <a:rPr lang="en-US" sz="2400" dirty="0" err="1" smtClean="0">
                <a:solidFill>
                  <a:schemeClr val="accent5">
                    <a:lumMod val="50000"/>
                  </a:schemeClr>
                </a:solidFill>
              </a:rPr>
              <a:t>smanjenje</a:t>
            </a:r>
            <a:r>
              <a:rPr lang="en-US" sz="2400" dirty="0" smtClean="0">
                <a:solidFill>
                  <a:schemeClr val="accent5">
                    <a:lumMod val="50000"/>
                  </a:schemeClr>
                </a:solidFill>
              </a:rPr>
              <a:t> </a:t>
            </a:r>
            <a:r>
              <a:rPr lang="en-US" sz="2400" dirty="0" err="1" smtClean="0">
                <a:solidFill>
                  <a:schemeClr val="accent5">
                    <a:lumMod val="50000"/>
                  </a:schemeClr>
                </a:solidFill>
              </a:rPr>
              <a:t>aktivnosti</a:t>
            </a:r>
            <a:r>
              <a:rPr lang="en-US" sz="2400" dirty="0" smtClean="0">
                <a:solidFill>
                  <a:schemeClr val="accent5">
                    <a:lumMod val="50000"/>
                  </a:schemeClr>
                </a:solidFill>
              </a:rPr>
              <a:t> </a:t>
            </a:r>
            <a:r>
              <a:rPr lang="en-US" sz="2400" dirty="0" err="1" smtClean="0">
                <a:solidFill>
                  <a:schemeClr val="accent5">
                    <a:lumMod val="50000"/>
                  </a:schemeClr>
                </a:solidFill>
              </a:rPr>
              <a:t>misicnog</a:t>
            </a:r>
            <a:r>
              <a:rPr lang="en-US" sz="2400" dirty="0" smtClean="0">
                <a:solidFill>
                  <a:schemeClr val="accent5">
                    <a:lumMod val="50000"/>
                  </a:schemeClr>
                </a:solidFill>
              </a:rPr>
              <a:t> </a:t>
            </a:r>
            <a:r>
              <a:rPr lang="en-US" sz="2400" dirty="0" err="1" smtClean="0">
                <a:solidFill>
                  <a:schemeClr val="accent5">
                    <a:lumMod val="50000"/>
                  </a:schemeClr>
                </a:solidFill>
              </a:rPr>
              <a:t>triger</a:t>
            </a:r>
            <a:r>
              <a:rPr lang="en-US" sz="2400" dirty="0" smtClean="0">
                <a:solidFill>
                  <a:schemeClr val="accent5">
                    <a:lumMod val="50000"/>
                  </a:schemeClr>
                </a:solidFill>
              </a:rPr>
              <a:t> </a:t>
            </a:r>
            <a:r>
              <a:rPr lang="en-US" sz="2400" dirty="0" err="1" smtClean="0">
                <a:solidFill>
                  <a:schemeClr val="accent5">
                    <a:lumMod val="50000"/>
                  </a:schemeClr>
                </a:solidFill>
              </a:rPr>
              <a:t>pointa</a:t>
            </a:r>
            <a:endParaRPr lang="en-US" sz="2400" dirty="0" smtClean="0">
              <a:solidFill>
                <a:schemeClr val="accent5">
                  <a:lumMod val="50000"/>
                </a:schemeClr>
              </a:solidFill>
            </a:endParaRPr>
          </a:p>
          <a:p>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poremecaje</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a:t>
            </a:r>
            <a:r>
              <a:rPr lang="en-US" sz="2400" dirty="0" err="1" smtClean="0">
                <a:solidFill>
                  <a:schemeClr val="accent5">
                    <a:lumMod val="50000"/>
                  </a:schemeClr>
                </a:solidFill>
              </a:rPr>
              <a:t>povezanih</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TMZ </a:t>
            </a:r>
            <a:r>
              <a:rPr lang="en-US" sz="2400" dirty="0" err="1" smtClean="0">
                <a:solidFill>
                  <a:schemeClr val="accent5">
                    <a:lumMod val="50000"/>
                  </a:schemeClr>
                </a:solidFill>
              </a:rPr>
              <a:t>preporucuju</a:t>
            </a:r>
            <a:r>
              <a:rPr lang="en-US" sz="2400" dirty="0" smtClean="0">
                <a:solidFill>
                  <a:schemeClr val="accent5">
                    <a:lumMod val="50000"/>
                  </a:schemeClr>
                </a:solidFill>
              </a:rPr>
              <a:t> se:</a:t>
            </a:r>
          </a:p>
          <a:p>
            <a:pPr>
              <a:buNone/>
            </a:pPr>
            <a:r>
              <a:rPr lang="en-US" sz="2400" dirty="0" smtClean="0">
                <a:solidFill>
                  <a:schemeClr val="accent5">
                    <a:lumMod val="50000"/>
                  </a:schemeClr>
                </a:solidFill>
              </a:rPr>
              <a:t>	-  N-</a:t>
            </a:r>
            <a:r>
              <a:rPr lang="en-US" sz="2400" dirty="0" err="1" smtClean="0">
                <a:solidFill>
                  <a:schemeClr val="accent5">
                    <a:lumMod val="50000"/>
                  </a:schemeClr>
                </a:solidFill>
              </a:rPr>
              <a:t>istezanje</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Vezbe</a:t>
            </a:r>
            <a:r>
              <a:rPr lang="en-US" sz="2400" dirty="0" smtClean="0">
                <a:solidFill>
                  <a:schemeClr val="accent5">
                    <a:lumMod val="50000"/>
                  </a:schemeClr>
                </a:solidFill>
              </a:rPr>
              <a:t> </a:t>
            </a:r>
            <a:r>
              <a:rPr lang="en-US" sz="2400" dirty="0" err="1" smtClean="0">
                <a:solidFill>
                  <a:schemeClr val="accent5">
                    <a:lumMod val="50000"/>
                  </a:schemeClr>
                </a:solidFill>
              </a:rPr>
              <a:t>brada</a:t>
            </a:r>
            <a:r>
              <a:rPr lang="en-US" sz="2400" dirty="0" smtClean="0">
                <a:solidFill>
                  <a:schemeClr val="accent5">
                    <a:lumMod val="50000"/>
                  </a:schemeClr>
                </a:solidFill>
              </a:rPr>
              <a:t> ka </a:t>
            </a:r>
            <a:r>
              <a:rPr lang="en-US" sz="2400" dirty="0" err="1" smtClean="0">
                <a:solidFill>
                  <a:schemeClr val="accent5">
                    <a:lumMod val="50000"/>
                  </a:schemeClr>
                </a:solidFill>
              </a:rPr>
              <a:t>grudima</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okretanja</a:t>
            </a:r>
            <a:r>
              <a:rPr lang="en-US" sz="2400" dirty="0" smtClean="0">
                <a:solidFill>
                  <a:schemeClr val="accent5">
                    <a:lumMod val="50000"/>
                  </a:schemeClr>
                </a:solidFill>
              </a:rPr>
              <a:t> </a:t>
            </a:r>
            <a:r>
              <a:rPr lang="en-US" sz="2400" dirty="0" err="1" smtClean="0">
                <a:solidFill>
                  <a:schemeClr val="accent5">
                    <a:lumMod val="50000"/>
                  </a:schemeClr>
                </a:solidFill>
              </a:rPr>
              <a:t>glave</a:t>
            </a:r>
            <a:r>
              <a:rPr lang="en-US" sz="2400" dirty="0" smtClean="0">
                <a:solidFill>
                  <a:schemeClr val="accent5">
                    <a:lumMod val="50000"/>
                  </a:schemeClr>
                </a:solidFill>
              </a:rPr>
              <a:t> u </a:t>
            </a:r>
            <a:r>
              <a:rPr lang="en-US" sz="2400" dirty="0" err="1" smtClean="0">
                <a:solidFill>
                  <a:schemeClr val="accent5">
                    <a:lumMod val="50000"/>
                  </a:schemeClr>
                </a:solidFill>
              </a:rPr>
              <a:t>stranu</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posteriorno</a:t>
            </a:r>
            <a:r>
              <a:rPr lang="en-US" sz="2400" dirty="0" smtClean="0">
                <a:solidFill>
                  <a:schemeClr val="accent5">
                    <a:lumMod val="50000"/>
                  </a:schemeClr>
                </a:solidFill>
              </a:rPr>
              <a:t> </a:t>
            </a:r>
          </a:p>
          <a:p>
            <a:pPr>
              <a:buNone/>
            </a:pPr>
            <a:r>
              <a:rPr lang="en-US" sz="2400" dirty="0" smtClean="0">
                <a:solidFill>
                  <a:schemeClr val="accent5">
                    <a:lumMod val="50000"/>
                  </a:schemeClr>
                </a:solidFill>
              </a:rPr>
              <a:t>	</a:t>
            </a:r>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efikasnost</a:t>
            </a:r>
            <a:r>
              <a:rPr lang="en-US" sz="2400" dirty="0" smtClean="0">
                <a:solidFill>
                  <a:schemeClr val="accent5">
                    <a:lumMod val="50000"/>
                  </a:schemeClr>
                </a:solidFill>
              </a:rPr>
              <a:t>  4-6x/</a:t>
            </a:r>
            <a:r>
              <a:rPr lang="en-US" sz="2400" dirty="0" err="1" smtClean="0">
                <a:solidFill>
                  <a:schemeClr val="accent5">
                    <a:lumMod val="50000"/>
                  </a:schemeClr>
                </a:solidFill>
              </a:rPr>
              <a:t>dan</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Topla</a:t>
            </a:r>
            <a:r>
              <a:rPr lang="en-US" sz="2400" dirty="0" smtClean="0">
                <a:solidFill>
                  <a:schemeClr val="accent5">
                    <a:lumMod val="50000"/>
                  </a:schemeClr>
                </a:solidFill>
              </a:rPr>
              <a:t> </a:t>
            </a:r>
            <a:r>
              <a:rPr lang="en-US" sz="2400" dirty="0" err="1" smtClean="0">
                <a:solidFill>
                  <a:schemeClr val="accent5">
                    <a:lumMod val="50000"/>
                  </a:schemeClr>
                </a:solidFill>
              </a:rPr>
              <a:t>para</a:t>
            </a:r>
            <a:r>
              <a:rPr lang="en-US" sz="2400" dirty="0" smtClean="0">
                <a:solidFill>
                  <a:schemeClr val="accent5">
                    <a:lumMod val="50000"/>
                  </a:schemeClr>
                </a:solidFill>
              </a:rPr>
              <a:t> 10–15 </a:t>
            </a:r>
            <a:r>
              <a:rPr lang="en-US" sz="2400" dirty="0" err="1" smtClean="0">
                <a:solidFill>
                  <a:schemeClr val="accent5">
                    <a:lumMod val="50000"/>
                  </a:schemeClr>
                </a:solidFill>
              </a:rPr>
              <a:t>minuta</a:t>
            </a:r>
            <a:r>
              <a:rPr lang="en-US" sz="2400" dirty="0" smtClean="0">
                <a:solidFill>
                  <a:schemeClr val="accent5">
                    <a:lumMod val="50000"/>
                  </a:schemeClr>
                </a:solidFill>
              </a:rPr>
              <a:t>, </a:t>
            </a:r>
            <a:r>
              <a:rPr lang="en-US" sz="2400" dirty="0" err="1" smtClean="0">
                <a:solidFill>
                  <a:schemeClr val="accent5">
                    <a:lumMod val="50000"/>
                  </a:schemeClr>
                </a:solidFill>
              </a:rPr>
              <a:t>zatim</a:t>
            </a:r>
            <a:r>
              <a:rPr lang="en-US" sz="2400" dirty="0" smtClean="0">
                <a:solidFill>
                  <a:schemeClr val="accent5">
                    <a:lumMod val="50000"/>
                  </a:schemeClr>
                </a:solidFill>
              </a:rPr>
              <a:t>  </a:t>
            </a:r>
            <a:r>
              <a:rPr lang="en-US" sz="2400" dirty="0" err="1" smtClean="0">
                <a:solidFill>
                  <a:schemeClr val="accent5">
                    <a:lumMod val="50000"/>
                  </a:schemeClr>
                </a:solidFill>
              </a:rPr>
              <a:t>etil</a:t>
            </a:r>
            <a:r>
              <a:rPr lang="en-US" sz="2400" dirty="0" smtClean="0">
                <a:solidFill>
                  <a:schemeClr val="accent5">
                    <a:lumMod val="50000"/>
                  </a:schemeClr>
                </a:solidFill>
              </a:rPr>
              <a:t> </a:t>
            </a:r>
            <a:r>
              <a:rPr lang="en-US" sz="2400" dirty="0" err="1" smtClean="0">
                <a:solidFill>
                  <a:schemeClr val="accent5">
                    <a:lumMod val="50000"/>
                  </a:schemeClr>
                </a:solidFill>
              </a:rPr>
              <a:t>hlorid</a:t>
            </a:r>
            <a:r>
              <a:rPr lang="en-US" sz="2400" dirty="0" smtClean="0">
                <a:solidFill>
                  <a:schemeClr val="accent5">
                    <a:lumMod val="50000"/>
                  </a:schemeClr>
                </a:solidFill>
              </a:rPr>
              <a:t> </a:t>
            </a:r>
            <a:r>
              <a:rPr lang="en-US" sz="2400" dirty="0" err="1" smtClean="0">
                <a:solidFill>
                  <a:schemeClr val="accent5">
                    <a:lumMod val="50000"/>
                  </a:schemeClr>
                </a:solidFill>
              </a:rPr>
              <a:t>sprej</a:t>
            </a:r>
            <a:r>
              <a:rPr lang="en-US" sz="2400" dirty="0" smtClean="0">
                <a:solidFill>
                  <a:schemeClr val="accent5">
                    <a:lumMod val="50000"/>
                  </a:schemeClr>
                </a:solidFill>
              </a:rPr>
              <a:t> </a:t>
            </a:r>
            <a:r>
              <a:rPr lang="en-US" sz="2400" dirty="0" err="1" smtClean="0">
                <a:solidFill>
                  <a:schemeClr val="accent5">
                    <a:lumMod val="50000"/>
                  </a:schemeClr>
                </a:solidFill>
              </a:rPr>
              <a:t>pred</a:t>
            </a:r>
            <a:r>
              <a:rPr lang="en-US" sz="2400" dirty="0" smtClean="0">
                <a:solidFill>
                  <a:schemeClr val="accent5">
                    <a:lumMod val="50000"/>
                  </a:schemeClr>
                </a:solidFill>
              </a:rPr>
              <a:t> </a:t>
            </a:r>
            <a:r>
              <a:rPr lang="en-US" sz="2400" dirty="0" err="1" smtClean="0">
                <a:solidFill>
                  <a:schemeClr val="accent5">
                    <a:lumMod val="50000"/>
                  </a:schemeClr>
                </a:solidFill>
              </a:rPr>
              <a:t>istezanje</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(3x /</a:t>
            </a:r>
            <a:r>
              <a:rPr lang="en-US" sz="2400" dirty="0" err="1" smtClean="0">
                <a:solidFill>
                  <a:schemeClr val="accent5">
                    <a:lumMod val="50000"/>
                  </a:schemeClr>
                </a:solidFill>
              </a:rPr>
              <a:t>dan</a:t>
            </a:r>
            <a:r>
              <a:rPr lang="en-US" sz="2400" dirty="0" smtClean="0">
                <a:solidFill>
                  <a:schemeClr val="accent5">
                    <a:lumMod val="50000"/>
                  </a:schemeClr>
                </a:solidFill>
              </a:rPr>
              <a:t>) </a:t>
            </a:r>
          </a:p>
          <a:p>
            <a:pPr>
              <a:buNone/>
            </a:pPr>
            <a:r>
              <a:rPr lang="en-US" sz="2400" dirty="0" smtClean="0"/>
              <a:t>	</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Autofit/>
          </a:bodyPr>
          <a:lstStyle/>
          <a:p>
            <a:r>
              <a:rPr lang="en-US" sz="2800" b="1" dirty="0" smtClean="0">
                <a:solidFill>
                  <a:schemeClr val="accent5">
                    <a:lumMod val="50000"/>
                  </a:schemeClr>
                </a:solidFill>
              </a:rPr>
              <a:t>TERAPIJA TEMPOROMANDIBULARNIH POREMECAJ</a:t>
            </a:r>
            <a:r>
              <a:rPr lang="en-US" sz="2800" b="1" dirty="0" smtClean="0"/>
              <a:t>A</a:t>
            </a:r>
            <a:r>
              <a:rPr lang="en-US" sz="2800" dirty="0" smtClean="0"/>
              <a:t/>
            </a:r>
            <a:br>
              <a:rPr lang="en-US" sz="2800" dirty="0" smtClean="0"/>
            </a:br>
            <a:endParaRPr lang="en-GB" sz="2800" dirty="0"/>
          </a:p>
        </p:txBody>
      </p:sp>
      <p:sp>
        <p:nvSpPr>
          <p:cNvPr id="3" name="Content Placeholder 2"/>
          <p:cNvSpPr>
            <a:spLocks noGrp="1"/>
          </p:cNvSpPr>
          <p:nvPr>
            <p:ph idx="1"/>
          </p:nvPr>
        </p:nvSpPr>
        <p:spPr>
          <a:xfrm>
            <a:off x="457200" y="1676400"/>
            <a:ext cx="8229600" cy="4267200"/>
          </a:xfrm>
        </p:spPr>
        <p:txBody>
          <a:bodyPr>
            <a:normAutofit fontScale="55000" lnSpcReduction="20000"/>
          </a:bodyPr>
          <a:lstStyle/>
          <a:p>
            <a:pPr>
              <a:buNone/>
            </a:pPr>
            <a:r>
              <a:rPr lang="en-US" b="1" dirty="0" smtClean="0"/>
              <a:t>	</a:t>
            </a:r>
            <a:r>
              <a:rPr lang="en-US" sz="4400" b="1" dirty="0" smtClean="0">
                <a:solidFill>
                  <a:schemeClr val="accent5">
                    <a:lumMod val="50000"/>
                  </a:schemeClr>
                </a:solidFill>
              </a:rPr>
              <a:t>2. </a:t>
            </a:r>
            <a:r>
              <a:rPr lang="en-US" sz="4400" b="1" dirty="0" err="1" smtClean="0">
                <a:solidFill>
                  <a:schemeClr val="accent5">
                    <a:lumMod val="50000"/>
                  </a:schemeClr>
                </a:solidFill>
              </a:rPr>
              <a:t>Konzervativna</a:t>
            </a:r>
            <a:r>
              <a:rPr lang="en-US" sz="4400" b="1" dirty="0" smtClean="0">
                <a:solidFill>
                  <a:schemeClr val="accent5">
                    <a:lumMod val="50000"/>
                  </a:schemeClr>
                </a:solidFill>
              </a:rPr>
              <a:t> </a:t>
            </a:r>
            <a:r>
              <a:rPr lang="en-US" sz="4400" b="1" dirty="0" err="1" smtClean="0">
                <a:solidFill>
                  <a:schemeClr val="accent5">
                    <a:lumMod val="50000"/>
                  </a:schemeClr>
                </a:solidFill>
              </a:rPr>
              <a:t>terapija</a:t>
            </a:r>
            <a:endParaRPr lang="en-US" sz="4400" b="1" dirty="0" smtClean="0">
              <a:solidFill>
                <a:schemeClr val="accent5">
                  <a:lumMod val="50000"/>
                </a:schemeClr>
              </a:solidFill>
            </a:endParaRPr>
          </a:p>
          <a:p>
            <a:pPr lvl="3">
              <a:buNone/>
            </a:pPr>
            <a:r>
              <a:rPr lang="en-US" sz="4400" dirty="0" smtClean="0">
                <a:solidFill>
                  <a:schemeClr val="accent5">
                    <a:lumMod val="50000"/>
                  </a:schemeClr>
                </a:solidFill>
              </a:rPr>
              <a:t>	</a:t>
            </a:r>
          </a:p>
          <a:p>
            <a:pPr>
              <a:buNone/>
            </a:pPr>
            <a:r>
              <a:rPr lang="en-US" sz="4400" dirty="0" smtClean="0">
                <a:solidFill>
                  <a:schemeClr val="accent5">
                    <a:lumMod val="50000"/>
                  </a:schemeClr>
                </a:solidFill>
              </a:rPr>
              <a:t>-    TENS (</a:t>
            </a:r>
            <a:r>
              <a:rPr lang="en-GB" sz="4400" dirty="0" err="1" smtClean="0">
                <a:solidFill>
                  <a:schemeClr val="accent5">
                    <a:lumMod val="50000"/>
                  </a:schemeClr>
                </a:solidFill>
              </a:rPr>
              <a:t>bezbolna</a:t>
            </a:r>
            <a:r>
              <a:rPr lang="en-GB" sz="4400" dirty="0" smtClean="0">
                <a:solidFill>
                  <a:schemeClr val="accent5">
                    <a:lumMod val="50000"/>
                  </a:schemeClr>
                </a:solidFill>
              </a:rPr>
              <a:t> </a:t>
            </a:r>
            <a:r>
              <a:rPr lang="en-GB" sz="4400" dirty="0" err="1" smtClean="0">
                <a:solidFill>
                  <a:schemeClr val="accent5">
                    <a:lumMod val="50000"/>
                  </a:schemeClr>
                </a:solidFill>
              </a:rPr>
              <a:t>kutana</a:t>
            </a:r>
            <a:r>
              <a:rPr lang="en-GB" sz="4400" dirty="0" smtClean="0">
                <a:solidFill>
                  <a:schemeClr val="accent5">
                    <a:lumMod val="50000"/>
                  </a:schemeClr>
                </a:solidFill>
              </a:rPr>
              <a:t> </a:t>
            </a:r>
            <a:r>
              <a:rPr lang="en-GB" sz="4400" dirty="0" err="1" smtClean="0">
                <a:solidFill>
                  <a:schemeClr val="accent5">
                    <a:lumMod val="50000"/>
                  </a:schemeClr>
                </a:solidFill>
              </a:rPr>
              <a:t>stimulacija</a:t>
            </a:r>
            <a:r>
              <a:rPr lang="en-GB" sz="4400" b="1" dirty="0" smtClean="0">
                <a:solidFill>
                  <a:schemeClr val="accent5">
                    <a:lumMod val="50000"/>
                  </a:schemeClr>
                </a:solidFill>
              </a:rPr>
              <a:t>)</a:t>
            </a:r>
            <a:r>
              <a:rPr lang="en-US" sz="4400" dirty="0" smtClean="0">
                <a:solidFill>
                  <a:schemeClr val="accent5">
                    <a:lumMod val="50000"/>
                  </a:schemeClr>
                </a:solidFill>
              </a:rPr>
              <a:t>- </a:t>
            </a:r>
            <a:r>
              <a:rPr lang="en-US" sz="4400" dirty="0" err="1" smtClean="0">
                <a:solidFill>
                  <a:schemeClr val="accent5">
                    <a:lumMod val="50000"/>
                  </a:schemeClr>
                </a:solidFill>
              </a:rPr>
              <a:t>povecava</a:t>
            </a:r>
            <a:r>
              <a:rPr lang="en-US" sz="4400" dirty="0" smtClean="0">
                <a:solidFill>
                  <a:schemeClr val="accent5">
                    <a:lumMod val="50000"/>
                  </a:schemeClr>
                </a:solidFill>
              </a:rPr>
              <a:t> </a:t>
            </a:r>
            <a:r>
              <a:rPr lang="en-US" sz="4400" dirty="0" err="1" smtClean="0">
                <a:solidFill>
                  <a:schemeClr val="accent5">
                    <a:lumMod val="50000"/>
                  </a:schemeClr>
                </a:solidFill>
              </a:rPr>
              <a:t>efikasnost</a:t>
            </a:r>
            <a:r>
              <a:rPr lang="en-US" sz="4400" dirty="0" smtClean="0">
                <a:solidFill>
                  <a:schemeClr val="accent5">
                    <a:lumMod val="50000"/>
                  </a:schemeClr>
                </a:solidFill>
              </a:rPr>
              <a:t> </a:t>
            </a:r>
            <a:r>
              <a:rPr lang="en-US" sz="4400" dirty="0" err="1" smtClean="0">
                <a:solidFill>
                  <a:schemeClr val="accent5">
                    <a:lumMod val="50000"/>
                  </a:schemeClr>
                </a:solidFill>
              </a:rPr>
              <a:t>rezima</a:t>
            </a:r>
            <a:r>
              <a:rPr lang="en-US" sz="4400" dirty="0" smtClean="0">
                <a:solidFill>
                  <a:schemeClr val="accent5">
                    <a:lumMod val="50000"/>
                  </a:schemeClr>
                </a:solidFill>
              </a:rPr>
              <a:t> </a:t>
            </a:r>
            <a:r>
              <a:rPr lang="en-US" sz="4400" dirty="0" err="1" smtClean="0">
                <a:solidFill>
                  <a:schemeClr val="accent5">
                    <a:lumMod val="50000"/>
                  </a:schemeClr>
                </a:solidFill>
              </a:rPr>
              <a:t>istezanja</a:t>
            </a:r>
            <a:r>
              <a:rPr lang="en-US" sz="4400" dirty="0" smtClean="0">
                <a:solidFill>
                  <a:schemeClr val="accent5">
                    <a:lumMod val="50000"/>
                  </a:schemeClr>
                </a:solidFill>
              </a:rPr>
              <a:t> </a:t>
            </a:r>
            <a:r>
              <a:rPr lang="en-US" sz="4400" dirty="0" err="1" smtClean="0">
                <a:solidFill>
                  <a:schemeClr val="accent5">
                    <a:lumMod val="50000"/>
                  </a:schemeClr>
                </a:solidFill>
              </a:rPr>
              <a:t>muskulature</a:t>
            </a:r>
            <a:endParaRPr lang="en-US" sz="4400" dirty="0" smtClean="0">
              <a:solidFill>
                <a:schemeClr val="accent5">
                  <a:lumMod val="50000"/>
                </a:schemeClr>
              </a:solidFill>
            </a:endParaRPr>
          </a:p>
          <a:p>
            <a:pPr>
              <a:buNone/>
            </a:pPr>
            <a:r>
              <a:rPr lang="en-US" sz="4400" dirty="0" smtClean="0">
                <a:solidFill>
                  <a:schemeClr val="accent5">
                    <a:lumMod val="50000"/>
                  </a:schemeClr>
                </a:solidFill>
              </a:rPr>
              <a:t>	I</a:t>
            </a:r>
            <a:r>
              <a:rPr lang="en-GB" sz="4400" dirty="0" err="1" smtClean="0">
                <a:solidFill>
                  <a:schemeClr val="accent5">
                    <a:lumMod val="50000"/>
                  </a:schemeClr>
                </a:solidFill>
              </a:rPr>
              <a:t>stovremena</a:t>
            </a:r>
            <a:r>
              <a:rPr lang="en-GB" sz="4400" dirty="0" smtClean="0">
                <a:solidFill>
                  <a:schemeClr val="accent5">
                    <a:lumMod val="50000"/>
                  </a:schemeClr>
                </a:solidFill>
              </a:rPr>
              <a:t> </a:t>
            </a:r>
            <a:r>
              <a:rPr lang="en-GB" sz="4400" dirty="0" err="1" smtClean="0">
                <a:solidFill>
                  <a:schemeClr val="accent5">
                    <a:lumMod val="50000"/>
                  </a:schemeClr>
                </a:solidFill>
              </a:rPr>
              <a:t>stimulacija</a:t>
            </a:r>
            <a:r>
              <a:rPr lang="en-GB" sz="4400" dirty="0" smtClean="0">
                <a:solidFill>
                  <a:schemeClr val="accent5">
                    <a:lumMod val="50000"/>
                  </a:schemeClr>
                </a:solidFill>
              </a:rPr>
              <a:t> </a:t>
            </a:r>
            <a:r>
              <a:rPr lang="sv-SE" sz="4400" dirty="0" smtClean="0">
                <a:solidFill>
                  <a:schemeClr val="accent5">
                    <a:lumMod val="50000"/>
                  </a:schemeClr>
                </a:solidFill>
              </a:rPr>
              <a:t>ispod bolnog praga </a:t>
            </a:r>
            <a:r>
              <a:rPr lang="en-GB" sz="4400" dirty="0" err="1" smtClean="0">
                <a:solidFill>
                  <a:schemeClr val="accent5">
                    <a:lumMod val="50000"/>
                  </a:schemeClr>
                </a:solidFill>
              </a:rPr>
              <a:t>velikih</a:t>
            </a:r>
            <a:r>
              <a:rPr lang="en-GB" sz="4400" dirty="0" smtClean="0">
                <a:solidFill>
                  <a:schemeClr val="accent5">
                    <a:lumMod val="50000"/>
                  </a:schemeClr>
                </a:solidFill>
              </a:rPr>
              <a:t> (A-</a:t>
            </a:r>
            <a:r>
              <a:rPr lang="en-GB" sz="4400" dirty="0" err="1" smtClean="0">
                <a:solidFill>
                  <a:schemeClr val="accent5">
                    <a:lumMod val="50000"/>
                  </a:schemeClr>
                </a:solidFill>
              </a:rPr>
              <a:t>alfa</a:t>
            </a:r>
            <a:r>
              <a:rPr lang="en-GB" sz="4400" dirty="0" smtClean="0">
                <a:solidFill>
                  <a:schemeClr val="accent5">
                    <a:lumMod val="50000"/>
                  </a:schemeClr>
                </a:solidFill>
              </a:rPr>
              <a:t> </a:t>
            </a:r>
            <a:r>
              <a:rPr lang="en-GB" sz="4400" dirty="0" err="1" smtClean="0">
                <a:solidFill>
                  <a:schemeClr val="accent5">
                    <a:lumMod val="50000"/>
                  </a:schemeClr>
                </a:solidFill>
              </a:rPr>
              <a:t>i</a:t>
            </a:r>
            <a:r>
              <a:rPr lang="en-GB" sz="4400" dirty="0" smtClean="0">
                <a:solidFill>
                  <a:schemeClr val="accent5">
                    <a:lumMod val="50000"/>
                  </a:schemeClr>
                </a:solidFill>
              </a:rPr>
              <a:t> A-beta) </a:t>
            </a:r>
            <a:r>
              <a:rPr lang="en-GB" sz="4400" dirty="0" err="1" smtClean="0">
                <a:solidFill>
                  <a:schemeClr val="accent5">
                    <a:lumMod val="50000"/>
                  </a:schemeClr>
                </a:solidFill>
              </a:rPr>
              <a:t>i</a:t>
            </a:r>
            <a:r>
              <a:rPr lang="en-GB" sz="4400" dirty="0" smtClean="0">
                <a:solidFill>
                  <a:schemeClr val="accent5">
                    <a:lumMod val="50000"/>
                  </a:schemeClr>
                </a:solidFill>
              </a:rPr>
              <a:t> </a:t>
            </a:r>
            <a:r>
              <a:rPr lang="en-GB" sz="4400" dirty="0" err="1" smtClean="0">
                <a:solidFill>
                  <a:schemeClr val="accent5">
                    <a:lumMod val="50000"/>
                  </a:schemeClr>
                </a:solidFill>
              </a:rPr>
              <a:t>malih</a:t>
            </a:r>
            <a:r>
              <a:rPr lang="en-GB" sz="4400" dirty="0" smtClean="0">
                <a:solidFill>
                  <a:schemeClr val="accent5">
                    <a:lumMod val="50000"/>
                  </a:schemeClr>
                </a:solidFill>
              </a:rPr>
              <a:t> </a:t>
            </a:r>
            <a:r>
              <a:rPr lang="en-GB" sz="4400" dirty="0" err="1" smtClean="0">
                <a:solidFill>
                  <a:schemeClr val="accent5">
                    <a:lumMod val="50000"/>
                  </a:schemeClr>
                </a:solidFill>
              </a:rPr>
              <a:t>aferentnih</a:t>
            </a:r>
            <a:r>
              <a:rPr lang="en-GB" sz="4400" dirty="0" smtClean="0">
                <a:solidFill>
                  <a:schemeClr val="accent5">
                    <a:lumMod val="50000"/>
                  </a:schemeClr>
                </a:solidFill>
              </a:rPr>
              <a:t> </a:t>
            </a:r>
            <a:r>
              <a:rPr lang="en-GB" sz="4400" dirty="0" err="1" smtClean="0">
                <a:solidFill>
                  <a:schemeClr val="accent5">
                    <a:lumMod val="50000"/>
                  </a:schemeClr>
                </a:solidFill>
              </a:rPr>
              <a:t>vlakana</a:t>
            </a:r>
            <a:r>
              <a:rPr lang="en-GB" sz="4400" dirty="0" smtClean="0">
                <a:solidFill>
                  <a:schemeClr val="accent5">
                    <a:lumMod val="50000"/>
                  </a:schemeClr>
                </a:solidFill>
              </a:rPr>
              <a:t> (A-delta </a:t>
            </a:r>
            <a:r>
              <a:rPr lang="en-GB" sz="4400" dirty="0" err="1" smtClean="0">
                <a:solidFill>
                  <a:schemeClr val="accent5">
                    <a:lumMod val="50000"/>
                  </a:schemeClr>
                </a:solidFill>
              </a:rPr>
              <a:t>i</a:t>
            </a:r>
            <a:r>
              <a:rPr lang="en-GB" sz="4400" dirty="0" smtClean="0">
                <a:solidFill>
                  <a:schemeClr val="accent5">
                    <a:lumMod val="50000"/>
                  </a:schemeClr>
                </a:solidFill>
              </a:rPr>
              <a:t> C-</a:t>
            </a:r>
            <a:r>
              <a:rPr lang="en-GB" sz="4400" dirty="0" err="1" smtClean="0">
                <a:solidFill>
                  <a:schemeClr val="accent5">
                    <a:lumMod val="50000"/>
                  </a:schemeClr>
                </a:solidFill>
              </a:rPr>
              <a:t>vlakna</a:t>
            </a:r>
            <a:r>
              <a:rPr lang="en-GB" sz="4400" dirty="0" smtClean="0">
                <a:solidFill>
                  <a:schemeClr val="accent5">
                    <a:lumMod val="50000"/>
                  </a:schemeClr>
                </a:solidFill>
              </a:rPr>
              <a:t>) - </a:t>
            </a:r>
            <a:r>
              <a:rPr lang="en-GB" sz="4400" dirty="0" err="1" smtClean="0">
                <a:solidFill>
                  <a:schemeClr val="accent5">
                    <a:lumMod val="50000"/>
                  </a:schemeClr>
                </a:solidFill>
              </a:rPr>
              <a:t>prenos</a:t>
            </a:r>
            <a:r>
              <a:rPr lang="en-GB" sz="4400" dirty="0" smtClean="0">
                <a:solidFill>
                  <a:schemeClr val="accent5">
                    <a:lumMod val="50000"/>
                  </a:schemeClr>
                </a:solidFill>
              </a:rPr>
              <a:t> </a:t>
            </a:r>
            <a:r>
              <a:rPr lang="en-GB" sz="4400" dirty="0" err="1" smtClean="0">
                <a:solidFill>
                  <a:schemeClr val="accent5">
                    <a:lumMod val="50000"/>
                  </a:schemeClr>
                </a:solidFill>
              </a:rPr>
              <a:t>impulsa</a:t>
            </a:r>
            <a:r>
              <a:rPr lang="en-GB" sz="4400" dirty="0" smtClean="0">
                <a:solidFill>
                  <a:schemeClr val="accent5">
                    <a:lumMod val="50000"/>
                  </a:schemeClr>
                </a:solidFill>
              </a:rPr>
              <a:t> </a:t>
            </a:r>
            <a:r>
              <a:rPr lang="en-GB" sz="4400" dirty="0" err="1" smtClean="0">
                <a:solidFill>
                  <a:schemeClr val="accent5">
                    <a:lumMod val="50000"/>
                  </a:schemeClr>
                </a:solidFill>
              </a:rPr>
              <a:t>samo</a:t>
            </a:r>
            <a:r>
              <a:rPr lang="en-GB" sz="4400" dirty="0" smtClean="0">
                <a:solidFill>
                  <a:schemeClr val="accent5">
                    <a:lumMod val="50000"/>
                  </a:schemeClr>
                </a:solidFill>
              </a:rPr>
              <a:t> </a:t>
            </a:r>
            <a:r>
              <a:rPr lang="en-GB" sz="4400" dirty="0" err="1" smtClean="0">
                <a:solidFill>
                  <a:schemeClr val="accent5">
                    <a:lumMod val="50000"/>
                  </a:schemeClr>
                </a:solidFill>
              </a:rPr>
              <a:t>iz</a:t>
            </a:r>
            <a:r>
              <a:rPr lang="en-GB" sz="4400" dirty="0" smtClean="0">
                <a:solidFill>
                  <a:schemeClr val="accent5">
                    <a:lumMod val="50000"/>
                  </a:schemeClr>
                </a:solidFill>
              </a:rPr>
              <a:t> </a:t>
            </a:r>
            <a:r>
              <a:rPr lang="en-GB" sz="4400" dirty="0" err="1" smtClean="0">
                <a:solidFill>
                  <a:schemeClr val="accent5">
                    <a:lumMod val="50000"/>
                  </a:schemeClr>
                </a:solidFill>
              </a:rPr>
              <a:t>velikih</a:t>
            </a:r>
            <a:r>
              <a:rPr lang="en-GB" sz="4400" dirty="0" smtClean="0">
                <a:solidFill>
                  <a:schemeClr val="accent5">
                    <a:lumMod val="50000"/>
                  </a:schemeClr>
                </a:solidFill>
              </a:rPr>
              <a:t> </a:t>
            </a:r>
            <a:r>
              <a:rPr lang="en-GB" sz="4400" dirty="0" err="1" smtClean="0">
                <a:solidFill>
                  <a:schemeClr val="accent5">
                    <a:lumMod val="50000"/>
                  </a:schemeClr>
                </a:solidFill>
              </a:rPr>
              <a:t>vlakana</a:t>
            </a:r>
            <a:endParaRPr lang="en-GB" sz="4400" dirty="0" smtClean="0">
              <a:solidFill>
                <a:schemeClr val="accent5">
                  <a:lumMod val="50000"/>
                </a:schemeClr>
              </a:solidFill>
            </a:endParaRPr>
          </a:p>
          <a:p>
            <a:pPr>
              <a:buNone/>
            </a:pPr>
            <a:r>
              <a:rPr lang="en-GB" sz="4400" dirty="0" smtClean="0">
                <a:solidFill>
                  <a:schemeClr val="accent5">
                    <a:lumMod val="50000"/>
                  </a:schemeClr>
                </a:solidFill>
              </a:rPr>
              <a:t>	</a:t>
            </a:r>
            <a:r>
              <a:rPr lang="en-GB" sz="4400" dirty="0" err="1" smtClean="0">
                <a:solidFill>
                  <a:schemeClr val="accent5">
                    <a:lumMod val="50000"/>
                  </a:schemeClr>
                </a:solidFill>
              </a:rPr>
              <a:t>Efekat</a:t>
            </a:r>
            <a:r>
              <a:rPr lang="en-GB" sz="4400" dirty="0" smtClean="0">
                <a:solidFill>
                  <a:schemeClr val="accent5">
                    <a:lumMod val="50000"/>
                  </a:schemeClr>
                </a:solidFill>
              </a:rPr>
              <a:t> </a:t>
            </a:r>
            <a:r>
              <a:rPr lang="en-GB" sz="4400" dirty="0" err="1" smtClean="0">
                <a:solidFill>
                  <a:schemeClr val="accent5">
                    <a:lumMod val="50000"/>
                  </a:schemeClr>
                </a:solidFill>
              </a:rPr>
              <a:t>trenutan</a:t>
            </a:r>
            <a:r>
              <a:rPr lang="en-GB" sz="4400" dirty="0" smtClean="0">
                <a:solidFill>
                  <a:schemeClr val="accent5">
                    <a:lumMod val="50000"/>
                  </a:schemeClr>
                </a:solidFill>
              </a:rPr>
              <a:t>, </a:t>
            </a:r>
            <a:r>
              <a:rPr lang="en-GB" sz="4400" dirty="0" err="1" smtClean="0">
                <a:solidFill>
                  <a:schemeClr val="accent5">
                    <a:lumMod val="50000"/>
                  </a:schemeClr>
                </a:solidFill>
              </a:rPr>
              <a:t>prestaje</a:t>
            </a:r>
            <a:r>
              <a:rPr lang="en-GB" sz="4400" dirty="0" smtClean="0">
                <a:solidFill>
                  <a:schemeClr val="accent5">
                    <a:lumMod val="50000"/>
                  </a:schemeClr>
                </a:solidFill>
              </a:rPr>
              <a:t> </a:t>
            </a:r>
            <a:r>
              <a:rPr lang="en-GB" sz="4400" dirty="0" err="1" smtClean="0">
                <a:solidFill>
                  <a:schemeClr val="accent5">
                    <a:lumMod val="50000"/>
                  </a:schemeClr>
                </a:solidFill>
              </a:rPr>
              <a:t>po</a:t>
            </a:r>
            <a:r>
              <a:rPr lang="en-GB" sz="4400" dirty="0" smtClean="0">
                <a:solidFill>
                  <a:schemeClr val="accent5">
                    <a:lumMod val="50000"/>
                  </a:schemeClr>
                </a:solidFill>
              </a:rPr>
              <a:t> </a:t>
            </a:r>
            <a:r>
              <a:rPr lang="en-GB" sz="4400" dirty="0" err="1" smtClean="0">
                <a:solidFill>
                  <a:schemeClr val="accent5">
                    <a:lumMod val="50000"/>
                  </a:schemeClr>
                </a:solidFill>
              </a:rPr>
              <a:t>prestanku</a:t>
            </a:r>
            <a:r>
              <a:rPr lang="en-GB" sz="4400" dirty="0" smtClean="0">
                <a:solidFill>
                  <a:schemeClr val="accent5">
                    <a:lumMod val="50000"/>
                  </a:schemeClr>
                </a:solidFill>
              </a:rPr>
              <a:t> </a:t>
            </a:r>
            <a:r>
              <a:rPr lang="en-GB" sz="4400" dirty="0" err="1" smtClean="0">
                <a:solidFill>
                  <a:schemeClr val="accent5">
                    <a:lumMod val="50000"/>
                  </a:schemeClr>
                </a:solidFill>
              </a:rPr>
              <a:t>stimulacije</a:t>
            </a:r>
            <a:r>
              <a:rPr lang="en-GB" sz="4400" dirty="0" smtClean="0">
                <a:solidFill>
                  <a:schemeClr val="accent5">
                    <a:lumMod val="50000"/>
                  </a:schemeClr>
                </a:solidFill>
              </a:rPr>
              <a:t> </a:t>
            </a:r>
            <a:r>
              <a:rPr lang="en-GB" sz="4400" dirty="0" err="1" smtClean="0">
                <a:solidFill>
                  <a:schemeClr val="accent5">
                    <a:lumMod val="50000"/>
                  </a:schemeClr>
                </a:solidFill>
              </a:rPr>
              <a:t>velikih</a:t>
            </a:r>
            <a:r>
              <a:rPr lang="en-GB" sz="4400" dirty="0" smtClean="0">
                <a:solidFill>
                  <a:schemeClr val="accent5">
                    <a:lumMod val="50000"/>
                  </a:schemeClr>
                </a:solidFill>
              </a:rPr>
              <a:t> </a:t>
            </a:r>
            <a:r>
              <a:rPr lang="en-GB" sz="4400" dirty="0" err="1" smtClean="0">
                <a:solidFill>
                  <a:schemeClr val="accent5">
                    <a:lumMod val="50000"/>
                  </a:schemeClr>
                </a:solidFill>
              </a:rPr>
              <a:t>vlakana</a:t>
            </a:r>
            <a:endParaRPr lang="en-GB" sz="4400" dirty="0" smtClean="0">
              <a:solidFill>
                <a:schemeClr val="accent5">
                  <a:lumMod val="50000"/>
                </a:schemeClr>
              </a:solidFill>
            </a:endParaRPr>
          </a:p>
          <a:p>
            <a:pPr>
              <a:buNone/>
            </a:pPr>
            <a:r>
              <a:rPr lang="en-GB" sz="4400" dirty="0" smtClean="0">
                <a:solidFill>
                  <a:schemeClr val="accent5">
                    <a:lumMod val="50000"/>
                  </a:schemeClr>
                </a:solidFill>
              </a:rPr>
              <a:t>	</a:t>
            </a:r>
            <a:r>
              <a:rPr lang="en-GB" sz="3300" dirty="0" smtClean="0">
                <a:solidFill>
                  <a:schemeClr val="accent5">
                    <a:lumMod val="50000"/>
                  </a:schemeClr>
                </a:solidFill>
              </a:rPr>
              <a:t>(</a:t>
            </a:r>
            <a:r>
              <a:rPr lang="en-GB" sz="3300" i="1" dirty="0" smtClean="0">
                <a:solidFill>
                  <a:schemeClr val="accent5">
                    <a:lumMod val="50000"/>
                  </a:schemeClr>
                </a:solidFill>
              </a:rPr>
              <a:t>Wall, 1978)</a:t>
            </a:r>
            <a:endParaRPr lang="en-GB" sz="4400" i="1" dirty="0" smtClean="0">
              <a:solidFill>
                <a:schemeClr val="accent5">
                  <a:lumMod val="50000"/>
                </a:schemeClr>
              </a:solidFill>
            </a:endParaRPr>
          </a:p>
          <a:p>
            <a:pPr>
              <a:buNone/>
            </a:pPr>
            <a:r>
              <a:rPr lang="en-US" sz="4400" dirty="0" smtClean="0">
                <a:solidFill>
                  <a:schemeClr val="accent5">
                    <a:lumMod val="50000"/>
                  </a:schemeClr>
                </a:solidFill>
              </a:rPr>
              <a:t>-	</a:t>
            </a:r>
            <a:r>
              <a:rPr lang="en-US" sz="4400" dirty="0" err="1" smtClean="0">
                <a:solidFill>
                  <a:schemeClr val="accent5">
                    <a:lumMod val="50000"/>
                  </a:schemeClr>
                </a:solidFill>
              </a:rPr>
              <a:t>Kognitivno</a:t>
            </a:r>
            <a:r>
              <a:rPr lang="en-US" sz="4400" dirty="0" smtClean="0">
                <a:solidFill>
                  <a:schemeClr val="accent5">
                    <a:lumMod val="50000"/>
                  </a:schemeClr>
                </a:solidFill>
              </a:rPr>
              <a:t> </a:t>
            </a:r>
            <a:r>
              <a:rPr lang="en-US" sz="4400" dirty="0" err="1" smtClean="0">
                <a:solidFill>
                  <a:schemeClr val="accent5">
                    <a:lumMod val="50000"/>
                  </a:schemeClr>
                </a:solidFill>
              </a:rPr>
              <a:t>bihevjoralni</a:t>
            </a:r>
            <a:r>
              <a:rPr lang="en-US" sz="4400" dirty="0" smtClean="0">
                <a:solidFill>
                  <a:schemeClr val="accent5">
                    <a:lumMod val="50000"/>
                  </a:schemeClr>
                </a:solidFill>
              </a:rPr>
              <a:t> </a:t>
            </a:r>
            <a:r>
              <a:rPr lang="en-US" sz="4400" dirty="0" err="1" smtClean="0">
                <a:solidFill>
                  <a:schemeClr val="accent5">
                    <a:lumMod val="50000"/>
                  </a:schemeClr>
                </a:solidFill>
              </a:rPr>
              <a:t>trening</a:t>
            </a:r>
            <a:r>
              <a:rPr lang="en-US" sz="4400" dirty="0" smtClean="0">
                <a:solidFill>
                  <a:schemeClr val="accent5">
                    <a:lumMod val="50000"/>
                  </a:schemeClr>
                </a:solidFill>
              </a:rPr>
              <a:t> </a:t>
            </a:r>
            <a:r>
              <a:rPr lang="en-US" sz="4400" dirty="0" err="1" smtClean="0">
                <a:solidFill>
                  <a:schemeClr val="accent5">
                    <a:lumMod val="50000"/>
                  </a:schemeClr>
                </a:solidFill>
              </a:rPr>
              <a:t>za</a:t>
            </a:r>
            <a:r>
              <a:rPr lang="en-US" sz="4400" dirty="0" smtClean="0">
                <a:solidFill>
                  <a:schemeClr val="accent5">
                    <a:lumMod val="50000"/>
                  </a:schemeClr>
                </a:solidFill>
              </a:rPr>
              <a:t> </a:t>
            </a:r>
            <a:r>
              <a:rPr lang="en-US" sz="4400" dirty="0" err="1" smtClean="0">
                <a:solidFill>
                  <a:schemeClr val="accent5">
                    <a:lumMod val="50000"/>
                  </a:schemeClr>
                </a:solidFill>
              </a:rPr>
              <a:t>obuku</a:t>
            </a:r>
            <a:r>
              <a:rPr lang="en-US" sz="4400" dirty="0" smtClean="0">
                <a:solidFill>
                  <a:schemeClr val="accent5">
                    <a:lumMod val="50000"/>
                  </a:schemeClr>
                </a:solidFill>
              </a:rPr>
              <a:t> </a:t>
            </a:r>
            <a:r>
              <a:rPr lang="en-US" sz="4400" dirty="0" err="1" smtClean="0">
                <a:solidFill>
                  <a:schemeClr val="accent5">
                    <a:lumMod val="50000"/>
                  </a:schemeClr>
                </a:solidFill>
              </a:rPr>
              <a:t>pacijenta</a:t>
            </a:r>
            <a:r>
              <a:rPr lang="en-US" sz="4400" dirty="0" smtClean="0">
                <a:solidFill>
                  <a:schemeClr val="accent5">
                    <a:lumMod val="50000"/>
                  </a:schemeClr>
                </a:solidFill>
              </a:rPr>
              <a:t> u </a:t>
            </a:r>
            <a:r>
              <a:rPr lang="en-US" sz="4400" dirty="0" err="1" smtClean="0">
                <a:solidFill>
                  <a:schemeClr val="accent5">
                    <a:lumMod val="50000"/>
                  </a:schemeClr>
                </a:solidFill>
              </a:rPr>
              <a:t>odrzavanju</a:t>
            </a:r>
            <a:r>
              <a:rPr lang="en-US" sz="4400" dirty="0" smtClean="0">
                <a:solidFill>
                  <a:schemeClr val="accent5">
                    <a:lumMod val="50000"/>
                  </a:schemeClr>
                </a:solidFill>
              </a:rPr>
              <a:t> </a:t>
            </a:r>
            <a:r>
              <a:rPr lang="en-US" sz="4400" dirty="0" err="1" smtClean="0">
                <a:solidFill>
                  <a:schemeClr val="accent5">
                    <a:lumMod val="50000"/>
                  </a:schemeClr>
                </a:solidFill>
              </a:rPr>
              <a:t>smanjene</a:t>
            </a:r>
            <a:r>
              <a:rPr lang="en-US" sz="4400" dirty="0" smtClean="0">
                <a:solidFill>
                  <a:schemeClr val="accent5">
                    <a:lumMod val="50000"/>
                  </a:schemeClr>
                </a:solidFill>
              </a:rPr>
              <a:t> </a:t>
            </a:r>
            <a:r>
              <a:rPr lang="en-US" sz="4400" dirty="0" err="1" smtClean="0">
                <a:solidFill>
                  <a:schemeClr val="accent5">
                    <a:lumMod val="50000"/>
                  </a:schemeClr>
                </a:solidFill>
              </a:rPr>
              <a:t>misicne</a:t>
            </a:r>
            <a:r>
              <a:rPr lang="en-US" sz="4400" dirty="0" smtClean="0">
                <a:solidFill>
                  <a:schemeClr val="accent5">
                    <a:lumMod val="50000"/>
                  </a:schemeClr>
                </a:solidFill>
              </a:rPr>
              <a:t> </a:t>
            </a:r>
            <a:r>
              <a:rPr lang="en-US" sz="4400" dirty="0" err="1" smtClean="0">
                <a:solidFill>
                  <a:schemeClr val="accent5">
                    <a:lumMod val="50000"/>
                  </a:schemeClr>
                </a:solidFill>
              </a:rPr>
              <a:t>tenzije</a:t>
            </a:r>
            <a:r>
              <a:rPr lang="en-US" sz="4400" dirty="0" smtClean="0">
                <a:solidFill>
                  <a:schemeClr val="accent5">
                    <a:lumMod val="50000"/>
                  </a:schemeClr>
                </a:solidFill>
              </a:rPr>
              <a:t> </a:t>
            </a:r>
            <a:r>
              <a:rPr lang="en-US" sz="4400" dirty="0" err="1" smtClean="0">
                <a:solidFill>
                  <a:schemeClr val="accent5">
                    <a:lumMod val="50000"/>
                  </a:schemeClr>
                </a:solidFill>
              </a:rPr>
              <a:t>i</a:t>
            </a:r>
            <a:r>
              <a:rPr lang="en-US" sz="4400" dirty="0" smtClean="0">
                <a:solidFill>
                  <a:schemeClr val="accent5">
                    <a:lumMod val="50000"/>
                  </a:schemeClr>
                </a:solidFill>
              </a:rPr>
              <a:t> </a:t>
            </a:r>
            <a:r>
              <a:rPr lang="en-US" sz="4400" dirty="0" smtClean="0">
                <a:solidFill>
                  <a:schemeClr val="accent5">
                    <a:lumMod val="50000"/>
                  </a:schemeClr>
                </a:solidFill>
              </a:rPr>
              <a:t>bola</a:t>
            </a:r>
            <a:endParaRPr lang="en-GB" sz="4400" dirty="0" smtClean="0">
              <a:solidFill>
                <a:schemeClr val="accent5">
                  <a:lumMod val="50000"/>
                </a:schemeClr>
              </a:solidFill>
            </a:endParaRPr>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r>
              <a:rPr lang="en-US" sz="2800" b="1" dirty="0" smtClean="0">
                <a:solidFill>
                  <a:schemeClr val="accent5">
                    <a:lumMod val="50000"/>
                  </a:schemeClr>
                </a:solidFill>
              </a:rPr>
              <a:t>TERAPIJA TEMPOROMANDIBULARNIH POREMECAJA</a:t>
            </a:r>
            <a:endParaRPr lang="en-GB" sz="2800" dirty="0">
              <a:solidFill>
                <a:schemeClr val="accent5">
                  <a:lumMod val="50000"/>
                </a:schemeClr>
              </a:solidFill>
            </a:endParaRPr>
          </a:p>
        </p:txBody>
      </p:sp>
      <p:sp>
        <p:nvSpPr>
          <p:cNvPr id="3" name="Content Placeholder 2"/>
          <p:cNvSpPr>
            <a:spLocks noGrp="1"/>
          </p:cNvSpPr>
          <p:nvPr>
            <p:ph idx="1"/>
          </p:nvPr>
        </p:nvSpPr>
        <p:spPr>
          <a:xfrm>
            <a:off x="457200" y="1828800"/>
            <a:ext cx="8229600" cy="4114800"/>
          </a:xfrm>
        </p:spPr>
        <p:txBody>
          <a:bodyPr>
            <a:normAutofit/>
          </a:bodyPr>
          <a:lstStyle/>
          <a:p>
            <a:pPr>
              <a:buNone/>
            </a:pPr>
            <a:r>
              <a:rPr lang="en-US" sz="2200" b="1" dirty="0" smtClean="0">
                <a:solidFill>
                  <a:schemeClr val="accent5">
                    <a:lumMod val="50000"/>
                  </a:schemeClr>
                </a:solidFill>
              </a:rPr>
              <a:t>3. </a:t>
            </a:r>
            <a:r>
              <a:rPr lang="en-US" sz="2600" b="1" dirty="0" err="1" smtClean="0">
                <a:solidFill>
                  <a:schemeClr val="accent5">
                    <a:lumMod val="50000"/>
                  </a:schemeClr>
                </a:solidFill>
              </a:rPr>
              <a:t>Farmakoterapija</a:t>
            </a:r>
            <a:endParaRPr lang="en-US" sz="2600" b="1" dirty="0" smtClean="0">
              <a:solidFill>
                <a:schemeClr val="accent5">
                  <a:lumMod val="50000"/>
                </a:schemeClr>
              </a:solidFill>
            </a:endParaRPr>
          </a:p>
          <a:p>
            <a:pPr lvl="2">
              <a:buNone/>
            </a:pPr>
            <a:endParaRPr lang="en-US" sz="1400" b="1" dirty="0" smtClean="0">
              <a:solidFill>
                <a:schemeClr val="accent5">
                  <a:lumMod val="50000"/>
                </a:schemeClr>
              </a:solidFill>
            </a:endParaRPr>
          </a:p>
          <a:p>
            <a:pPr>
              <a:buNone/>
            </a:pPr>
            <a:r>
              <a:rPr lang="en-US" sz="2600" dirty="0" smtClean="0">
                <a:solidFill>
                  <a:schemeClr val="accent5">
                    <a:lumMod val="50000"/>
                  </a:schemeClr>
                </a:solidFill>
              </a:rPr>
              <a:t>	</a:t>
            </a:r>
            <a:r>
              <a:rPr lang="en-US" sz="2600" dirty="0" err="1" smtClean="0">
                <a:solidFill>
                  <a:schemeClr val="accent5">
                    <a:lumMod val="50000"/>
                  </a:schemeClr>
                </a:solidFill>
              </a:rPr>
              <a:t>Znacaj</a:t>
            </a:r>
            <a:r>
              <a:rPr lang="en-US" sz="2600" dirty="0" smtClean="0">
                <a:solidFill>
                  <a:schemeClr val="accent5">
                    <a:lumMod val="50000"/>
                  </a:schemeClr>
                </a:solidFill>
              </a:rPr>
              <a:t> </a:t>
            </a:r>
            <a:r>
              <a:rPr lang="en-US" sz="2600" dirty="0" err="1" smtClean="0">
                <a:solidFill>
                  <a:schemeClr val="accent5">
                    <a:lumMod val="50000"/>
                  </a:schemeClr>
                </a:solidFill>
              </a:rPr>
              <a:t>kod</a:t>
            </a:r>
            <a:r>
              <a:rPr lang="en-US" sz="2600" dirty="0" smtClean="0">
                <a:solidFill>
                  <a:schemeClr val="accent5">
                    <a:lumMod val="50000"/>
                  </a:schemeClr>
                </a:solidFill>
              </a:rPr>
              <a:t> </a:t>
            </a:r>
            <a:r>
              <a:rPr lang="en-US" sz="2600" dirty="0" err="1" smtClean="0">
                <a:solidFill>
                  <a:schemeClr val="accent5">
                    <a:lumMod val="50000"/>
                  </a:schemeClr>
                </a:solidFill>
              </a:rPr>
              <a:t>simptoma</a:t>
            </a:r>
            <a:r>
              <a:rPr lang="en-US" sz="2600" dirty="0" smtClean="0">
                <a:solidFill>
                  <a:schemeClr val="accent5">
                    <a:lumMod val="50000"/>
                  </a:schemeClr>
                </a:solidFill>
              </a:rPr>
              <a:t> </a:t>
            </a:r>
            <a:r>
              <a:rPr lang="en-US" sz="2600" dirty="0" err="1" smtClean="0">
                <a:solidFill>
                  <a:schemeClr val="accent5">
                    <a:lumMod val="50000"/>
                  </a:schemeClr>
                </a:solidFill>
              </a:rPr>
              <a:t>zbog</a:t>
            </a:r>
            <a:r>
              <a:rPr lang="en-US" sz="2600" dirty="0" smtClean="0">
                <a:solidFill>
                  <a:schemeClr val="accent5">
                    <a:lumMod val="50000"/>
                  </a:schemeClr>
                </a:solidFill>
              </a:rPr>
              <a:t> </a:t>
            </a:r>
            <a:r>
              <a:rPr lang="en-US" sz="2600" dirty="0" err="1" smtClean="0">
                <a:solidFill>
                  <a:schemeClr val="accent5">
                    <a:lumMod val="50000"/>
                  </a:schemeClr>
                </a:solidFill>
              </a:rPr>
              <a:t>intrakapsulanih</a:t>
            </a:r>
            <a:r>
              <a:rPr lang="en-US" sz="2600" dirty="0" smtClean="0">
                <a:solidFill>
                  <a:schemeClr val="accent5">
                    <a:lumMod val="50000"/>
                  </a:schemeClr>
                </a:solidFill>
              </a:rPr>
              <a:t> </a:t>
            </a:r>
            <a:r>
              <a:rPr lang="en-US" sz="2600" dirty="0" err="1" smtClean="0">
                <a:solidFill>
                  <a:schemeClr val="accent5">
                    <a:lumMod val="50000"/>
                  </a:schemeClr>
                </a:solidFill>
              </a:rPr>
              <a:t>poremecaja</a:t>
            </a:r>
            <a:endParaRPr lang="en-US" sz="2600" dirty="0" smtClean="0">
              <a:solidFill>
                <a:schemeClr val="accent5">
                  <a:lumMod val="50000"/>
                </a:schemeClr>
              </a:solidFill>
            </a:endParaRPr>
          </a:p>
          <a:p>
            <a:pPr>
              <a:buNone/>
            </a:pPr>
            <a:r>
              <a:rPr lang="en-GB" sz="2600" dirty="0" smtClean="0">
                <a:solidFill>
                  <a:schemeClr val="accent5">
                    <a:lumMod val="50000"/>
                  </a:schemeClr>
                </a:solidFill>
              </a:rPr>
              <a:t>	</a:t>
            </a:r>
            <a:r>
              <a:rPr lang="en-GB" sz="2600" dirty="0" err="1" smtClean="0">
                <a:solidFill>
                  <a:schemeClr val="accent5">
                    <a:lumMod val="50000"/>
                  </a:schemeClr>
                </a:solidFill>
              </a:rPr>
              <a:t>Izbor</a:t>
            </a:r>
            <a:r>
              <a:rPr lang="en-GB" sz="2600" dirty="0" smtClean="0">
                <a:solidFill>
                  <a:schemeClr val="accent5">
                    <a:lumMod val="50000"/>
                  </a:schemeClr>
                </a:solidFill>
              </a:rPr>
              <a:t>: </a:t>
            </a:r>
          </a:p>
          <a:p>
            <a:r>
              <a:rPr lang="en-GB" sz="2600" dirty="0" smtClean="0">
                <a:solidFill>
                  <a:schemeClr val="accent5">
                    <a:lumMod val="50000"/>
                  </a:schemeClr>
                </a:solidFill>
              </a:rPr>
              <a:t>NSAIL, </a:t>
            </a:r>
            <a:r>
              <a:rPr lang="en-GB" sz="2600" dirty="0" err="1" smtClean="0">
                <a:solidFill>
                  <a:schemeClr val="accent5">
                    <a:lumMod val="50000"/>
                  </a:schemeClr>
                </a:solidFill>
              </a:rPr>
              <a:t>kortikosteroidi</a:t>
            </a:r>
            <a:r>
              <a:rPr lang="en-GB" sz="2600" dirty="0" smtClean="0">
                <a:solidFill>
                  <a:schemeClr val="accent5">
                    <a:lumMod val="50000"/>
                  </a:schemeClr>
                </a:solidFill>
              </a:rPr>
              <a:t> (</a:t>
            </a:r>
            <a:r>
              <a:rPr lang="en-GB" sz="2600" dirty="0" err="1" smtClean="0">
                <a:solidFill>
                  <a:schemeClr val="accent5">
                    <a:lumMod val="50000"/>
                  </a:schemeClr>
                </a:solidFill>
              </a:rPr>
              <a:t>p.o</a:t>
            </a:r>
            <a:r>
              <a:rPr lang="en-GB" sz="2600" dirty="0" smtClean="0">
                <a:solidFill>
                  <a:schemeClr val="accent5">
                    <a:lumMod val="50000"/>
                  </a:schemeClr>
                </a:solidFill>
              </a:rPr>
              <a:t> </a:t>
            </a:r>
            <a:r>
              <a:rPr lang="en-GB" sz="2600" dirty="0" err="1" smtClean="0">
                <a:solidFill>
                  <a:schemeClr val="accent5">
                    <a:lumMod val="50000"/>
                  </a:schemeClr>
                </a:solidFill>
              </a:rPr>
              <a:t>i</a:t>
            </a:r>
            <a:r>
              <a:rPr lang="en-GB" sz="2600" dirty="0" smtClean="0">
                <a:solidFill>
                  <a:schemeClr val="accent5">
                    <a:lumMod val="50000"/>
                  </a:schemeClr>
                </a:solidFill>
              </a:rPr>
              <a:t>  </a:t>
            </a:r>
            <a:r>
              <a:rPr lang="en-GB" sz="2600" dirty="0" err="1" smtClean="0">
                <a:solidFill>
                  <a:schemeClr val="accent5">
                    <a:lumMod val="50000"/>
                  </a:schemeClr>
                </a:solidFill>
              </a:rPr>
              <a:t>injekciono</a:t>
            </a:r>
            <a:r>
              <a:rPr lang="en-GB" sz="2600" dirty="0" smtClean="0">
                <a:solidFill>
                  <a:schemeClr val="accent5">
                    <a:lumMod val="50000"/>
                  </a:schemeClr>
                </a:solidFill>
              </a:rPr>
              <a:t>) </a:t>
            </a:r>
            <a:r>
              <a:rPr lang="en-GB" sz="2600" dirty="0" err="1" smtClean="0">
                <a:solidFill>
                  <a:schemeClr val="accent5">
                    <a:lumMod val="50000"/>
                  </a:schemeClr>
                </a:solidFill>
              </a:rPr>
              <a:t>za</a:t>
            </a:r>
            <a:r>
              <a:rPr lang="en-GB" sz="2600" dirty="0" smtClean="0">
                <a:solidFill>
                  <a:schemeClr val="accent5">
                    <a:lumMod val="50000"/>
                  </a:schemeClr>
                </a:solidFill>
              </a:rPr>
              <a:t> </a:t>
            </a:r>
            <a:r>
              <a:rPr lang="en-GB" sz="2600" dirty="0" err="1" smtClean="0">
                <a:solidFill>
                  <a:schemeClr val="accent5">
                    <a:lumMod val="50000"/>
                  </a:schemeClr>
                </a:solidFill>
              </a:rPr>
              <a:t>akutni</a:t>
            </a:r>
            <a:r>
              <a:rPr lang="en-GB" sz="2600" dirty="0" smtClean="0">
                <a:solidFill>
                  <a:schemeClr val="accent5">
                    <a:lumMod val="50000"/>
                  </a:schemeClr>
                </a:solidFill>
              </a:rPr>
              <a:t> </a:t>
            </a:r>
            <a:r>
              <a:rPr lang="en-GB" sz="2600" dirty="0" err="1" smtClean="0">
                <a:solidFill>
                  <a:schemeClr val="accent5">
                    <a:lumMod val="50000"/>
                  </a:schemeClr>
                </a:solidFill>
              </a:rPr>
              <a:t>bol</a:t>
            </a:r>
            <a:endParaRPr lang="en-GB" sz="2600" dirty="0" smtClean="0">
              <a:solidFill>
                <a:schemeClr val="accent5">
                  <a:lumMod val="50000"/>
                </a:schemeClr>
              </a:solidFill>
            </a:endParaRPr>
          </a:p>
          <a:p>
            <a:r>
              <a:rPr lang="en-GB" sz="2600" dirty="0" smtClean="0">
                <a:solidFill>
                  <a:schemeClr val="accent5">
                    <a:lumMod val="50000"/>
                  </a:schemeClr>
                </a:solidFill>
              </a:rPr>
              <a:t>NSAIL</a:t>
            </a:r>
            <a:r>
              <a:rPr lang="en-US" sz="2600" dirty="0" smtClean="0">
                <a:solidFill>
                  <a:schemeClr val="accent5">
                    <a:lumMod val="50000"/>
                  </a:schemeClr>
                </a:solidFill>
              </a:rPr>
              <a:t>, </a:t>
            </a:r>
            <a:r>
              <a:rPr lang="en-GB" sz="2600" dirty="0" err="1" smtClean="0">
                <a:solidFill>
                  <a:schemeClr val="accent5">
                    <a:lumMod val="50000"/>
                  </a:schemeClr>
                </a:solidFill>
              </a:rPr>
              <a:t>lokalni</a:t>
            </a:r>
            <a:r>
              <a:rPr lang="en-GB" sz="2600" dirty="0" smtClean="0">
                <a:solidFill>
                  <a:schemeClr val="accent5">
                    <a:lumMod val="50000"/>
                  </a:schemeClr>
                </a:solidFill>
              </a:rPr>
              <a:t> </a:t>
            </a:r>
            <a:r>
              <a:rPr lang="en-GB" sz="2600" dirty="0" err="1" smtClean="0">
                <a:solidFill>
                  <a:schemeClr val="accent5">
                    <a:lumMod val="50000"/>
                  </a:schemeClr>
                </a:solidFill>
              </a:rPr>
              <a:t>anestetici</a:t>
            </a:r>
            <a:r>
              <a:rPr lang="en-GB" sz="2600" dirty="0" smtClean="0">
                <a:solidFill>
                  <a:schemeClr val="accent5">
                    <a:lumMod val="50000"/>
                  </a:schemeClr>
                </a:solidFill>
              </a:rPr>
              <a:t> </a:t>
            </a:r>
            <a:r>
              <a:rPr lang="en-GB" sz="2600" dirty="0" err="1" smtClean="0">
                <a:solidFill>
                  <a:schemeClr val="accent5">
                    <a:lumMod val="50000"/>
                  </a:schemeClr>
                </a:solidFill>
              </a:rPr>
              <a:t>i</a:t>
            </a:r>
            <a:r>
              <a:rPr lang="en-GB" sz="2600" dirty="0" smtClean="0">
                <a:solidFill>
                  <a:schemeClr val="accent5">
                    <a:lumMod val="50000"/>
                  </a:schemeClr>
                </a:solidFill>
              </a:rPr>
              <a:t> </a:t>
            </a:r>
            <a:r>
              <a:rPr lang="en-GB" sz="2600" dirty="0" err="1" smtClean="0">
                <a:solidFill>
                  <a:schemeClr val="accent5">
                    <a:lumMod val="50000"/>
                  </a:schemeClr>
                </a:solidFill>
              </a:rPr>
              <a:t>miorelaksant</a:t>
            </a:r>
            <a:r>
              <a:rPr lang="en-GB" sz="2600" dirty="0" smtClean="0">
                <a:solidFill>
                  <a:schemeClr val="accent5">
                    <a:lumMod val="50000"/>
                  </a:schemeClr>
                </a:solidFill>
              </a:rPr>
              <a:t> </a:t>
            </a:r>
            <a:r>
              <a:rPr lang="en-GB" sz="2600" dirty="0" err="1" smtClean="0">
                <a:solidFill>
                  <a:schemeClr val="accent5">
                    <a:lumMod val="50000"/>
                  </a:schemeClr>
                </a:solidFill>
              </a:rPr>
              <a:t>za</a:t>
            </a:r>
            <a:r>
              <a:rPr lang="en-GB" sz="2600" dirty="0" smtClean="0">
                <a:solidFill>
                  <a:schemeClr val="accent5">
                    <a:lumMod val="50000"/>
                  </a:schemeClr>
                </a:solidFill>
              </a:rPr>
              <a:t> </a:t>
            </a:r>
            <a:r>
              <a:rPr lang="en-GB" sz="2600" dirty="0" err="1" smtClean="0">
                <a:solidFill>
                  <a:schemeClr val="accent5">
                    <a:lumMod val="50000"/>
                  </a:schemeClr>
                </a:solidFill>
              </a:rPr>
              <a:t>akutna</a:t>
            </a:r>
            <a:r>
              <a:rPr lang="en-GB" sz="2600" dirty="0" smtClean="0">
                <a:solidFill>
                  <a:schemeClr val="accent5">
                    <a:lumMod val="50000"/>
                  </a:schemeClr>
                </a:solidFill>
              </a:rPr>
              <a:t> </a:t>
            </a:r>
            <a:r>
              <a:rPr lang="en-GB" sz="2600" dirty="0" err="1" smtClean="0">
                <a:solidFill>
                  <a:schemeClr val="accent5">
                    <a:lumMod val="50000"/>
                  </a:schemeClr>
                </a:solidFill>
              </a:rPr>
              <a:t>i</a:t>
            </a:r>
            <a:r>
              <a:rPr lang="en-GB" sz="2600" dirty="0" smtClean="0">
                <a:solidFill>
                  <a:schemeClr val="accent5">
                    <a:lumMod val="50000"/>
                  </a:schemeClr>
                </a:solidFill>
              </a:rPr>
              <a:t> </a:t>
            </a:r>
            <a:r>
              <a:rPr lang="en-GB" sz="2600" dirty="0" err="1" smtClean="0">
                <a:solidFill>
                  <a:schemeClr val="accent5">
                    <a:lumMod val="50000"/>
                  </a:schemeClr>
                </a:solidFill>
              </a:rPr>
              <a:t>hronicna</a:t>
            </a:r>
            <a:r>
              <a:rPr lang="en-GB" sz="2600" dirty="0" smtClean="0">
                <a:solidFill>
                  <a:schemeClr val="accent5">
                    <a:lumMod val="50000"/>
                  </a:schemeClr>
                </a:solidFill>
              </a:rPr>
              <a:t> </a:t>
            </a:r>
            <a:r>
              <a:rPr lang="en-GB" sz="2600" dirty="0" err="1" smtClean="0">
                <a:solidFill>
                  <a:schemeClr val="accent5">
                    <a:lumMod val="50000"/>
                  </a:schemeClr>
                </a:solidFill>
              </a:rPr>
              <a:t>stanja</a:t>
            </a:r>
            <a:endParaRPr lang="en-GB" sz="2600" dirty="0" smtClean="0">
              <a:solidFill>
                <a:schemeClr val="accent5">
                  <a:lumMod val="50000"/>
                </a:schemeClr>
              </a:solidFill>
            </a:endParaRPr>
          </a:p>
          <a:p>
            <a:r>
              <a:rPr lang="en-US" sz="2600" dirty="0" err="1" smtClean="0">
                <a:solidFill>
                  <a:schemeClr val="accent5">
                    <a:lumMod val="50000"/>
                  </a:schemeClr>
                </a:solidFill>
              </a:rPr>
              <a:t>triciklicni</a:t>
            </a:r>
            <a:r>
              <a:rPr lang="en-US" sz="2600" dirty="0" smtClean="0">
                <a:solidFill>
                  <a:schemeClr val="accent5">
                    <a:lumMod val="50000"/>
                  </a:schemeClr>
                </a:solidFill>
              </a:rPr>
              <a:t> </a:t>
            </a:r>
            <a:r>
              <a:rPr lang="en-GB" sz="2600" dirty="0" err="1" smtClean="0">
                <a:solidFill>
                  <a:schemeClr val="accent5">
                    <a:lumMod val="50000"/>
                  </a:schemeClr>
                </a:solidFill>
              </a:rPr>
              <a:t>antidepresivi</a:t>
            </a:r>
            <a:r>
              <a:rPr lang="en-GB" sz="2600" dirty="0" smtClean="0">
                <a:solidFill>
                  <a:schemeClr val="accent5">
                    <a:lumMod val="50000"/>
                  </a:schemeClr>
                </a:solidFill>
              </a:rPr>
              <a:t> – </a:t>
            </a:r>
            <a:r>
              <a:rPr lang="en-GB" sz="2600" dirty="0" err="1" smtClean="0">
                <a:solidFill>
                  <a:schemeClr val="accent5">
                    <a:lumMod val="50000"/>
                  </a:schemeClr>
                </a:solidFill>
              </a:rPr>
              <a:t>za</a:t>
            </a:r>
            <a:r>
              <a:rPr lang="en-GB" sz="2600" dirty="0" smtClean="0">
                <a:solidFill>
                  <a:schemeClr val="accent5">
                    <a:lumMod val="50000"/>
                  </a:schemeClr>
                </a:solidFill>
              </a:rPr>
              <a:t> </a:t>
            </a:r>
            <a:r>
              <a:rPr lang="en-GB" sz="2600" dirty="0" err="1" smtClean="0">
                <a:solidFill>
                  <a:schemeClr val="accent5">
                    <a:lumMod val="50000"/>
                  </a:schemeClr>
                </a:solidFill>
              </a:rPr>
              <a:t>hronicni</a:t>
            </a:r>
            <a:r>
              <a:rPr lang="en-GB" sz="2600" dirty="0" smtClean="0">
                <a:solidFill>
                  <a:schemeClr val="accent5">
                    <a:lumMod val="50000"/>
                  </a:schemeClr>
                </a:solidFill>
              </a:rPr>
              <a:t> </a:t>
            </a:r>
            <a:r>
              <a:rPr lang="en-GB" sz="2600" dirty="0" err="1" smtClean="0">
                <a:solidFill>
                  <a:schemeClr val="accent5">
                    <a:lumMod val="50000"/>
                  </a:schemeClr>
                </a:solidFill>
              </a:rPr>
              <a:t>temporomandibularni</a:t>
            </a:r>
            <a:r>
              <a:rPr lang="en-GB" sz="2600" dirty="0" smtClean="0">
                <a:solidFill>
                  <a:schemeClr val="accent5">
                    <a:lumMod val="50000"/>
                  </a:schemeClr>
                </a:solidFill>
              </a:rPr>
              <a:t> </a:t>
            </a:r>
            <a:r>
              <a:rPr lang="en-GB" sz="2600" dirty="0" err="1" smtClean="0">
                <a:solidFill>
                  <a:schemeClr val="accent5">
                    <a:lumMod val="50000"/>
                  </a:schemeClr>
                </a:solidFill>
              </a:rPr>
              <a:t>bol</a:t>
            </a:r>
            <a:r>
              <a:rPr lang="en-GB" sz="2600" dirty="0" smtClean="0">
                <a:solidFill>
                  <a:schemeClr val="accent5">
                    <a:lumMod val="50000"/>
                  </a:schemeClr>
                </a:solidFill>
              </a:rPr>
              <a:t> </a:t>
            </a:r>
            <a:r>
              <a:rPr lang="en-GB" sz="2600" dirty="0" err="1" smtClean="0">
                <a:solidFill>
                  <a:schemeClr val="accent5">
                    <a:lumMod val="50000"/>
                  </a:schemeClr>
                </a:solidFill>
              </a:rPr>
              <a:t>sa</a:t>
            </a:r>
            <a:r>
              <a:rPr lang="en-GB" sz="2600" dirty="0" smtClean="0">
                <a:solidFill>
                  <a:schemeClr val="accent5">
                    <a:lumMod val="50000"/>
                  </a:schemeClr>
                </a:solidFill>
              </a:rPr>
              <a:t> </a:t>
            </a:r>
            <a:r>
              <a:rPr lang="en-GB" sz="2600" dirty="0" err="1" smtClean="0">
                <a:solidFill>
                  <a:schemeClr val="accent5">
                    <a:lumMod val="50000"/>
                  </a:schemeClr>
                </a:solidFill>
              </a:rPr>
              <a:t>tenzionim</a:t>
            </a:r>
            <a:r>
              <a:rPr lang="en-GB" sz="2600" dirty="0" smtClean="0">
                <a:solidFill>
                  <a:schemeClr val="accent5">
                    <a:lumMod val="50000"/>
                  </a:schemeClr>
                </a:solidFill>
              </a:rPr>
              <a:t> </a:t>
            </a:r>
            <a:r>
              <a:rPr lang="en-GB" sz="2600" dirty="0" err="1" smtClean="0">
                <a:solidFill>
                  <a:schemeClr val="accent5">
                    <a:lumMod val="50000"/>
                  </a:schemeClr>
                </a:solidFill>
              </a:rPr>
              <a:t>tipom</a:t>
            </a:r>
            <a:r>
              <a:rPr lang="en-GB" sz="2600" dirty="0" smtClean="0">
                <a:solidFill>
                  <a:schemeClr val="accent5">
                    <a:lumMod val="50000"/>
                  </a:schemeClr>
                </a:solidFill>
              </a:rPr>
              <a:t> </a:t>
            </a:r>
            <a:r>
              <a:rPr lang="en-GB" sz="2600" dirty="0" err="1" smtClean="0">
                <a:solidFill>
                  <a:schemeClr val="accent5">
                    <a:lumMod val="50000"/>
                  </a:schemeClr>
                </a:solidFill>
              </a:rPr>
              <a:t>glavobolje</a:t>
            </a:r>
            <a:r>
              <a:rPr lang="en-GB" sz="2600" dirty="0" smtClean="0">
                <a:solidFill>
                  <a:schemeClr val="accent5">
                    <a:lumMod val="50000"/>
                  </a:schemeClr>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sz="2800" b="1" dirty="0" err="1" smtClean="0">
                <a:solidFill>
                  <a:schemeClr val="accent5">
                    <a:lumMod val="50000"/>
                  </a:schemeClr>
                </a:solidFill>
              </a:rPr>
              <a:t>Farmakoterapija</a:t>
            </a:r>
            <a:endParaRPr lang="en-GB" sz="2800" dirty="0">
              <a:solidFill>
                <a:schemeClr val="accent5">
                  <a:lumMod val="50000"/>
                </a:schemeClr>
              </a:solidFill>
            </a:endParaRPr>
          </a:p>
        </p:txBody>
      </p:sp>
      <p:sp>
        <p:nvSpPr>
          <p:cNvPr id="3" name="Content Placeholder 2"/>
          <p:cNvSpPr>
            <a:spLocks noGrp="1"/>
          </p:cNvSpPr>
          <p:nvPr>
            <p:ph idx="1"/>
          </p:nvPr>
        </p:nvSpPr>
        <p:spPr>
          <a:xfrm>
            <a:off x="457200" y="1752600"/>
            <a:ext cx="8229600" cy="4191000"/>
          </a:xfrm>
        </p:spPr>
        <p:txBody>
          <a:bodyPr>
            <a:normAutofit/>
          </a:bodyPr>
          <a:lstStyle/>
          <a:p>
            <a:r>
              <a:rPr lang="en-GB" sz="2400" b="1" dirty="0" err="1" smtClean="0">
                <a:solidFill>
                  <a:schemeClr val="accent5">
                    <a:lumMod val="50000"/>
                  </a:schemeClr>
                </a:solidFill>
              </a:rPr>
              <a:t>Nesteroidni</a:t>
            </a:r>
            <a:r>
              <a:rPr lang="en-GB" sz="2400" b="1" dirty="0" smtClean="0">
                <a:solidFill>
                  <a:schemeClr val="accent5">
                    <a:lumMod val="50000"/>
                  </a:schemeClr>
                </a:solidFill>
              </a:rPr>
              <a:t> </a:t>
            </a:r>
            <a:r>
              <a:rPr lang="en-GB" sz="2400" b="1" dirty="0" err="1" smtClean="0">
                <a:solidFill>
                  <a:schemeClr val="accent5">
                    <a:lumMod val="50000"/>
                  </a:schemeClr>
                </a:solidFill>
              </a:rPr>
              <a:t>antiinflamatorni</a:t>
            </a:r>
            <a:r>
              <a:rPr lang="en-GB" sz="2400" b="1" dirty="0" smtClean="0">
                <a:solidFill>
                  <a:schemeClr val="accent5">
                    <a:lumMod val="50000"/>
                  </a:schemeClr>
                </a:solidFill>
              </a:rPr>
              <a:t> </a:t>
            </a:r>
            <a:r>
              <a:rPr lang="en-GB" sz="2400" b="1" dirty="0" err="1" smtClean="0">
                <a:solidFill>
                  <a:schemeClr val="accent5">
                    <a:lumMod val="50000"/>
                  </a:schemeClr>
                </a:solidFill>
              </a:rPr>
              <a:t>lekovi</a:t>
            </a:r>
            <a:r>
              <a:rPr lang="en-GB" sz="2400" b="1" dirty="0" smtClean="0">
                <a:solidFill>
                  <a:schemeClr val="accent5">
                    <a:lumMod val="50000"/>
                  </a:schemeClr>
                </a:solidFill>
              </a:rPr>
              <a:t> (NSAIL)</a:t>
            </a:r>
          </a:p>
          <a:p>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stanja</a:t>
            </a:r>
            <a:r>
              <a:rPr lang="en-US" sz="2400" dirty="0" smtClean="0">
                <a:solidFill>
                  <a:schemeClr val="accent5">
                    <a:lumMod val="50000"/>
                  </a:schemeClr>
                </a:solidFill>
              </a:rPr>
              <a:t>  </a:t>
            </a:r>
            <a:r>
              <a:rPr lang="en-US" sz="2400" dirty="0" err="1" smtClean="0">
                <a:solidFill>
                  <a:schemeClr val="accent5">
                    <a:lumMod val="50000"/>
                  </a:schemeClr>
                </a:solidFill>
              </a:rPr>
              <a:t>akutne</a:t>
            </a:r>
            <a:r>
              <a:rPr lang="en-US" sz="2400" dirty="0" smtClean="0">
                <a:solidFill>
                  <a:schemeClr val="accent5">
                    <a:lumMod val="50000"/>
                  </a:schemeClr>
                </a:solidFill>
              </a:rPr>
              <a:t> </a:t>
            </a:r>
            <a:r>
              <a:rPr lang="en-US" sz="2400" dirty="0" err="1" smtClean="0">
                <a:solidFill>
                  <a:schemeClr val="accent5">
                    <a:lumMod val="50000"/>
                  </a:schemeClr>
                </a:solidFill>
              </a:rPr>
              <a:t>blage</a:t>
            </a:r>
            <a:r>
              <a:rPr lang="en-US" sz="2400" dirty="0" smtClean="0">
                <a:solidFill>
                  <a:schemeClr val="accent5">
                    <a:lumMod val="50000"/>
                  </a:schemeClr>
                </a:solidFill>
              </a:rPr>
              <a:t> do </a:t>
            </a:r>
            <a:r>
              <a:rPr lang="en-US" sz="2400" dirty="0" err="1" smtClean="0">
                <a:solidFill>
                  <a:schemeClr val="accent5">
                    <a:lumMod val="50000"/>
                  </a:schemeClr>
                </a:solidFill>
              </a:rPr>
              <a:t>umerene</a:t>
            </a:r>
            <a:r>
              <a:rPr lang="en-US" sz="2400" dirty="0" smtClean="0">
                <a:solidFill>
                  <a:schemeClr val="accent5">
                    <a:lumMod val="50000"/>
                  </a:schemeClr>
                </a:solidFill>
              </a:rPr>
              <a:t> </a:t>
            </a:r>
            <a:r>
              <a:rPr lang="en-US" sz="2400" dirty="0" err="1" smtClean="0">
                <a:solidFill>
                  <a:schemeClr val="accent5">
                    <a:lumMod val="50000"/>
                  </a:schemeClr>
                </a:solidFill>
              </a:rPr>
              <a:t>inflamacije</a:t>
            </a:r>
            <a:endParaRPr lang="en-US" sz="2400" dirty="0" smtClean="0">
              <a:solidFill>
                <a:schemeClr val="accent5">
                  <a:lumMod val="50000"/>
                </a:schemeClr>
              </a:solidFill>
            </a:endParaRPr>
          </a:p>
          <a:p>
            <a:r>
              <a:rPr lang="en-US" sz="2400" dirty="0" err="1" smtClean="0">
                <a:solidFill>
                  <a:schemeClr val="accent5">
                    <a:lumMod val="50000"/>
                  </a:schemeClr>
                </a:solidFill>
              </a:rPr>
              <a:t>Preporuka</a:t>
            </a:r>
            <a:r>
              <a:rPr lang="en-US" sz="2400" dirty="0" smtClean="0">
                <a:solidFill>
                  <a:schemeClr val="accent5">
                    <a:lumMod val="50000"/>
                  </a:schemeClr>
                </a:solidFill>
              </a:rPr>
              <a:t>  ibuprofen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naproksen</a:t>
            </a:r>
            <a:endParaRPr lang="en-US" sz="2400" dirty="0" smtClean="0">
              <a:solidFill>
                <a:schemeClr val="accent5">
                  <a:lumMod val="50000"/>
                </a:schemeClr>
              </a:solidFill>
            </a:endParaRPr>
          </a:p>
          <a:p>
            <a:r>
              <a:rPr lang="en-US" sz="2400" dirty="0" err="1" smtClean="0">
                <a:solidFill>
                  <a:schemeClr val="accent5">
                    <a:lumMod val="50000"/>
                  </a:schemeClr>
                </a:solidFill>
              </a:rPr>
              <a:t>Minimalno</a:t>
            </a:r>
            <a:r>
              <a:rPr lang="en-US" sz="2400" dirty="0" smtClean="0">
                <a:solidFill>
                  <a:schemeClr val="accent5">
                    <a:lumMod val="50000"/>
                  </a:schemeClr>
                </a:solidFill>
              </a:rPr>
              <a:t> 2 </a:t>
            </a:r>
            <a:r>
              <a:rPr lang="en-US" sz="2400" dirty="0" err="1" smtClean="0">
                <a:solidFill>
                  <a:schemeClr val="accent5">
                    <a:lumMod val="50000"/>
                  </a:schemeClr>
                </a:solidFill>
              </a:rPr>
              <a:t>nedelje</a:t>
            </a:r>
            <a:r>
              <a:rPr lang="en-US" sz="2400" dirty="0" smtClean="0">
                <a:solidFill>
                  <a:schemeClr val="accent5">
                    <a:lumMod val="50000"/>
                  </a:schemeClr>
                </a:solidFill>
              </a:rPr>
              <a:t> u </a:t>
            </a:r>
            <a:r>
              <a:rPr lang="en-US" sz="2400" dirty="0" err="1" smtClean="0">
                <a:solidFill>
                  <a:schemeClr val="accent5">
                    <a:lumMod val="50000"/>
                  </a:schemeClr>
                </a:solidFill>
              </a:rPr>
              <a:t>dozi</a:t>
            </a:r>
            <a:r>
              <a:rPr lang="en-US" sz="2400" dirty="0" smtClean="0">
                <a:solidFill>
                  <a:schemeClr val="accent5">
                    <a:lumMod val="50000"/>
                  </a:schemeClr>
                </a:solidFill>
              </a:rPr>
              <a:t> </a:t>
            </a:r>
            <a:r>
              <a:rPr lang="en-US" sz="2400" dirty="0" err="1" smtClean="0">
                <a:solidFill>
                  <a:schemeClr val="accent5">
                    <a:lumMod val="50000"/>
                  </a:schemeClr>
                </a:solidFill>
              </a:rPr>
              <a:t>zavisno</a:t>
            </a:r>
            <a:r>
              <a:rPr lang="en-US" sz="2400" dirty="0" smtClean="0">
                <a:solidFill>
                  <a:schemeClr val="accent5">
                    <a:lumMod val="50000"/>
                  </a:schemeClr>
                </a:solidFill>
              </a:rPr>
              <a:t> </a:t>
            </a:r>
            <a:r>
              <a:rPr lang="en-US" sz="2400" dirty="0" err="1" smtClean="0">
                <a:solidFill>
                  <a:schemeClr val="accent5">
                    <a:lumMod val="50000"/>
                  </a:schemeClr>
                </a:solidFill>
              </a:rPr>
              <a:t>od</a:t>
            </a:r>
            <a:r>
              <a:rPr lang="en-US" sz="2400" dirty="0" smtClean="0">
                <a:solidFill>
                  <a:schemeClr val="accent5">
                    <a:lumMod val="50000"/>
                  </a:schemeClr>
                </a:solidFill>
              </a:rPr>
              <a:t> </a:t>
            </a:r>
            <a:r>
              <a:rPr lang="en-US" sz="2400" dirty="0" err="1" smtClean="0">
                <a:solidFill>
                  <a:schemeClr val="accent5">
                    <a:lumMod val="50000"/>
                  </a:schemeClr>
                </a:solidFill>
              </a:rPr>
              <a:t>intenziteta</a:t>
            </a:r>
            <a:r>
              <a:rPr lang="en-US" sz="2400" dirty="0" smtClean="0">
                <a:solidFill>
                  <a:schemeClr val="accent5">
                    <a:lumMod val="50000"/>
                  </a:schemeClr>
                </a:solidFill>
              </a:rPr>
              <a:t> bola </a:t>
            </a:r>
            <a:r>
              <a:rPr lang="en-US" sz="2400" dirty="0" err="1" smtClean="0">
                <a:solidFill>
                  <a:schemeClr val="accent5">
                    <a:lumMod val="50000"/>
                  </a:schemeClr>
                </a:solidFill>
              </a:rPr>
              <a:t>Iskljucuju</a:t>
            </a:r>
            <a:r>
              <a:rPr lang="en-US" sz="2400" dirty="0" smtClean="0">
                <a:solidFill>
                  <a:schemeClr val="accent5">
                    <a:lumMod val="50000"/>
                  </a:schemeClr>
                </a:solidFill>
              </a:rPr>
              <a:t> se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redukcijom</a:t>
            </a:r>
            <a:r>
              <a:rPr lang="en-US" sz="2400" dirty="0" smtClean="0">
                <a:solidFill>
                  <a:schemeClr val="accent5">
                    <a:lumMod val="50000"/>
                  </a:schemeClr>
                </a:solidFill>
              </a:rPr>
              <a:t> </a:t>
            </a:r>
            <a:r>
              <a:rPr lang="en-US" sz="2400" dirty="0" err="1" smtClean="0">
                <a:solidFill>
                  <a:schemeClr val="accent5">
                    <a:lumMod val="50000"/>
                  </a:schemeClr>
                </a:solidFill>
              </a:rPr>
              <a:t>inflamatornog</a:t>
            </a:r>
            <a:r>
              <a:rPr lang="en-US" sz="2400" dirty="0" smtClean="0">
                <a:solidFill>
                  <a:schemeClr val="accent5">
                    <a:lumMod val="50000"/>
                  </a:schemeClr>
                </a:solidFill>
              </a:rPr>
              <a:t> </a:t>
            </a:r>
            <a:r>
              <a:rPr lang="en-US" sz="2400" dirty="0" err="1" smtClean="0">
                <a:solidFill>
                  <a:schemeClr val="accent5">
                    <a:lumMod val="50000"/>
                  </a:schemeClr>
                </a:solidFill>
              </a:rPr>
              <a:t>procesa</a:t>
            </a:r>
            <a:endParaRPr lang="en-US" sz="2400" dirty="0" smtClean="0">
              <a:solidFill>
                <a:schemeClr val="accent5">
                  <a:lumMod val="50000"/>
                </a:schemeClr>
              </a:solidFill>
            </a:endParaRPr>
          </a:p>
          <a:p>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stanja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hronicnm</a:t>
            </a:r>
            <a:r>
              <a:rPr lang="en-US" sz="2400" dirty="0" smtClean="0">
                <a:solidFill>
                  <a:schemeClr val="accent5">
                    <a:lumMod val="50000"/>
                  </a:schemeClr>
                </a:solidFill>
              </a:rPr>
              <a:t> </a:t>
            </a:r>
            <a:r>
              <a:rPr lang="en-US" sz="2400" dirty="0" err="1" smtClean="0">
                <a:solidFill>
                  <a:schemeClr val="accent5">
                    <a:lumMod val="50000"/>
                  </a:schemeClr>
                </a:solidFill>
              </a:rPr>
              <a:t>artritisom</a:t>
            </a:r>
            <a:r>
              <a:rPr lang="en-US" sz="2400" dirty="0" smtClean="0">
                <a:solidFill>
                  <a:schemeClr val="accent5">
                    <a:lumMod val="50000"/>
                  </a:schemeClr>
                </a:solidFill>
              </a:rPr>
              <a:t>, </a:t>
            </a:r>
            <a:r>
              <a:rPr lang="en-US" sz="2400" dirty="0" err="1" smtClean="0">
                <a:solidFill>
                  <a:schemeClr val="accent5">
                    <a:lumMod val="50000"/>
                  </a:schemeClr>
                </a:solidFill>
              </a:rPr>
              <a:t>dugotrajna</a:t>
            </a:r>
            <a:r>
              <a:rPr lang="en-US" sz="2400" dirty="0" smtClean="0">
                <a:solidFill>
                  <a:schemeClr val="accent5">
                    <a:lumMod val="50000"/>
                  </a:schemeClr>
                </a:solidFill>
              </a:rPr>
              <a:t> </a:t>
            </a:r>
            <a:r>
              <a:rPr lang="en-US" sz="2400" dirty="0" err="1" smtClean="0">
                <a:solidFill>
                  <a:schemeClr val="accent5">
                    <a:lumMod val="50000"/>
                  </a:schemeClr>
                </a:solidFill>
              </a:rPr>
              <a:t>upotreba</a:t>
            </a:r>
            <a:r>
              <a:rPr lang="en-US" sz="2400" dirty="0" smtClean="0">
                <a:solidFill>
                  <a:schemeClr val="accent5">
                    <a:lumMod val="50000"/>
                  </a:schemeClr>
                </a:solidFill>
              </a:rPr>
              <a:t> NSAIL (</a:t>
            </a:r>
            <a:r>
              <a:rPr lang="en-US" sz="2400" dirty="0" err="1" smtClean="0">
                <a:solidFill>
                  <a:schemeClr val="accent5">
                    <a:lumMod val="50000"/>
                  </a:schemeClr>
                </a:solidFill>
              </a:rPr>
              <a:t>savetuju</a:t>
            </a:r>
            <a:r>
              <a:rPr lang="en-US" sz="2400" dirty="0" smtClean="0">
                <a:solidFill>
                  <a:schemeClr val="accent5">
                    <a:lumMod val="50000"/>
                  </a:schemeClr>
                </a:solidFill>
              </a:rPr>
              <a:t> se COX-2 </a:t>
            </a:r>
            <a:r>
              <a:rPr lang="en-US" sz="2400" dirty="0" err="1" smtClean="0">
                <a:solidFill>
                  <a:schemeClr val="accent5">
                    <a:lumMod val="50000"/>
                  </a:schemeClr>
                </a:solidFill>
              </a:rPr>
              <a:t>inhibitori</a:t>
            </a:r>
            <a:r>
              <a:rPr lang="en-US" sz="2400" dirty="0" smtClean="0">
                <a:solidFill>
                  <a:schemeClr val="accent5">
                    <a:lumMod val="50000"/>
                  </a:schemeClr>
                </a:solidFill>
              </a:rPr>
              <a:t>)- </a:t>
            </a:r>
            <a:r>
              <a:rPr lang="en-US" sz="2400" dirty="0" err="1" smtClean="0">
                <a:solidFill>
                  <a:schemeClr val="accent5">
                    <a:lumMod val="50000"/>
                  </a:schemeClr>
                </a:solidFill>
              </a:rPr>
              <a:t>pratiti</a:t>
            </a:r>
            <a:r>
              <a:rPr lang="en-US" sz="2400" dirty="0" smtClean="0">
                <a:solidFill>
                  <a:schemeClr val="accent5">
                    <a:lumMod val="50000"/>
                  </a:schemeClr>
                </a:solidFill>
              </a:rPr>
              <a:t> </a:t>
            </a:r>
            <a:r>
              <a:rPr lang="en-US" sz="2400" dirty="0" err="1" smtClean="0">
                <a:solidFill>
                  <a:schemeClr val="accent5">
                    <a:lumMod val="50000"/>
                  </a:schemeClr>
                </a:solidFill>
              </a:rPr>
              <a:t>nezeljena</a:t>
            </a:r>
            <a:r>
              <a:rPr lang="en-US" sz="2400" dirty="0" smtClean="0">
                <a:solidFill>
                  <a:schemeClr val="accent5">
                    <a:lumMod val="50000"/>
                  </a:schemeClr>
                </a:solidFill>
              </a:rPr>
              <a:t> </a:t>
            </a:r>
            <a:r>
              <a:rPr lang="en-US" sz="2400" dirty="0" err="1" smtClean="0">
                <a:solidFill>
                  <a:schemeClr val="accent5">
                    <a:lumMod val="50000"/>
                  </a:schemeClr>
                </a:solidFill>
              </a:rPr>
              <a:t>dejstva</a:t>
            </a:r>
            <a:r>
              <a:rPr lang="en-US" sz="2400" dirty="0" smtClean="0">
                <a:solidFill>
                  <a:schemeClr val="accent5">
                    <a:lumMod val="50000"/>
                  </a:schemeClr>
                </a:solidFill>
              </a:rPr>
              <a:t> (GI!)</a:t>
            </a:r>
          </a:p>
          <a:p>
            <a:pPr>
              <a:buNone/>
            </a:pPr>
            <a:r>
              <a:rPr lang="en-US" sz="2400" dirty="0" smtClean="0">
                <a:solidFill>
                  <a:schemeClr val="accent5">
                    <a:lumMod val="50000"/>
                  </a:schemeClr>
                </a:solidFill>
              </a:rPr>
              <a:t>	</a:t>
            </a:r>
            <a:r>
              <a:rPr lang="en-US" sz="2400" dirty="0" err="1" smtClean="0">
                <a:solidFill>
                  <a:schemeClr val="accent5">
                    <a:lumMod val="50000"/>
                  </a:schemeClr>
                </a:solidFill>
              </a:rPr>
              <a:t>Uz</a:t>
            </a:r>
            <a:r>
              <a:rPr lang="en-US" sz="2400" dirty="0" smtClean="0">
                <a:solidFill>
                  <a:schemeClr val="accent5">
                    <a:lumMod val="50000"/>
                  </a:schemeClr>
                </a:solidFill>
              </a:rPr>
              <a:t> </a:t>
            </a:r>
            <a:r>
              <a:rPr lang="en-GB" sz="2400" dirty="0" err="1" smtClean="0">
                <a:solidFill>
                  <a:schemeClr val="accent5">
                    <a:lumMod val="50000"/>
                  </a:schemeClr>
                </a:solidFill>
              </a:rPr>
              <a:t>analgetski</a:t>
            </a:r>
            <a:r>
              <a:rPr lang="en-GB" sz="2400" dirty="0" smtClean="0">
                <a:solidFill>
                  <a:schemeClr val="accent5">
                    <a:lumMod val="50000"/>
                  </a:schemeClr>
                </a:solidFill>
              </a:rPr>
              <a:t> </a:t>
            </a:r>
            <a:r>
              <a:rPr lang="en-GB" sz="2400" dirty="0" err="1" smtClean="0">
                <a:solidFill>
                  <a:schemeClr val="accent5">
                    <a:lumMod val="50000"/>
                  </a:schemeClr>
                </a:solidFill>
              </a:rPr>
              <a:t>efekat</a:t>
            </a:r>
            <a:r>
              <a:rPr lang="en-GB" sz="2400" dirty="0" smtClean="0">
                <a:solidFill>
                  <a:schemeClr val="accent5">
                    <a:lumMod val="50000"/>
                  </a:schemeClr>
                </a:solidFill>
              </a:rPr>
              <a:t> </a:t>
            </a:r>
            <a:r>
              <a:rPr lang="en-GB" sz="2400" dirty="0" err="1" smtClean="0">
                <a:solidFill>
                  <a:schemeClr val="accent5">
                    <a:lumMod val="50000"/>
                  </a:schemeClr>
                </a:solidFill>
              </a:rPr>
              <a:t>sprečava</a:t>
            </a:r>
            <a:r>
              <a:rPr lang="en-GB" sz="2400" dirty="0" smtClean="0">
                <a:solidFill>
                  <a:schemeClr val="accent5">
                    <a:lumMod val="50000"/>
                  </a:schemeClr>
                </a:solidFill>
              </a:rPr>
              <a:t> se </a:t>
            </a:r>
            <a:r>
              <a:rPr lang="en-GB" sz="2400" dirty="0" err="1" smtClean="0">
                <a:solidFill>
                  <a:schemeClr val="accent5">
                    <a:lumMod val="50000"/>
                  </a:schemeClr>
                </a:solidFill>
              </a:rPr>
              <a:t>hiperalgezija</a:t>
            </a:r>
            <a:r>
              <a:rPr lang="en-GB" sz="2400" dirty="0" smtClean="0">
                <a:solidFill>
                  <a:schemeClr val="accent5">
                    <a:lumMod val="50000"/>
                  </a:schemeClr>
                </a:solidFill>
              </a:rPr>
              <a:t> </a:t>
            </a:r>
            <a:endParaRPr lang="en-GB" sz="2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GB" sz="3200" b="1" dirty="0" smtClean="0"/>
              <a:t/>
            </a:r>
            <a:br>
              <a:rPr lang="en-GB" sz="3200" b="1" dirty="0" smtClean="0"/>
            </a:br>
            <a:r>
              <a:rPr lang="en-GB" sz="3100" b="1" dirty="0" err="1" smtClean="0">
                <a:solidFill>
                  <a:schemeClr val="accent5">
                    <a:lumMod val="50000"/>
                  </a:schemeClr>
                </a:solidFill>
              </a:rPr>
              <a:t>Lokalni</a:t>
            </a:r>
            <a:r>
              <a:rPr lang="en-GB" sz="3100" b="1" dirty="0" smtClean="0">
                <a:solidFill>
                  <a:schemeClr val="accent5">
                    <a:lumMod val="50000"/>
                  </a:schemeClr>
                </a:solidFill>
              </a:rPr>
              <a:t> </a:t>
            </a:r>
            <a:r>
              <a:rPr lang="en-GB" sz="3100" b="1" dirty="0" err="1" smtClean="0">
                <a:solidFill>
                  <a:schemeClr val="accent5">
                    <a:lumMod val="50000"/>
                  </a:schemeClr>
                </a:solidFill>
              </a:rPr>
              <a:t>anestetici</a:t>
            </a:r>
            <a:r>
              <a:rPr lang="en-GB" sz="3200" b="1" dirty="0" smtClean="0"/>
              <a:t/>
            </a:r>
            <a:br>
              <a:rPr lang="en-GB" sz="3200" b="1" dirty="0" smtClean="0"/>
            </a:br>
            <a:endParaRPr lang="en-GB" sz="3200" dirty="0">
              <a:solidFill>
                <a:schemeClr val="accent5">
                  <a:lumMod val="50000"/>
                </a:schemeClr>
              </a:solidFill>
            </a:endParaRPr>
          </a:p>
        </p:txBody>
      </p:sp>
      <p:sp>
        <p:nvSpPr>
          <p:cNvPr id="3" name="Content Placeholder 2"/>
          <p:cNvSpPr>
            <a:spLocks noGrp="1"/>
          </p:cNvSpPr>
          <p:nvPr>
            <p:ph idx="1"/>
          </p:nvPr>
        </p:nvSpPr>
        <p:spPr>
          <a:xfrm>
            <a:off x="381000" y="1600200"/>
            <a:ext cx="8077200" cy="4267200"/>
          </a:xfrm>
        </p:spPr>
        <p:txBody>
          <a:bodyPr>
            <a:noAutofit/>
          </a:bodyPr>
          <a:lstStyle/>
          <a:p>
            <a:r>
              <a:rPr lang="en-US" sz="2400" dirty="0" err="1" smtClean="0">
                <a:solidFill>
                  <a:schemeClr val="accent5">
                    <a:lumMod val="50000"/>
                  </a:schemeClr>
                </a:solidFill>
              </a:rPr>
              <a:t>Ako</a:t>
            </a:r>
            <a:r>
              <a:rPr lang="en-US" sz="2400" dirty="0" smtClean="0">
                <a:solidFill>
                  <a:schemeClr val="accent5">
                    <a:lumMod val="50000"/>
                  </a:schemeClr>
                </a:solidFill>
              </a:rPr>
              <a:t> </a:t>
            </a:r>
            <a:r>
              <a:rPr lang="en-US" sz="2400" dirty="0" err="1" smtClean="0">
                <a:solidFill>
                  <a:schemeClr val="accent5">
                    <a:lumMod val="50000"/>
                  </a:schemeClr>
                </a:solidFill>
              </a:rPr>
              <a:t>postoji</a:t>
            </a:r>
            <a:r>
              <a:rPr lang="en-US" sz="2400" dirty="0" smtClean="0">
                <a:solidFill>
                  <a:schemeClr val="accent5">
                    <a:lumMod val="50000"/>
                  </a:schemeClr>
                </a:solidFill>
              </a:rPr>
              <a:t> </a:t>
            </a:r>
            <a:r>
              <a:rPr lang="en-US" sz="2400" dirty="0" err="1" smtClean="0">
                <a:solidFill>
                  <a:schemeClr val="accent5">
                    <a:lumMod val="50000"/>
                  </a:schemeClr>
                </a:solidFill>
              </a:rPr>
              <a:t>miofascijalni</a:t>
            </a:r>
            <a:r>
              <a:rPr lang="en-US" sz="2400" dirty="0" smtClean="0">
                <a:solidFill>
                  <a:schemeClr val="accent5">
                    <a:lumMod val="50000"/>
                  </a:schemeClr>
                </a:solidFill>
              </a:rPr>
              <a:t> </a:t>
            </a:r>
            <a:r>
              <a:rPr lang="en-US" sz="2400" dirty="0" err="1" smtClean="0">
                <a:solidFill>
                  <a:schemeClr val="accent5">
                    <a:lumMod val="50000"/>
                  </a:schemeClr>
                </a:solidFill>
              </a:rPr>
              <a:t>triger</a:t>
            </a:r>
            <a:r>
              <a:rPr lang="en-US" sz="2400" dirty="0" smtClean="0">
                <a:solidFill>
                  <a:schemeClr val="accent5">
                    <a:lumMod val="50000"/>
                  </a:schemeClr>
                </a:solidFill>
              </a:rPr>
              <a:t> point- </a:t>
            </a:r>
            <a:r>
              <a:rPr lang="en-US" sz="2400" dirty="0" err="1" smtClean="0">
                <a:solidFill>
                  <a:schemeClr val="accent5">
                    <a:lumMod val="50000"/>
                  </a:schemeClr>
                </a:solidFill>
              </a:rPr>
              <a:t>obicno</a:t>
            </a:r>
            <a:r>
              <a:rPr lang="en-US" sz="2400" dirty="0" smtClean="0">
                <a:solidFill>
                  <a:schemeClr val="accent5">
                    <a:lumMod val="50000"/>
                  </a:schemeClr>
                </a:solidFill>
              </a:rPr>
              <a:t> u </a:t>
            </a:r>
            <a:r>
              <a:rPr lang="en-US" sz="2400" dirty="0" err="1" smtClean="0">
                <a:solidFill>
                  <a:schemeClr val="accent5">
                    <a:lumMod val="50000"/>
                  </a:schemeClr>
                </a:solidFill>
              </a:rPr>
              <a:t>mastikatornim</a:t>
            </a:r>
            <a:r>
              <a:rPr lang="en-US" sz="2400" dirty="0" smtClean="0">
                <a:solidFill>
                  <a:schemeClr val="accent5">
                    <a:lumMod val="50000"/>
                  </a:schemeClr>
                </a:solidFill>
              </a:rPr>
              <a:t> </a:t>
            </a:r>
            <a:r>
              <a:rPr lang="en-US" sz="2400" dirty="0" err="1" smtClean="0">
                <a:solidFill>
                  <a:schemeClr val="accent5">
                    <a:lumMod val="50000"/>
                  </a:schemeClr>
                </a:solidFill>
              </a:rPr>
              <a:t>misicima</a:t>
            </a:r>
            <a:r>
              <a:rPr lang="en-US" sz="2400" dirty="0" smtClean="0">
                <a:solidFill>
                  <a:schemeClr val="accent5">
                    <a:lumMod val="50000"/>
                  </a:schemeClr>
                </a:solidFill>
              </a:rPr>
              <a:t> </a:t>
            </a:r>
          </a:p>
          <a:p>
            <a:r>
              <a:rPr lang="en-US" sz="2400" dirty="0" err="1" smtClean="0">
                <a:solidFill>
                  <a:schemeClr val="accent5">
                    <a:lumMod val="50000"/>
                  </a:schemeClr>
                </a:solidFill>
              </a:rPr>
              <a:t>Preporuka</a:t>
            </a:r>
            <a:r>
              <a:rPr lang="en-US" sz="2400" dirty="0" smtClean="0">
                <a:solidFill>
                  <a:schemeClr val="accent5">
                    <a:lumMod val="50000"/>
                  </a:schemeClr>
                </a:solidFill>
              </a:rPr>
              <a:t>: 1% procaine (1 ml)  </a:t>
            </a:r>
            <a:r>
              <a:rPr lang="en-US" sz="2400" dirty="0" err="1" smtClean="0">
                <a:solidFill>
                  <a:schemeClr val="accent5">
                    <a:lumMod val="50000"/>
                  </a:schemeClr>
                </a:solidFill>
              </a:rPr>
              <a:t>i</a:t>
            </a:r>
            <a:r>
              <a:rPr lang="en-US" sz="2400" dirty="0" smtClean="0">
                <a:solidFill>
                  <a:schemeClr val="accent5">
                    <a:lumMod val="50000"/>
                  </a:schemeClr>
                </a:solidFill>
              </a:rPr>
              <a:t> 1% </a:t>
            </a:r>
            <a:r>
              <a:rPr lang="en-US" sz="2400" dirty="0" err="1" smtClean="0">
                <a:solidFill>
                  <a:schemeClr val="accent5">
                    <a:lumMod val="50000"/>
                  </a:schemeClr>
                </a:solidFill>
              </a:rPr>
              <a:t>ili</a:t>
            </a:r>
            <a:r>
              <a:rPr lang="en-US" sz="2400" dirty="0" smtClean="0">
                <a:solidFill>
                  <a:schemeClr val="accent5">
                    <a:lumMod val="50000"/>
                  </a:schemeClr>
                </a:solidFill>
              </a:rPr>
              <a:t> 2</a:t>
            </a:r>
            <a:r>
              <a:rPr lang="en-US" sz="2400" dirty="0" smtClean="0">
                <a:solidFill>
                  <a:schemeClr val="accent5">
                    <a:lumMod val="50000"/>
                  </a:schemeClr>
                </a:solidFill>
              </a:rPr>
              <a:t>% </a:t>
            </a:r>
            <a:r>
              <a:rPr lang="en-US" sz="2400" dirty="0" err="1" smtClean="0">
                <a:solidFill>
                  <a:schemeClr val="accent5">
                    <a:lumMod val="50000"/>
                  </a:schemeClr>
                </a:solidFill>
              </a:rPr>
              <a:t>lidocain</a:t>
            </a:r>
            <a:r>
              <a:rPr lang="en-US" sz="2400" dirty="0" smtClean="0">
                <a:solidFill>
                  <a:schemeClr val="accent5">
                    <a:lumMod val="50000"/>
                  </a:schemeClr>
                </a:solidFill>
              </a:rPr>
              <a:t> (</a:t>
            </a:r>
            <a:r>
              <a:rPr lang="en-US" sz="2400" dirty="0" err="1" smtClean="0">
                <a:solidFill>
                  <a:schemeClr val="accent5">
                    <a:lumMod val="50000"/>
                  </a:schemeClr>
                </a:solidFill>
              </a:rPr>
              <a:t>niska</a:t>
            </a:r>
            <a:r>
              <a:rPr lang="en-US" sz="2400" dirty="0" smtClean="0">
                <a:solidFill>
                  <a:schemeClr val="accent5">
                    <a:lumMod val="50000"/>
                  </a:schemeClr>
                </a:solidFill>
              </a:rPr>
              <a:t> </a:t>
            </a:r>
            <a:r>
              <a:rPr lang="en-US" sz="2400" dirty="0" err="1" smtClean="0">
                <a:solidFill>
                  <a:schemeClr val="accent5">
                    <a:lumMod val="50000"/>
                  </a:schemeClr>
                </a:solidFill>
              </a:rPr>
              <a:t>toksicnost</a:t>
            </a:r>
            <a:r>
              <a:rPr lang="en-US" sz="2400" dirty="0" smtClean="0">
                <a:solidFill>
                  <a:schemeClr val="accent5">
                    <a:lumMod val="50000"/>
                  </a:schemeClr>
                </a:solidFill>
              </a:rPr>
              <a:t> u </a:t>
            </a:r>
            <a:r>
              <a:rPr lang="en-US" sz="2400" dirty="0" err="1" smtClean="0">
                <a:solidFill>
                  <a:schemeClr val="accent5">
                    <a:lumMod val="50000"/>
                  </a:schemeClr>
                </a:solidFill>
              </a:rPr>
              <a:t>misicima</a:t>
            </a:r>
            <a:r>
              <a:rPr lang="en-US" sz="2400" dirty="0" smtClean="0">
                <a:solidFill>
                  <a:schemeClr val="accent5">
                    <a:lumMod val="50000"/>
                  </a:schemeClr>
                </a:solidFill>
              </a:rPr>
              <a:t>) </a:t>
            </a:r>
          </a:p>
          <a:p>
            <a:r>
              <a:rPr lang="en-US" sz="2400" dirty="0" err="1" smtClean="0">
                <a:solidFill>
                  <a:schemeClr val="accent5">
                    <a:lumMod val="50000"/>
                  </a:schemeClr>
                </a:solidFill>
              </a:rPr>
              <a:t>Tehnika</a:t>
            </a:r>
            <a:r>
              <a:rPr lang="en-US" sz="2400" dirty="0" smtClean="0">
                <a:solidFill>
                  <a:schemeClr val="accent5">
                    <a:lumMod val="50000"/>
                  </a:schemeClr>
                </a:solidFill>
              </a:rPr>
              <a:t>: </a:t>
            </a:r>
            <a:r>
              <a:rPr lang="en-US" sz="2400" dirty="0" err="1" smtClean="0">
                <a:solidFill>
                  <a:schemeClr val="accent5">
                    <a:lumMod val="50000"/>
                  </a:schemeClr>
                </a:solidFill>
              </a:rPr>
              <a:t>lociranje-zadebljala</a:t>
            </a:r>
            <a:r>
              <a:rPr lang="en-US" sz="2400" dirty="0" smtClean="0">
                <a:solidFill>
                  <a:schemeClr val="accent5">
                    <a:lumMod val="50000"/>
                  </a:schemeClr>
                </a:solidFill>
              </a:rPr>
              <a:t> </a:t>
            </a:r>
            <a:r>
              <a:rPr lang="en-US" sz="2400" dirty="0" err="1" smtClean="0">
                <a:solidFill>
                  <a:schemeClr val="accent5">
                    <a:lumMod val="50000"/>
                  </a:schemeClr>
                </a:solidFill>
              </a:rPr>
              <a:t>traka</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a:t>
            </a:r>
            <a:r>
              <a:rPr lang="en-US" sz="2400" dirty="0" err="1" smtClean="0">
                <a:solidFill>
                  <a:schemeClr val="accent5">
                    <a:lumMod val="50000"/>
                  </a:schemeClr>
                </a:solidFill>
              </a:rPr>
              <a:t>injicirati</a:t>
            </a:r>
            <a:r>
              <a:rPr lang="en-US" sz="2400" dirty="0" smtClean="0">
                <a:solidFill>
                  <a:schemeClr val="accent5">
                    <a:lumMod val="50000"/>
                  </a:schemeClr>
                </a:solidFill>
              </a:rPr>
              <a:t> </a:t>
            </a:r>
            <a:r>
              <a:rPr lang="en-US" sz="2400" dirty="0" err="1" smtClean="0">
                <a:solidFill>
                  <a:schemeClr val="accent5">
                    <a:lumMod val="50000"/>
                  </a:schemeClr>
                </a:solidFill>
              </a:rPr>
              <a:t>anestetik</a:t>
            </a:r>
            <a:r>
              <a:rPr lang="en-US" sz="2400" dirty="0" smtClean="0">
                <a:solidFill>
                  <a:schemeClr val="accent5">
                    <a:lumMod val="50000"/>
                  </a:schemeClr>
                </a:solidFill>
              </a:rPr>
              <a:t> </a:t>
            </a:r>
          </a:p>
          <a:p>
            <a:r>
              <a:rPr lang="en-US" sz="2400" dirty="0" err="1" smtClean="0">
                <a:solidFill>
                  <a:schemeClr val="accent5">
                    <a:lumMod val="50000"/>
                  </a:schemeClr>
                </a:solidFill>
              </a:rPr>
              <a:t>Objasniti</a:t>
            </a:r>
            <a:r>
              <a:rPr lang="en-US" sz="2400" dirty="0" smtClean="0">
                <a:solidFill>
                  <a:schemeClr val="accent5">
                    <a:lumMod val="50000"/>
                  </a:schemeClr>
                </a:solidFill>
              </a:rPr>
              <a:t> </a:t>
            </a:r>
            <a:r>
              <a:rPr lang="en-US" sz="2400" dirty="0" err="1" smtClean="0">
                <a:solidFill>
                  <a:schemeClr val="accent5">
                    <a:lumMod val="50000"/>
                  </a:schemeClr>
                </a:solidFill>
              </a:rPr>
              <a:t>pacijentu</a:t>
            </a:r>
            <a:r>
              <a:rPr lang="en-US" sz="2400" dirty="0" smtClean="0">
                <a:solidFill>
                  <a:schemeClr val="accent5">
                    <a:lumMod val="50000"/>
                  </a:schemeClr>
                </a:solidFill>
              </a:rPr>
              <a:t> </a:t>
            </a:r>
            <a:r>
              <a:rPr lang="en-US" sz="2400" dirty="0" err="1" smtClean="0">
                <a:solidFill>
                  <a:schemeClr val="accent5">
                    <a:lumMod val="50000"/>
                  </a:schemeClr>
                </a:solidFill>
              </a:rPr>
              <a:t>moguc</a:t>
            </a:r>
            <a:r>
              <a:rPr lang="en-US" sz="2400" dirty="0" smtClean="0">
                <a:solidFill>
                  <a:schemeClr val="accent5">
                    <a:lumMod val="50000"/>
                  </a:schemeClr>
                </a:solidFill>
              </a:rPr>
              <a:t> </a:t>
            </a:r>
            <a:r>
              <a:rPr lang="en-US" sz="2400" dirty="0" err="1" smtClean="0">
                <a:solidFill>
                  <a:schemeClr val="accent5">
                    <a:lumMod val="50000"/>
                  </a:schemeClr>
                </a:solidFill>
              </a:rPr>
              <a:t>bol</a:t>
            </a:r>
            <a:r>
              <a:rPr lang="en-US" sz="2400" dirty="0" smtClean="0">
                <a:solidFill>
                  <a:schemeClr val="accent5">
                    <a:lumMod val="50000"/>
                  </a:schemeClr>
                </a:solidFill>
              </a:rPr>
              <a:t>/</a:t>
            </a:r>
            <a:r>
              <a:rPr lang="en-US" sz="2400" dirty="0" err="1" smtClean="0">
                <a:solidFill>
                  <a:schemeClr val="accent5">
                    <a:lumMod val="50000"/>
                  </a:schemeClr>
                </a:solidFill>
              </a:rPr>
              <a:t>osetljivost</a:t>
            </a:r>
            <a:r>
              <a:rPr lang="en-US" sz="2400" dirty="0" smtClean="0">
                <a:solidFill>
                  <a:schemeClr val="accent5">
                    <a:lumMod val="50000"/>
                  </a:schemeClr>
                </a:solidFill>
              </a:rPr>
              <a:t> u </a:t>
            </a:r>
            <a:r>
              <a:rPr lang="en-US" sz="2400" dirty="0" err="1" smtClean="0">
                <a:solidFill>
                  <a:schemeClr val="accent5">
                    <a:lumMod val="50000"/>
                  </a:schemeClr>
                </a:solidFill>
              </a:rPr>
              <a:t>toku</a:t>
            </a:r>
            <a:r>
              <a:rPr lang="en-US" sz="2400" dirty="0" smtClean="0">
                <a:solidFill>
                  <a:schemeClr val="accent5">
                    <a:lumMod val="50000"/>
                  </a:schemeClr>
                </a:solidFill>
              </a:rPr>
              <a:t> 48h </a:t>
            </a:r>
          </a:p>
          <a:p>
            <a:r>
              <a:rPr lang="en-US" sz="2400" dirty="0" err="1" smtClean="0">
                <a:solidFill>
                  <a:schemeClr val="accent5">
                    <a:lumMod val="50000"/>
                  </a:schemeClr>
                </a:solidFill>
              </a:rPr>
              <a:t>Efikasnost</a:t>
            </a:r>
            <a:r>
              <a:rPr lang="en-US" sz="2400" dirty="0" smtClean="0">
                <a:solidFill>
                  <a:schemeClr val="accent5">
                    <a:lumMod val="50000"/>
                  </a:schemeClr>
                </a:solidFill>
              </a:rPr>
              <a:t> </a:t>
            </a:r>
            <a:r>
              <a:rPr lang="en-US" sz="2400" dirty="0" smtClean="0">
                <a:solidFill>
                  <a:schemeClr val="accent5">
                    <a:lumMod val="50000"/>
                  </a:schemeClr>
                </a:solidFill>
              </a:rPr>
              <a:t> </a:t>
            </a:r>
            <a:r>
              <a:rPr lang="en-US" sz="2400" dirty="0" err="1" smtClean="0">
                <a:solidFill>
                  <a:schemeClr val="accent5">
                    <a:lumMod val="50000"/>
                  </a:schemeClr>
                </a:solidFill>
              </a:rPr>
              <a:t>tehnike</a:t>
            </a:r>
            <a:r>
              <a:rPr lang="en-US" sz="2400" dirty="0" smtClean="0">
                <a:solidFill>
                  <a:schemeClr val="accent5">
                    <a:lumMod val="50000"/>
                  </a:schemeClr>
                </a:solidFill>
              </a:rPr>
              <a:t> </a:t>
            </a:r>
            <a:r>
              <a:rPr lang="en-US" sz="2400" dirty="0" err="1" smtClean="0">
                <a:solidFill>
                  <a:schemeClr val="accent5">
                    <a:lumMod val="50000"/>
                  </a:schemeClr>
                </a:solidFill>
              </a:rPr>
              <a:t>zavisi</a:t>
            </a:r>
            <a:r>
              <a:rPr lang="en-US" sz="2400" dirty="0" smtClean="0">
                <a:solidFill>
                  <a:schemeClr val="accent5">
                    <a:lumMod val="50000"/>
                  </a:schemeClr>
                </a:solidFill>
              </a:rPr>
              <a:t> </a:t>
            </a:r>
            <a:r>
              <a:rPr lang="en-US" sz="2400" dirty="0" err="1" smtClean="0">
                <a:solidFill>
                  <a:schemeClr val="accent5">
                    <a:lumMod val="50000"/>
                  </a:schemeClr>
                </a:solidFill>
              </a:rPr>
              <a:t>od</a:t>
            </a:r>
            <a:r>
              <a:rPr lang="en-US" sz="2400" dirty="0" smtClean="0">
                <a:solidFill>
                  <a:schemeClr val="accent5">
                    <a:lumMod val="50000"/>
                  </a:schemeClr>
                </a:solidFill>
              </a:rPr>
              <a:t> </a:t>
            </a:r>
            <a:r>
              <a:rPr lang="en-US" sz="2400" dirty="0" err="1" smtClean="0">
                <a:solidFill>
                  <a:schemeClr val="accent5">
                    <a:lumMod val="50000"/>
                  </a:schemeClr>
                </a:solidFill>
              </a:rPr>
              <a:t>striktnog</a:t>
            </a:r>
            <a:r>
              <a:rPr lang="en-US" sz="2400" dirty="0" smtClean="0">
                <a:solidFill>
                  <a:schemeClr val="accent5">
                    <a:lumMod val="50000"/>
                  </a:schemeClr>
                </a:solidFill>
              </a:rPr>
              <a:t> </a:t>
            </a:r>
            <a:r>
              <a:rPr lang="en-US" sz="2400" dirty="0" err="1" smtClean="0">
                <a:solidFill>
                  <a:schemeClr val="accent5">
                    <a:lumMod val="50000"/>
                  </a:schemeClr>
                </a:solidFill>
              </a:rPr>
              <a:t>pridrzavanja</a:t>
            </a:r>
            <a:r>
              <a:rPr lang="en-US" sz="2400" dirty="0" smtClean="0">
                <a:solidFill>
                  <a:schemeClr val="accent5">
                    <a:lumMod val="50000"/>
                  </a:schemeClr>
                </a:solidFill>
              </a:rPr>
              <a:t> </a:t>
            </a:r>
            <a:r>
              <a:rPr lang="en-US" sz="2400" dirty="0" err="1" smtClean="0">
                <a:solidFill>
                  <a:schemeClr val="accent5">
                    <a:lumMod val="50000"/>
                  </a:schemeClr>
                </a:solidFill>
              </a:rPr>
              <a:t>rezima</a:t>
            </a:r>
            <a:r>
              <a:rPr lang="en-US" sz="2400" dirty="0" smtClean="0">
                <a:solidFill>
                  <a:schemeClr val="accent5">
                    <a:lumMod val="50000"/>
                  </a:schemeClr>
                </a:solidFill>
              </a:rPr>
              <a:t> </a:t>
            </a:r>
            <a:r>
              <a:rPr lang="en-US" sz="2400" dirty="0" err="1" smtClean="0">
                <a:solidFill>
                  <a:schemeClr val="accent5">
                    <a:lumMod val="50000"/>
                  </a:schemeClr>
                </a:solidFill>
              </a:rPr>
              <a:t>fizikalne</a:t>
            </a:r>
            <a:r>
              <a:rPr lang="en-US" sz="2400" dirty="0" smtClean="0">
                <a:solidFill>
                  <a:schemeClr val="accent5">
                    <a:lumMod val="50000"/>
                  </a:schemeClr>
                </a:solidFill>
              </a:rPr>
              <a:t> </a:t>
            </a:r>
            <a:r>
              <a:rPr lang="en-US" sz="2400" dirty="0" err="1" smtClean="0">
                <a:solidFill>
                  <a:schemeClr val="accent5">
                    <a:lumMod val="50000"/>
                  </a:schemeClr>
                </a:solidFill>
              </a:rPr>
              <a:t>terapije</a:t>
            </a:r>
            <a:endParaRPr lang="en-US" sz="2400" dirty="0" smtClean="0">
              <a:solidFill>
                <a:schemeClr val="accent5">
                  <a:lumMod val="50000"/>
                </a:schemeClr>
              </a:solidFill>
            </a:endParaRPr>
          </a:p>
          <a:p>
            <a:r>
              <a:rPr lang="en-US" sz="2400" dirty="0" err="1" smtClean="0">
                <a:solidFill>
                  <a:schemeClr val="accent5">
                    <a:lumMod val="50000"/>
                  </a:schemeClr>
                </a:solidFill>
              </a:rPr>
              <a:t>Koristi</a:t>
            </a:r>
            <a:r>
              <a:rPr lang="en-US" sz="2400" dirty="0" smtClean="0">
                <a:solidFill>
                  <a:schemeClr val="accent5">
                    <a:lumMod val="50000"/>
                  </a:schemeClr>
                </a:solidFill>
              </a:rPr>
              <a:t> se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kao</a:t>
            </a:r>
            <a:r>
              <a:rPr lang="en-US" sz="2400" dirty="0" smtClean="0">
                <a:solidFill>
                  <a:schemeClr val="accent5">
                    <a:lumMod val="50000"/>
                  </a:schemeClr>
                </a:solidFill>
              </a:rPr>
              <a:t> </a:t>
            </a:r>
            <a:r>
              <a:rPr lang="en-US" sz="2400" dirty="0" err="1" smtClean="0">
                <a:solidFill>
                  <a:schemeClr val="accent5">
                    <a:lumMod val="50000"/>
                  </a:schemeClr>
                </a:solidFill>
              </a:rPr>
              <a:t>potvrda</a:t>
            </a:r>
            <a:r>
              <a:rPr lang="en-US" sz="2400" dirty="0" smtClean="0">
                <a:solidFill>
                  <a:schemeClr val="accent5">
                    <a:lumMod val="50000"/>
                  </a:schemeClr>
                </a:solidFill>
              </a:rPr>
              <a:t> </a:t>
            </a:r>
            <a:r>
              <a:rPr lang="en-US" sz="2400" dirty="0" err="1" smtClean="0">
                <a:solidFill>
                  <a:schemeClr val="accent5">
                    <a:lumMod val="50000"/>
                  </a:schemeClr>
                </a:solidFill>
              </a:rPr>
              <a:t>dijagnoze</a:t>
            </a:r>
            <a:endParaRPr lang="en-GB" sz="2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1447800"/>
            <a:ext cx="4114800" cy="327814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295400"/>
            <a:ext cx="3990975" cy="3743325"/>
          </a:xfrm>
          <a:prstGeom prst="rect">
            <a:avLst/>
          </a:prstGeom>
          <a:noFill/>
          <a:ln w="9525">
            <a:noFill/>
            <a:miter lim="800000"/>
            <a:headEnd/>
            <a:tailEnd/>
          </a:ln>
        </p:spPr>
      </p:pic>
      <p:sp>
        <p:nvSpPr>
          <p:cNvPr id="6" name="Rectangle 5"/>
          <p:cNvSpPr/>
          <p:nvPr/>
        </p:nvSpPr>
        <p:spPr>
          <a:xfrm>
            <a:off x="838200" y="5029200"/>
            <a:ext cx="3139449" cy="400110"/>
          </a:xfrm>
          <a:prstGeom prst="rect">
            <a:avLst/>
          </a:prstGeom>
        </p:spPr>
        <p:txBody>
          <a:bodyPr wrap="none">
            <a:spAutoFit/>
          </a:bodyPr>
          <a:lstStyle/>
          <a:p>
            <a:r>
              <a:rPr lang="en-GB" sz="2000" b="1" i="1" dirty="0" smtClean="0"/>
              <a:t>trigger </a:t>
            </a:r>
            <a:r>
              <a:rPr lang="en-GB" sz="2000" b="1" i="1" dirty="0" err="1" smtClean="0"/>
              <a:t>tačke</a:t>
            </a:r>
            <a:r>
              <a:rPr lang="en-GB" sz="2000" b="1" i="1" dirty="0" smtClean="0"/>
              <a:t> - </a:t>
            </a:r>
            <a:r>
              <a:rPr lang="en-GB" sz="2000" b="1" i="1" dirty="0" err="1" smtClean="0"/>
              <a:t>m.temporalis</a:t>
            </a:r>
            <a:endParaRPr lang="en-GB" sz="2000" b="1" dirty="0"/>
          </a:p>
        </p:txBody>
      </p:sp>
      <p:sp>
        <p:nvSpPr>
          <p:cNvPr id="7" name="Rectangle 6"/>
          <p:cNvSpPr/>
          <p:nvPr/>
        </p:nvSpPr>
        <p:spPr>
          <a:xfrm>
            <a:off x="4648200" y="5029200"/>
            <a:ext cx="3034998" cy="400110"/>
          </a:xfrm>
          <a:prstGeom prst="rect">
            <a:avLst/>
          </a:prstGeom>
        </p:spPr>
        <p:txBody>
          <a:bodyPr wrap="none">
            <a:spAutoFit/>
          </a:bodyPr>
          <a:lstStyle/>
          <a:p>
            <a:r>
              <a:rPr lang="en-GB" sz="2000" b="1" i="1" dirty="0" smtClean="0"/>
              <a:t>trigger </a:t>
            </a:r>
            <a:r>
              <a:rPr lang="en-GB" sz="2000" b="1" i="1" dirty="0" err="1" smtClean="0"/>
              <a:t>tačke</a:t>
            </a:r>
            <a:r>
              <a:rPr lang="en-GB" sz="2000" b="1" i="1" dirty="0" smtClean="0"/>
              <a:t> - m. </a:t>
            </a:r>
            <a:r>
              <a:rPr lang="en-GB" sz="2000" b="1" i="1" dirty="0" err="1" smtClean="0"/>
              <a:t>masseter</a:t>
            </a:r>
            <a:endParaRPr lang="en-GB" sz="2000" b="1" dirty="0"/>
          </a:p>
        </p:txBody>
      </p:sp>
      <p:sp>
        <p:nvSpPr>
          <p:cNvPr id="8" name="Rectangle 7"/>
          <p:cNvSpPr/>
          <p:nvPr/>
        </p:nvSpPr>
        <p:spPr>
          <a:xfrm>
            <a:off x="2743200" y="5562600"/>
            <a:ext cx="2451505" cy="369332"/>
          </a:xfrm>
          <a:prstGeom prst="rect">
            <a:avLst/>
          </a:prstGeom>
        </p:spPr>
        <p:txBody>
          <a:bodyPr wrap="none">
            <a:spAutoFit/>
          </a:bodyPr>
          <a:lstStyle/>
          <a:p>
            <a:r>
              <a:rPr lang="en-GB" dirty="0" smtClean="0"/>
              <a:t>(</a:t>
            </a:r>
            <a:r>
              <a:rPr lang="en-GB" i="1" dirty="0" err="1" smtClean="0"/>
              <a:t>Travell</a:t>
            </a:r>
            <a:r>
              <a:rPr lang="en-GB" i="1" dirty="0" smtClean="0"/>
              <a:t> &amp; Simons, 1983)</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Autofit/>
          </a:bodyPr>
          <a:lstStyle/>
          <a:p>
            <a:r>
              <a:rPr lang="sv-SE" sz="3200" dirty="0" smtClean="0"/>
              <a:t>Bolna mesta u regiji TM zgloba</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895600" y="1600200"/>
            <a:ext cx="4412279" cy="3886200"/>
          </a:xfrm>
          <a:prstGeom prst="rect">
            <a:avLst/>
          </a:prstGeom>
          <a:noFill/>
          <a:ln w="9525">
            <a:noFill/>
            <a:miter lim="800000"/>
            <a:headEnd/>
            <a:tailEnd/>
          </a:ln>
        </p:spPr>
      </p:pic>
      <p:sp>
        <p:nvSpPr>
          <p:cNvPr id="6" name="Rectangle 5"/>
          <p:cNvSpPr/>
          <p:nvPr/>
        </p:nvSpPr>
        <p:spPr>
          <a:xfrm>
            <a:off x="1066800" y="5334000"/>
            <a:ext cx="6678612" cy="461665"/>
          </a:xfrm>
          <a:prstGeom prst="rect">
            <a:avLst/>
          </a:prstGeom>
        </p:spPr>
        <p:txBody>
          <a:bodyPr wrap="square">
            <a:spAutoFit/>
          </a:bodyPr>
          <a:lstStyle/>
          <a:p>
            <a:r>
              <a:rPr lang="sv-SE" sz="2400" dirty="0" smtClean="0">
                <a:solidFill>
                  <a:prstClr val="black"/>
                </a:solidFill>
                <a:ea typeface="+mj-ea"/>
                <a:cs typeface="+mj-cs"/>
              </a:rPr>
              <a:t>Travell &amp; Simons, 1983</a:t>
            </a:r>
            <a:endParaRPr lang="en-GB"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381000"/>
          </a:xfrm>
        </p:spPr>
        <p:txBody>
          <a:bodyPr>
            <a:noAutofit/>
          </a:bodyPr>
          <a:lstStyle/>
          <a:p>
            <a:r>
              <a:rPr lang="en-US" sz="2800" b="1" dirty="0" err="1" smtClean="0">
                <a:solidFill>
                  <a:schemeClr val="accent5">
                    <a:lumMod val="50000"/>
                  </a:schemeClr>
                </a:solidFill>
              </a:rPr>
              <a:t>Triger</a:t>
            </a:r>
            <a:r>
              <a:rPr lang="en-US" sz="2800" b="1" dirty="0" smtClean="0">
                <a:solidFill>
                  <a:schemeClr val="accent5">
                    <a:lumMod val="50000"/>
                  </a:schemeClr>
                </a:solidFill>
              </a:rPr>
              <a:t> point </a:t>
            </a:r>
            <a:r>
              <a:rPr lang="en-US" sz="2800" b="1" dirty="0" err="1" smtClean="0">
                <a:solidFill>
                  <a:schemeClr val="accent5">
                    <a:lumMod val="50000"/>
                  </a:schemeClr>
                </a:solidFill>
              </a:rPr>
              <a:t>injekcija</a:t>
            </a:r>
            <a:endParaRPr lang="en-GB" sz="28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Content Placeholder 4" descr="12. Treatment of Masticatory Muscle Disorders | Pocket Dentistry"/>
          <p:cNvPicPr>
            <a:picLocks noGrp="1"/>
          </p:cNvPicPr>
          <p:nvPr>
            <p:ph idx="1"/>
          </p:nvPr>
        </p:nvPicPr>
        <p:blipFill>
          <a:blip r:embed="rId2" cstate="print"/>
          <a:srcRect/>
          <a:stretch>
            <a:fillRect/>
          </a:stretch>
        </p:blipFill>
        <p:spPr bwMode="auto">
          <a:xfrm>
            <a:off x="1981200" y="990600"/>
            <a:ext cx="4949952" cy="348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sz="3200" b="1" dirty="0" smtClean="0"/>
              <a:t/>
            </a:r>
            <a:br>
              <a:rPr lang="en-US" sz="3200" b="1" dirty="0" smtClean="0"/>
            </a:br>
            <a:r>
              <a:rPr lang="en-US" sz="3100" b="1" dirty="0" err="1" smtClean="0">
                <a:solidFill>
                  <a:schemeClr val="accent5">
                    <a:lumMod val="50000"/>
                  </a:schemeClr>
                </a:solidFill>
              </a:rPr>
              <a:t>Kortikosteroidi</a:t>
            </a:r>
            <a:r>
              <a:rPr lang="en-GB" sz="3100" b="1" dirty="0" smtClean="0">
                <a:solidFill>
                  <a:schemeClr val="accent5">
                    <a:lumMod val="50000"/>
                  </a:schemeClr>
                </a:solidFill>
              </a:rPr>
              <a:t/>
            </a:r>
            <a:br>
              <a:rPr lang="en-GB" sz="3100" b="1" dirty="0" smtClean="0">
                <a:solidFill>
                  <a:schemeClr val="accent5">
                    <a:lumMod val="50000"/>
                  </a:schemeClr>
                </a:solidFill>
              </a:rPr>
            </a:br>
            <a:endParaRPr lang="en-GB" sz="3200" dirty="0">
              <a:solidFill>
                <a:schemeClr val="accent5">
                  <a:lumMod val="50000"/>
                </a:schemeClr>
              </a:solidFill>
            </a:endParaRPr>
          </a:p>
        </p:txBody>
      </p:sp>
      <p:sp>
        <p:nvSpPr>
          <p:cNvPr id="3" name="Content Placeholder 2"/>
          <p:cNvSpPr>
            <a:spLocks noGrp="1"/>
          </p:cNvSpPr>
          <p:nvPr>
            <p:ph idx="1"/>
          </p:nvPr>
        </p:nvSpPr>
        <p:spPr>
          <a:xfrm>
            <a:off x="457200" y="1600200"/>
            <a:ext cx="8229600" cy="4343400"/>
          </a:xfrm>
        </p:spPr>
        <p:txBody>
          <a:bodyPr>
            <a:normAutofit/>
          </a:bodyPr>
          <a:lstStyle/>
          <a:p>
            <a:r>
              <a:rPr lang="en-GB" sz="2400" dirty="0" err="1" smtClean="0">
                <a:solidFill>
                  <a:schemeClr val="accent5">
                    <a:lumMod val="50000"/>
                  </a:schemeClr>
                </a:solidFill>
              </a:rPr>
              <a:t>Intrakapsularne</a:t>
            </a:r>
            <a:r>
              <a:rPr lang="en-GB" sz="2400" dirty="0" smtClean="0">
                <a:solidFill>
                  <a:schemeClr val="accent5">
                    <a:lumMod val="50000"/>
                  </a:schemeClr>
                </a:solidFill>
              </a:rPr>
              <a:t> </a:t>
            </a:r>
            <a:r>
              <a:rPr lang="en-GB" sz="2400" dirty="0" err="1" smtClean="0">
                <a:solidFill>
                  <a:schemeClr val="accent5">
                    <a:lumMod val="50000"/>
                  </a:schemeClr>
                </a:solidFill>
              </a:rPr>
              <a:t>njekcije</a:t>
            </a:r>
            <a:r>
              <a:rPr lang="en-GB" sz="2400" dirty="0" smtClean="0">
                <a:solidFill>
                  <a:schemeClr val="accent5">
                    <a:lumMod val="50000"/>
                  </a:schemeClr>
                </a:solidFill>
              </a:rPr>
              <a:t> u TMZ </a:t>
            </a:r>
            <a:r>
              <a:rPr lang="en-GB" sz="2400" dirty="0" err="1" smtClean="0">
                <a:solidFill>
                  <a:schemeClr val="accent5">
                    <a:lumMod val="50000"/>
                  </a:schemeClr>
                </a:solidFill>
              </a:rPr>
              <a:t>znacajno</a:t>
            </a:r>
            <a:r>
              <a:rPr lang="en-GB" sz="2400" dirty="0" smtClean="0">
                <a:solidFill>
                  <a:schemeClr val="accent5">
                    <a:lumMod val="50000"/>
                  </a:schemeClr>
                </a:solidFill>
              </a:rPr>
              <a:t> </a:t>
            </a:r>
            <a:r>
              <a:rPr lang="en-GB" sz="2400" dirty="0" err="1" smtClean="0">
                <a:solidFill>
                  <a:schemeClr val="accent5">
                    <a:lumMod val="50000"/>
                  </a:schemeClr>
                </a:solidFill>
              </a:rPr>
              <a:t>umanjuju</a:t>
            </a:r>
            <a:r>
              <a:rPr lang="en-GB" sz="2400" dirty="0" smtClean="0">
                <a:solidFill>
                  <a:schemeClr val="accent5">
                    <a:lumMod val="50000"/>
                  </a:schemeClr>
                </a:solidFill>
              </a:rPr>
              <a:t> </a:t>
            </a:r>
            <a:r>
              <a:rPr lang="en-GB" sz="2400" dirty="0" err="1" smtClean="0">
                <a:solidFill>
                  <a:schemeClr val="accent5">
                    <a:lumMod val="50000"/>
                  </a:schemeClr>
                </a:solidFill>
              </a:rPr>
              <a:t>bol</a:t>
            </a:r>
            <a:endParaRPr lang="en-GB" sz="2400" dirty="0" smtClean="0">
              <a:solidFill>
                <a:schemeClr val="accent5">
                  <a:lumMod val="50000"/>
                </a:schemeClr>
              </a:solidFill>
            </a:endParaRPr>
          </a:p>
          <a:p>
            <a:pPr lvl="3">
              <a:buNone/>
            </a:pPr>
            <a:endParaRPr lang="en-GB" sz="1200" dirty="0" smtClean="0">
              <a:solidFill>
                <a:schemeClr val="accent5">
                  <a:lumMod val="50000"/>
                </a:schemeClr>
              </a:solidFill>
            </a:endParaRPr>
          </a:p>
          <a:p>
            <a:r>
              <a:rPr lang="en-US" sz="2400" dirty="0" err="1" smtClean="0">
                <a:solidFill>
                  <a:schemeClr val="accent5">
                    <a:lumMod val="50000"/>
                  </a:schemeClr>
                </a:solidFill>
              </a:rPr>
              <a:t>Indikacije</a:t>
            </a:r>
            <a:r>
              <a:rPr lang="en-US" sz="2400" dirty="0" smtClean="0">
                <a:solidFill>
                  <a:schemeClr val="accent5">
                    <a:lumMod val="50000"/>
                  </a:schemeClr>
                </a:solidFill>
              </a:rPr>
              <a:t>: </a:t>
            </a:r>
            <a:r>
              <a:rPr lang="en-US" sz="2400" dirty="0" err="1" smtClean="0">
                <a:solidFill>
                  <a:schemeClr val="accent5">
                    <a:lumMod val="50000"/>
                  </a:schemeClr>
                </a:solidFill>
              </a:rPr>
              <a:t>akutni</a:t>
            </a:r>
            <a:r>
              <a:rPr lang="en-US" sz="2400" dirty="0" smtClean="0">
                <a:solidFill>
                  <a:schemeClr val="accent5">
                    <a:lumMod val="50000"/>
                  </a:schemeClr>
                </a:solidFill>
              </a:rPr>
              <a:t>  </a:t>
            </a:r>
            <a:r>
              <a:rPr lang="en-US" sz="2400" dirty="0" err="1" smtClean="0">
                <a:solidFill>
                  <a:schemeClr val="accent5">
                    <a:lumMod val="50000"/>
                  </a:schemeClr>
                </a:solidFill>
              </a:rPr>
              <a:t>inflamatorni</a:t>
            </a:r>
            <a:r>
              <a:rPr lang="en-US" sz="2400" dirty="0" smtClean="0">
                <a:solidFill>
                  <a:schemeClr val="accent5">
                    <a:lumMod val="50000"/>
                  </a:schemeClr>
                </a:solidFill>
              </a:rPr>
              <a:t> </a:t>
            </a:r>
            <a:r>
              <a:rPr lang="en-US" sz="2400" dirty="0" err="1" smtClean="0">
                <a:solidFill>
                  <a:schemeClr val="accent5">
                    <a:lumMod val="50000"/>
                  </a:schemeClr>
                </a:solidFill>
              </a:rPr>
              <a:t>bol</a:t>
            </a:r>
            <a:r>
              <a:rPr lang="en-US" sz="2400" dirty="0" smtClean="0">
                <a:solidFill>
                  <a:schemeClr val="accent5">
                    <a:lumMod val="50000"/>
                  </a:schemeClr>
                </a:solidFill>
              </a:rPr>
              <a:t> </a:t>
            </a:r>
            <a:r>
              <a:rPr lang="en-US" sz="2400" dirty="0" smtClean="0">
                <a:solidFill>
                  <a:schemeClr val="accent5">
                    <a:lumMod val="50000"/>
                  </a:schemeClr>
                </a:solidFill>
              </a:rPr>
              <a:t>TMZ  </a:t>
            </a:r>
            <a:r>
              <a:rPr lang="en-US" sz="2400" dirty="0" err="1" smtClean="0">
                <a:solidFill>
                  <a:schemeClr val="accent5">
                    <a:lumMod val="50000"/>
                  </a:schemeClr>
                </a:solidFill>
              </a:rPr>
              <a:t>bez</a:t>
            </a:r>
            <a:r>
              <a:rPr lang="en-US" sz="2400" dirty="0" smtClean="0">
                <a:solidFill>
                  <a:schemeClr val="accent5">
                    <a:lumMod val="50000"/>
                  </a:schemeClr>
                </a:solidFill>
              </a:rPr>
              <a:t> </a:t>
            </a:r>
            <a:r>
              <a:rPr lang="en-US" sz="2400" dirty="0" err="1" smtClean="0">
                <a:solidFill>
                  <a:schemeClr val="accent5">
                    <a:lumMod val="50000"/>
                  </a:schemeClr>
                </a:solidFill>
              </a:rPr>
              <a:t>odgovora</a:t>
            </a:r>
            <a:r>
              <a:rPr lang="en-US" sz="2400" dirty="0" smtClean="0">
                <a:solidFill>
                  <a:schemeClr val="accent5">
                    <a:lumMod val="50000"/>
                  </a:schemeClr>
                </a:solidFill>
              </a:rPr>
              <a:t>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druge</a:t>
            </a:r>
            <a:r>
              <a:rPr lang="en-US" sz="2400" dirty="0" smtClean="0">
                <a:solidFill>
                  <a:schemeClr val="accent5">
                    <a:lumMod val="50000"/>
                  </a:schemeClr>
                </a:solidFill>
              </a:rPr>
              <a:t> </a:t>
            </a:r>
            <a:r>
              <a:rPr lang="en-US" sz="2400" dirty="0" err="1" smtClean="0">
                <a:solidFill>
                  <a:schemeClr val="accent5">
                    <a:lumMod val="50000"/>
                  </a:schemeClr>
                </a:solidFill>
              </a:rPr>
              <a:t>terapijske</a:t>
            </a:r>
            <a:r>
              <a:rPr lang="en-US" sz="2400" dirty="0" smtClean="0">
                <a:solidFill>
                  <a:schemeClr val="accent5">
                    <a:lumMod val="50000"/>
                  </a:schemeClr>
                </a:solidFill>
              </a:rPr>
              <a:t> </a:t>
            </a:r>
            <a:r>
              <a:rPr lang="en-US" sz="2400" dirty="0" err="1" smtClean="0">
                <a:solidFill>
                  <a:schemeClr val="accent5">
                    <a:lumMod val="50000"/>
                  </a:schemeClr>
                </a:solidFill>
              </a:rPr>
              <a:t>modalitete</a:t>
            </a:r>
            <a:r>
              <a:rPr lang="en-US" sz="2400" dirty="0" smtClean="0">
                <a:solidFill>
                  <a:schemeClr val="accent5">
                    <a:lumMod val="50000"/>
                  </a:schemeClr>
                </a:solidFill>
              </a:rPr>
              <a:t> – u </a:t>
            </a:r>
            <a:r>
              <a:rPr lang="en-US" sz="2400" dirty="0" err="1" smtClean="0">
                <a:solidFill>
                  <a:schemeClr val="accent5">
                    <a:lumMod val="50000"/>
                  </a:schemeClr>
                </a:solidFill>
              </a:rPr>
              <a:t>poliartritisu</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akutnom</a:t>
            </a:r>
            <a:r>
              <a:rPr lang="en-US" sz="2400" dirty="0" smtClean="0">
                <a:solidFill>
                  <a:schemeClr val="accent5">
                    <a:lumMod val="50000"/>
                  </a:schemeClr>
                </a:solidFill>
              </a:rPr>
              <a:t> </a:t>
            </a:r>
            <a:r>
              <a:rPr lang="en-US" sz="2400" dirty="0" err="1" smtClean="0">
                <a:solidFill>
                  <a:schemeClr val="accent5">
                    <a:lumMod val="50000"/>
                  </a:schemeClr>
                </a:solidFill>
              </a:rPr>
              <a:t>ispadanju</a:t>
            </a:r>
            <a:r>
              <a:rPr lang="en-US" sz="2400" dirty="0" smtClean="0">
                <a:solidFill>
                  <a:schemeClr val="accent5">
                    <a:lumMod val="50000"/>
                  </a:schemeClr>
                </a:solidFill>
              </a:rPr>
              <a:t> </a:t>
            </a:r>
            <a:r>
              <a:rPr lang="en-US" sz="2400" dirty="0" err="1" smtClean="0">
                <a:solidFill>
                  <a:schemeClr val="accent5">
                    <a:lumMod val="50000"/>
                  </a:schemeClr>
                </a:solidFill>
              </a:rPr>
              <a:t>diska</a:t>
            </a:r>
            <a:r>
              <a:rPr lang="en-US" sz="2400" dirty="0" smtClean="0">
                <a:solidFill>
                  <a:schemeClr val="accent5">
                    <a:lumMod val="50000"/>
                  </a:schemeClr>
                </a:solidFill>
              </a:rPr>
              <a:t>  </a:t>
            </a:r>
            <a:r>
              <a:rPr lang="en-US" sz="2400" dirty="0" err="1" smtClean="0">
                <a:solidFill>
                  <a:schemeClr val="accent5">
                    <a:lumMod val="50000"/>
                  </a:schemeClr>
                </a:solidFill>
              </a:rPr>
              <a:t>bez</a:t>
            </a:r>
            <a:r>
              <a:rPr lang="en-US" sz="2400" dirty="0" smtClean="0">
                <a:solidFill>
                  <a:schemeClr val="accent5">
                    <a:lumMod val="50000"/>
                  </a:schemeClr>
                </a:solidFill>
              </a:rPr>
              <a:t> </a:t>
            </a:r>
            <a:r>
              <a:rPr lang="en-US" sz="2400" dirty="0" err="1" smtClean="0">
                <a:solidFill>
                  <a:schemeClr val="accent5">
                    <a:lumMod val="50000"/>
                  </a:schemeClr>
                </a:solidFill>
              </a:rPr>
              <a:t>redukcije</a:t>
            </a:r>
            <a:endParaRPr lang="en-US" sz="2400" dirty="0" smtClean="0">
              <a:solidFill>
                <a:schemeClr val="accent5">
                  <a:lumMod val="50000"/>
                </a:schemeClr>
              </a:solidFill>
            </a:endParaRPr>
          </a:p>
          <a:p>
            <a:pPr lvl="3"/>
            <a:endParaRPr lang="en-US" sz="1200" dirty="0" smtClean="0">
              <a:solidFill>
                <a:schemeClr val="accent5">
                  <a:lumMod val="50000"/>
                </a:schemeClr>
              </a:solidFill>
            </a:endParaRPr>
          </a:p>
          <a:p>
            <a:r>
              <a:rPr lang="en-US" sz="2400" dirty="0" err="1" smtClean="0">
                <a:solidFill>
                  <a:schemeClr val="accent5">
                    <a:lumMod val="50000"/>
                  </a:schemeClr>
                </a:solidFill>
              </a:rPr>
              <a:t>Izbor</a:t>
            </a:r>
            <a:r>
              <a:rPr lang="en-US" sz="2400" dirty="0" smtClean="0">
                <a:solidFill>
                  <a:schemeClr val="accent5">
                    <a:lumMod val="50000"/>
                  </a:schemeClr>
                </a:solidFill>
              </a:rPr>
              <a:t>:  </a:t>
            </a:r>
            <a:r>
              <a:rPr lang="en-US" sz="2400" dirty="0" err="1" smtClean="0">
                <a:solidFill>
                  <a:schemeClr val="accent5">
                    <a:lumMod val="50000"/>
                  </a:schemeClr>
                </a:solidFill>
              </a:rPr>
              <a:t>deksametazon</a:t>
            </a:r>
            <a:r>
              <a:rPr lang="en-US" sz="2400" dirty="0" smtClean="0">
                <a:solidFill>
                  <a:schemeClr val="accent5">
                    <a:lumMod val="50000"/>
                  </a:schemeClr>
                </a:solidFill>
              </a:rPr>
              <a:t> </a:t>
            </a:r>
            <a:r>
              <a:rPr lang="en-US" sz="2400" dirty="0" err="1" smtClean="0">
                <a:solidFill>
                  <a:schemeClr val="accent5">
                    <a:lumMod val="50000"/>
                  </a:schemeClr>
                </a:solidFill>
              </a:rPr>
              <a:t>uz</a:t>
            </a:r>
            <a:r>
              <a:rPr lang="en-US" sz="2400" dirty="0" smtClean="0">
                <a:solidFill>
                  <a:schemeClr val="accent5">
                    <a:lumMod val="50000"/>
                  </a:schemeClr>
                </a:solidFill>
              </a:rPr>
              <a:t> 2% </a:t>
            </a:r>
            <a:r>
              <a:rPr lang="en-US" sz="2400" dirty="0" err="1" smtClean="0">
                <a:solidFill>
                  <a:schemeClr val="accent5">
                    <a:lumMod val="50000"/>
                  </a:schemeClr>
                </a:solidFill>
              </a:rPr>
              <a:t>lidokain</a:t>
            </a:r>
            <a:r>
              <a:rPr lang="en-US" sz="2400" dirty="0" smtClean="0">
                <a:solidFill>
                  <a:schemeClr val="accent5">
                    <a:lumMod val="50000"/>
                  </a:schemeClr>
                </a:solidFill>
              </a:rPr>
              <a:t> (</a:t>
            </a:r>
            <a:r>
              <a:rPr lang="en-US" sz="2400" dirty="0" err="1" smtClean="0">
                <a:solidFill>
                  <a:schemeClr val="accent5">
                    <a:lumMod val="50000"/>
                  </a:schemeClr>
                </a:solidFill>
              </a:rPr>
              <a:t>bez</a:t>
            </a:r>
            <a:r>
              <a:rPr lang="en-US" sz="2400" dirty="0" smtClean="0">
                <a:solidFill>
                  <a:schemeClr val="accent5">
                    <a:lumMod val="50000"/>
                  </a:schemeClr>
                </a:solidFill>
              </a:rPr>
              <a:t> </a:t>
            </a:r>
            <a:r>
              <a:rPr lang="en-US" sz="2400" dirty="0" err="1" smtClean="0">
                <a:solidFill>
                  <a:schemeClr val="accent5">
                    <a:lumMod val="50000"/>
                  </a:schemeClr>
                </a:solidFill>
              </a:rPr>
              <a:t>adrenlina</a:t>
            </a:r>
            <a:r>
              <a:rPr lang="en-US" sz="2400" dirty="0" smtClean="0">
                <a:solidFill>
                  <a:schemeClr val="accent5">
                    <a:lumMod val="50000"/>
                  </a:schemeClr>
                </a:solidFill>
              </a:rPr>
              <a:t>)</a:t>
            </a:r>
          </a:p>
          <a:p>
            <a:pPr lvl="3"/>
            <a:endParaRPr lang="en-US" sz="1200" dirty="0" smtClean="0">
              <a:solidFill>
                <a:schemeClr val="accent5">
                  <a:lumMod val="50000"/>
                </a:schemeClr>
              </a:solidFill>
            </a:endParaRPr>
          </a:p>
          <a:p>
            <a:r>
              <a:rPr lang="en-US" sz="2400" dirty="0" err="1" smtClean="0">
                <a:solidFill>
                  <a:schemeClr val="accent5">
                    <a:lumMod val="50000"/>
                  </a:schemeClr>
                </a:solidFill>
              </a:rPr>
              <a:t>Preporuka</a:t>
            </a:r>
            <a:r>
              <a:rPr lang="en-US" sz="2400" dirty="0" smtClean="0">
                <a:solidFill>
                  <a:schemeClr val="accent5">
                    <a:lumMod val="50000"/>
                  </a:schemeClr>
                </a:solidFill>
              </a:rPr>
              <a:t>: </a:t>
            </a:r>
            <a:r>
              <a:rPr lang="en-US" sz="2400" dirty="0" err="1" smtClean="0">
                <a:solidFill>
                  <a:schemeClr val="accent5">
                    <a:lumMod val="50000"/>
                  </a:schemeClr>
                </a:solidFill>
              </a:rPr>
              <a:t>Rtg</a:t>
            </a:r>
            <a:r>
              <a:rPr lang="en-US" sz="2400" dirty="0" smtClean="0">
                <a:solidFill>
                  <a:schemeClr val="accent5">
                    <a:lumMod val="50000"/>
                  </a:schemeClr>
                </a:solidFill>
              </a:rPr>
              <a:t> </a:t>
            </a:r>
            <a:r>
              <a:rPr lang="en-US" sz="2400" dirty="0" err="1" smtClean="0">
                <a:solidFill>
                  <a:schemeClr val="accent5">
                    <a:lumMod val="50000"/>
                  </a:schemeClr>
                </a:solidFill>
              </a:rPr>
              <a:t>zgloba</a:t>
            </a:r>
            <a:r>
              <a:rPr lang="en-US" sz="2400" dirty="0" smtClean="0">
                <a:solidFill>
                  <a:schemeClr val="accent5">
                    <a:lumMod val="50000"/>
                  </a:schemeClr>
                </a:solidFill>
              </a:rPr>
              <a:t> / CT  </a:t>
            </a:r>
            <a:r>
              <a:rPr lang="en-US" sz="2400" dirty="0" err="1" smtClean="0">
                <a:solidFill>
                  <a:schemeClr val="accent5">
                    <a:lumMod val="50000"/>
                  </a:schemeClr>
                </a:solidFill>
              </a:rPr>
              <a:t>pred</a:t>
            </a:r>
            <a:r>
              <a:rPr lang="en-US" sz="2400" dirty="0" smtClean="0">
                <a:solidFill>
                  <a:schemeClr val="accent5">
                    <a:lumMod val="50000"/>
                  </a:schemeClr>
                </a:solidFill>
              </a:rPr>
              <a:t> </a:t>
            </a:r>
            <a:r>
              <a:rPr lang="en-US" sz="2400" dirty="0" err="1" smtClean="0">
                <a:solidFill>
                  <a:schemeClr val="accent5">
                    <a:lumMod val="50000"/>
                  </a:schemeClr>
                </a:solidFill>
              </a:rPr>
              <a:t>injiciranje</a:t>
            </a:r>
            <a:r>
              <a:rPr lang="en-US" sz="2400" dirty="0" smtClean="0">
                <a:solidFill>
                  <a:schemeClr val="accent5">
                    <a:lumMod val="50000"/>
                  </a:schemeClr>
                </a:solidFill>
              </a:rPr>
              <a:t> u </a:t>
            </a:r>
            <a:r>
              <a:rPr lang="en-US" sz="2400" dirty="0" err="1" smtClean="0">
                <a:solidFill>
                  <a:schemeClr val="accent5">
                    <a:lumMod val="50000"/>
                  </a:schemeClr>
                </a:solidFill>
              </a:rPr>
              <a:t>zglobni</a:t>
            </a:r>
            <a:r>
              <a:rPr lang="en-US" sz="2400" dirty="0" smtClean="0">
                <a:solidFill>
                  <a:schemeClr val="accent5">
                    <a:lumMod val="50000"/>
                  </a:schemeClr>
                </a:solidFill>
              </a:rPr>
              <a:t> </a:t>
            </a:r>
            <a:r>
              <a:rPr lang="en-US" sz="2400" dirty="0" err="1" smtClean="0">
                <a:solidFill>
                  <a:schemeClr val="accent5">
                    <a:lumMod val="50000"/>
                  </a:schemeClr>
                </a:solidFill>
              </a:rPr>
              <a:t>prostor</a:t>
            </a:r>
            <a:r>
              <a:rPr lang="en-US" sz="2400" dirty="0" smtClean="0">
                <a:solidFill>
                  <a:schemeClr val="accent5">
                    <a:lumMod val="50000"/>
                  </a:schemeClr>
                </a:solidFill>
              </a:rPr>
              <a:t> </a:t>
            </a:r>
          </a:p>
          <a:p>
            <a:pPr lvl="3"/>
            <a:endParaRPr lang="en-US" sz="1200" dirty="0" smtClean="0">
              <a:solidFill>
                <a:schemeClr val="accent5">
                  <a:lumMod val="50000"/>
                </a:schemeClr>
              </a:solidFill>
            </a:endParaRPr>
          </a:p>
          <a:p>
            <a:r>
              <a:rPr lang="en-US" sz="2400" dirty="0" err="1" smtClean="0">
                <a:solidFill>
                  <a:schemeClr val="accent5">
                    <a:lumMod val="50000"/>
                  </a:schemeClr>
                </a:solidFill>
              </a:rPr>
              <a:t>Jednokratna</a:t>
            </a:r>
            <a:r>
              <a:rPr lang="en-US" sz="2400" dirty="0" smtClean="0">
                <a:solidFill>
                  <a:schemeClr val="accent5">
                    <a:lumMod val="50000"/>
                  </a:schemeClr>
                </a:solidFill>
              </a:rPr>
              <a:t> </a:t>
            </a:r>
            <a:r>
              <a:rPr lang="en-US" sz="2400" dirty="0" err="1" smtClean="0">
                <a:solidFill>
                  <a:schemeClr val="accent5">
                    <a:lumMod val="50000"/>
                  </a:schemeClr>
                </a:solidFill>
              </a:rPr>
              <a:t>injekcija</a:t>
            </a:r>
            <a:r>
              <a:rPr lang="en-US" sz="2400" dirty="0" smtClean="0">
                <a:solidFill>
                  <a:schemeClr val="accent5">
                    <a:lumMod val="50000"/>
                  </a:schemeClr>
                </a:solidFill>
              </a:rPr>
              <a:t> </a:t>
            </a:r>
            <a:r>
              <a:rPr lang="en-US" sz="2400" dirty="0" err="1" smtClean="0">
                <a:solidFill>
                  <a:schemeClr val="accent5">
                    <a:lumMod val="50000"/>
                  </a:schemeClr>
                </a:solidFill>
              </a:rPr>
              <a:t>nema</a:t>
            </a:r>
            <a:r>
              <a:rPr lang="en-US" sz="2400" dirty="0" smtClean="0">
                <a:solidFill>
                  <a:schemeClr val="accent5">
                    <a:lumMod val="50000"/>
                  </a:schemeClr>
                </a:solidFill>
              </a:rPr>
              <a:t> </a:t>
            </a:r>
            <a:r>
              <a:rPr lang="en-US" sz="2400" dirty="0" err="1" smtClean="0">
                <a:solidFill>
                  <a:schemeClr val="accent5">
                    <a:lumMod val="50000"/>
                  </a:schemeClr>
                </a:solidFill>
              </a:rPr>
              <a:t>uticaj</a:t>
            </a:r>
            <a:r>
              <a:rPr lang="en-US" sz="2400" dirty="0" smtClean="0">
                <a:solidFill>
                  <a:schemeClr val="accent5">
                    <a:lumMod val="50000"/>
                  </a:schemeClr>
                </a:solidFill>
              </a:rPr>
              <a:t> </a:t>
            </a:r>
            <a:r>
              <a:rPr lang="en-US" sz="2400" dirty="0" err="1" smtClean="0">
                <a:solidFill>
                  <a:schemeClr val="accent5">
                    <a:lumMod val="50000"/>
                  </a:schemeClr>
                </a:solidFill>
              </a:rPr>
              <a:t>na</a:t>
            </a:r>
            <a:r>
              <a:rPr lang="en-US" sz="2400" dirty="0" smtClean="0">
                <a:solidFill>
                  <a:schemeClr val="accent5">
                    <a:lumMod val="50000"/>
                  </a:schemeClr>
                </a:solidFill>
              </a:rPr>
              <a:t> </a:t>
            </a:r>
            <a:r>
              <a:rPr lang="en-US" sz="2400" dirty="0" err="1" smtClean="0">
                <a:solidFill>
                  <a:schemeClr val="accent5">
                    <a:lumMod val="50000"/>
                  </a:schemeClr>
                </a:solidFill>
              </a:rPr>
              <a:t>osteoklasticnu</a:t>
            </a:r>
            <a:r>
              <a:rPr lang="en-US" sz="2400" dirty="0" smtClean="0">
                <a:solidFill>
                  <a:schemeClr val="accent5">
                    <a:lumMod val="50000"/>
                  </a:schemeClr>
                </a:solidFill>
              </a:rPr>
              <a:t> </a:t>
            </a:r>
            <a:r>
              <a:rPr lang="en-US" sz="2400" dirty="0" err="1" smtClean="0">
                <a:solidFill>
                  <a:schemeClr val="accent5">
                    <a:lumMod val="50000"/>
                  </a:schemeClr>
                </a:solidFill>
              </a:rPr>
              <a:t>aktivnost</a:t>
            </a:r>
            <a:r>
              <a:rPr lang="en-US" sz="2400" dirty="0" smtClean="0">
                <a:solidFill>
                  <a:schemeClr val="accent5">
                    <a:lumMod val="50000"/>
                  </a:schemeClr>
                </a:solidFill>
              </a:rPr>
              <a:t> (</a:t>
            </a:r>
            <a:r>
              <a:rPr lang="en-US" sz="2400" dirty="0" err="1" smtClean="0">
                <a:solidFill>
                  <a:schemeClr val="accent5">
                    <a:lumMod val="50000"/>
                  </a:schemeClr>
                </a:solidFill>
              </a:rPr>
              <a:t>resorpcija</a:t>
            </a:r>
            <a:r>
              <a:rPr lang="en-US" sz="2400" dirty="0" smtClean="0">
                <a:solidFill>
                  <a:schemeClr val="accent5">
                    <a:lumMod val="50000"/>
                  </a:schemeClr>
                </a:solidFill>
              </a:rPr>
              <a:t> </a:t>
            </a:r>
            <a:r>
              <a:rPr lang="en-US" sz="2400" dirty="0" err="1" smtClean="0">
                <a:solidFill>
                  <a:schemeClr val="accent5">
                    <a:lumMod val="50000"/>
                  </a:schemeClr>
                </a:solidFill>
              </a:rPr>
              <a:t>kosti</a:t>
            </a:r>
            <a:r>
              <a:rPr lang="en-US" sz="2400" dirty="0" smtClean="0">
                <a:solidFill>
                  <a:schemeClr val="accent5">
                    <a:lumMod val="50000"/>
                  </a:schemeClr>
                </a:solidFill>
              </a:rPr>
              <a:t>).  </a:t>
            </a:r>
            <a:r>
              <a:rPr lang="en-US" sz="2400" dirty="0" err="1" smtClean="0">
                <a:solidFill>
                  <a:schemeClr val="accent5">
                    <a:lumMod val="50000"/>
                  </a:schemeClr>
                </a:solidFill>
              </a:rPr>
              <a:t>Oprez</a:t>
            </a:r>
            <a:r>
              <a:rPr lang="en-US" sz="2400" dirty="0" smtClean="0">
                <a:solidFill>
                  <a:schemeClr val="accent5">
                    <a:lumMod val="50000"/>
                  </a:schemeClr>
                </a:solidFill>
              </a:rPr>
              <a:t> </a:t>
            </a:r>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visekratne</a:t>
            </a:r>
            <a:r>
              <a:rPr lang="en-US" sz="2400" dirty="0" smtClean="0">
                <a:solidFill>
                  <a:schemeClr val="accent5">
                    <a:lumMod val="50000"/>
                  </a:schemeClr>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0"/>
            <a:ext cx="7239000" cy="457200"/>
          </a:xfrm>
        </p:spPr>
        <p:txBody>
          <a:bodyPr>
            <a:normAutofit fontScale="90000"/>
          </a:bodyPr>
          <a:lstStyle/>
          <a:p>
            <a:r>
              <a:rPr lang="en-GB" sz="2800" b="1" dirty="0" err="1" smtClean="0">
                <a:solidFill>
                  <a:schemeClr val="accent5">
                    <a:lumMod val="50000"/>
                  </a:schemeClr>
                </a:solidFill>
              </a:rPr>
              <a:t>Injekcija</a:t>
            </a:r>
            <a:r>
              <a:rPr lang="en-GB" sz="2800" b="1" dirty="0" smtClean="0">
                <a:solidFill>
                  <a:schemeClr val="accent5">
                    <a:lumMod val="50000"/>
                  </a:schemeClr>
                </a:solidFill>
              </a:rPr>
              <a:t> u </a:t>
            </a:r>
            <a:r>
              <a:rPr lang="en-GB" sz="2800" b="1" dirty="0" err="1" smtClean="0">
                <a:solidFill>
                  <a:schemeClr val="accent5">
                    <a:lumMod val="50000"/>
                  </a:schemeClr>
                </a:solidFill>
              </a:rPr>
              <a:t>temporomandibularni</a:t>
            </a:r>
            <a:r>
              <a:rPr lang="en-GB" sz="2800" b="1" dirty="0" smtClean="0">
                <a:solidFill>
                  <a:schemeClr val="accent5">
                    <a:lumMod val="50000"/>
                  </a:schemeClr>
                </a:solidFill>
              </a:rPr>
              <a:t> </a:t>
            </a:r>
            <a:r>
              <a:rPr lang="en-GB" sz="2800" b="1" dirty="0" err="1" smtClean="0">
                <a:solidFill>
                  <a:schemeClr val="accent5">
                    <a:lumMod val="50000"/>
                  </a:schemeClr>
                </a:solidFill>
              </a:rPr>
              <a:t>zglob</a:t>
            </a:r>
            <a:endParaRPr lang="en-GB"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0" y="1295400"/>
            <a:ext cx="4246459"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75000"/>
                  </a:schemeClr>
                </a:solidFill>
                <a:latin typeface="Book Antiqua" panose="02040602050305030304" pitchFamily="18" charset="0"/>
              </a:rPr>
              <a:t>OROFACIJALNA BOLNA STANJA</a:t>
            </a:r>
            <a:endParaRPr lang="en-GB" sz="3200" dirty="0">
              <a:solidFill>
                <a:schemeClr val="tx2">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sz="3900" b="1" dirty="0" err="1" smtClean="0">
                <a:solidFill>
                  <a:schemeClr val="accent5">
                    <a:lumMod val="50000"/>
                  </a:schemeClr>
                </a:solidFill>
              </a:rPr>
              <a:t>Klasifikacija</a:t>
            </a:r>
            <a:r>
              <a:rPr lang="en-US" sz="3900" b="1" dirty="0" smtClean="0">
                <a:solidFill>
                  <a:schemeClr val="accent5">
                    <a:lumMod val="50000"/>
                  </a:schemeClr>
                </a:solidFill>
              </a:rPr>
              <a:t> </a:t>
            </a:r>
            <a:r>
              <a:rPr lang="en-US" sz="3900" b="1" dirty="0" err="1" smtClean="0">
                <a:solidFill>
                  <a:schemeClr val="accent5">
                    <a:lumMod val="50000"/>
                  </a:schemeClr>
                </a:solidFill>
              </a:rPr>
              <a:t>orofacijalnih</a:t>
            </a:r>
            <a:r>
              <a:rPr lang="en-US" sz="3900" b="1" dirty="0" smtClean="0">
                <a:solidFill>
                  <a:schemeClr val="accent5">
                    <a:lumMod val="50000"/>
                  </a:schemeClr>
                </a:solidFill>
              </a:rPr>
              <a:t> </a:t>
            </a:r>
            <a:r>
              <a:rPr lang="en-US" sz="3900" b="1" dirty="0" err="1" smtClean="0">
                <a:solidFill>
                  <a:schemeClr val="accent5">
                    <a:lumMod val="50000"/>
                  </a:schemeClr>
                </a:solidFill>
              </a:rPr>
              <a:t>bolnih</a:t>
            </a:r>
            <a:r>
              <a:rPr lang="en-US" sz="3900" b="1" dirty="0" smtClean="0">
                <a:solidFill>
                  <a:schemeClr val="accent5">
                    <a:lumMod val="50000"/>
                  </a:schemeClr>
                </a:solidFill>
              </a:rPr>
              <a:t> </a:t>
            </a:r>
            <a:r>
              <a:rPr lang="en-US" sz="3900" b="1" dirty="0" err="1" smtClean="0">
                <a:solidFill>
                  <a:schemeClr val="accent5">
                    <a:lumMod val="50000"/>
                  </a:schemeClr>
                </a:solidFill>
              </a:rPr>
              <a:t>stanja</a:t>
            </a:r>
            <a:r>
              <a:rPr lang="en-US" sz="3900" b="1" dirty="0" smtClean="0">
                <a:solidFill>
                  <a:schemeClr val="accent5">
                    <a:lumMod val="50000"/>
                  </a:schemeClr>
                </a:solidFill>
              </a:rPr>
              <a:t> :</a:t>
            </a:r>
          </a:p>
          <a:p>
            <a:pPr>
              <a:buNone/>
            </a:pPr>
            <a:endParaRPr lang="en-US" sz="3500" dirty="0" smtClean="0">
              <a:solidFill>
                <a:schemeClr val="accent5">
                  <a:lumMod val="50000"/>
                </a:schemeClr>
              </a:solidFill>
            </a:endParaRPr>
          </a:p>
          <a:p>
            <a:pPr marL="514350" indent="-514350">
              <a:buFont typeface="+mj-lt"/>
              <a:buAutoNum type="arabicPeriod"/>
            </a:pPr>
            <a:r>
              <a:rPr lang="en-US" sz="3500" dirty="0" err="1" smtClean="0">
                <a:solidFill>
                  <a:schemeClr val="accent5">
                    <a:lumMod val="50000"/>
                  </a:schemeClr>
                </a:solidFill>
              </a:rPr>
              <a:t>Fizicka</a:t>
            </a:r>
            <a:r>
              <a:rPr lang="en-US" sz="3500" dirty="0" smtClean="0">
                <a:solidFill>
                  <a:schemeClr val="accent5">
                    <a:lumMod val="50000"/>
                  </a:schemeClr>
                </a:solidFill>
              </a:rPr>
              <a:t> </a:t>
            </a:r>
            <a:r>
              <a:rPr lang="en-US" sz="3500" dirty="0" smtClean="0">
                <a:solidFill>
                  <a:schemeClr val="accent5">
                    <a:lumMod val="50000"/>
                  </a:schemeClr>
                </a:solidFill>
              </a:rPr>
              <a:t>: </a:t>
            </a:r>
            <a:r>
              <a:rPr lang="en-US" sz="3500" dirty="0" err="1" smtClean="0">
                <a:solidFill>
                  <a:schemeClr val="accent5">
                    <a:lumMod val="50000"/>
                  </a:schemeClr>
                </a:solidFill>
              </a:rPr>
              <a:t>temporomandibularne</a:t>
            </a:r>
            <a:r>
              <a:rPr lang="en-US" sz="3500" dirty="0" smtClean="0">
                <a:solidFill>
                  <a:schemeClr val="accent5">
                    <a:lumMod val="50000"/>
                  </a:schemeClr>
                </a:solidFill>
              </a:rPr>
              <a:t> </a:t>
            </a:r>
            <a:r>
              <a:rPr lang="en-US" sz="3500" dirty="0" err="1" smtClean="0">
                <a:solidFill>
                  <a:schemeClr val="accent5">
                    <a:lumMod val="50000"/>
                  </a:schemeClr>
                </a:solidFill>
              </a:rPr>
              <a:t>smetnje</a:t>
            </a:r>
            <a:endParaRPr lang="en-US" sz="3500" dirty="0" smtClean="0">
              <a:solidFill>
                <a:schemeClr val="accent5">
                  <a:lumMod val="50000"/>
                </a:schemeClr>
              </a:solidFill>
            </a:endParaRPr>
          </a:p>
          <a:p>
            <a:pPr marL="514350" indent="-514350">
              <a:buNone/>
            </a:pPr>
            <a:endParaRPr lang="en-US" sz="3500" dirty="0" smtClean="0">
              <a:solidFill>
                <a:schemeClr val="accent5">
                  <a:lumMod val="50000"/>
                </a:schemeClr>
              </a:solidFill>
            </a:endParaRPr>
          </a:p>
          <a:p>
            <a:pPr marL="514350" indent="-514350">
              <a:buNone/>
            </a:pPr>
            <a:r>
              <a:rPr lang="en-US" sz="3500" dirty="0" smtClean="0">
                <a:solidFill>
                  <a:schemeClr val="accent5">
                    <a:lumMod val="50000"/>
                  </a:schemeClr>
                </a:solidFill>
              </a:rPr>
              <a:t>2.	</a:t>
            </a:r>
            <a:r>
              <a:rPr lang="en-US" sz="3500" dirty="0" err="1" smtClean="0">
                <a:solidFill>
                  <a:schemeClr val="accent5">
                    <a:lumMod val="50000"/>
                  </a:schemeClr>
                </a:solidFill>
              </a:rPr>
              <a:t>Psiholoska</a:t>
            </a:r>
            <a:r>
              <a:rPr lang="en-US" sz="3500" dirty="0" smtClean="0">
                <a:solidFill>
                  <a:schemeClr val="accent5">
                    <a:lumMod val="50000"/>
                  </a:schemeClr>
                </a:solidFill>
              </a:rPr>
              <a:t>: </a:t>
            </a:r>
            <a:r>
              <a:rPr lang="en-US" sz="3500" dirty="0" err="1" smtClean="0">
                <a:solidFill>
                  <a:schemeClr val="accent5">
                    <a:lumMod val="50000"/>
                  </a:schemeClr>
                </a:solidFill>
              </a:rPr>
              <a:t>poremecaji</a:t>
            </a:r>
            <a:r>
              <a:rPr lang="en-US" sz="3500" dirty="0" smtClean="0">
                <a:solidFill>
                  <a:schemeClr val="accent5">
                    <a:lumMod val="50000"/>
                  </a:schemeClr>
                </a:solidFill>
              </a:rPr>
              <a:t> </a:t>
            </a:r>
            <a:r>
              <a:rPr lang="en-US" sz="3500" dirty="0" err="1" smtClean="0">
                <a:solidFill>
                  <a:schemeClr val="accent5">
                    <a:lumMod val="50000"/>
                  </a:schemeClr>
                </a:solidFill>
              </a:rPr>
              <a:t>raspolozenja</a:t>
            </a:r>
            <a:r>
              <a:rPr lang="en-US" sz="3500" dirty="0" smtClean="0">
                <a:solidFill>
                  <a:schemeClr val="accent5">
                    <a:lumMod val="50000"/>
                  </a:schemeClr>
                </a:solidFill>
              </a:rPr>
              <a:t>,  </a:t>
            </a:r>
            <a:r>
              <a:rPr lang="en-US" sz="3500" dirty="0" err="1" smtClean="0">
                <a:solidFill>
                  <a:schemeClr val="accent5">
                    <a:lumMod val="50000"/>
                  </a:schemeClr>
                </a:solidFill>
              </a:rPr>
              <a:t>anksioznost</a:t>
            </a:r>
            <a:r>
              <a:rPr lang="en-US" sz="3500" dirty="0" smtClean="0">
                <a:solidFill>
                  <a:schemeClr val="accent5">
                    <a:lumMod val="50000"/>
                  </a:schemeClr>
                </a:solidFill>
              </a:rPr>
              <a:t>, </a:t>
            </a:r>
            <a:r>
              <a:rPr lang="en-US" sz="3500" dirty="0" err="1" smtClean="0">
                <a:solidFill>
                  <a:schemeClr val="accent5">
                    <a:lumMod val="50000"/>
                  </a:schemeClr>
                </a:solidFill>
              </a:rPr>
              <a:t>depresivnost</a:t>
            </a:r>
            <a:r>
              <a:rPr lang="en-US" sz="3500" dirty="0" smtClean="0">
                <a:solidFill>
                  <a:schemeClr val="accent5">
                    <a:lumMod val="50000"/>
                  </a:schemeClr>
                </a:solidFill>
              </a:rPr>
              <a:t>…*</a:t>
            </a:r>
          </a:p>
          <a:p>
            <a:pPr marL="514350" indent="-514350">
              <a:buFont typeface="+mj-lt"/>
              <a:buAutoNum type="arabicPeriod"/>
            </a:pPr>
            <a:endParaRPr lang="en-US" sz="2800" dirty="0" smtClean="0">
              <a:solidFill>
                <a:schemeClr val="tx2">
                  <a:lumMod val="75000"/>
                </a:schemeClr>
              </a:solidFill>
            </a:endParaRPr>
          </a:p>
          <a:p>
            <a:pPr>
              <a:buNone/>
            </a:pPr>
            <a:r>
              <a:rPr lang="en-GB" sz="2800" dirty="0" smtClean="0">
                <a:solidFill>
                  <a:schemeClr val="tx2">
                    <a:lumMod val="75000"/>
                  </a:schemeClr>
                </a:solidFill>
              </a:rPr>
              <a:t>	</a:t>
            </a:r>
          </a:p>
          <a:p>
            <a:pPr>
              <a:buNone/>
            </a:pPr>
            <a:endParaRPr lang="en-GB" sz="2800" dirty="0" smtClean="0">
              <a:solidFill>
                <a:schemeClr val="tx2">
                  <a:lumMod val="75000"/>
                </a:schemeClr>
              </a:solidFill>
            </a:endParaRPr>
          </a:p>
          <a:p>
            <a:pPr>
              <a:buNone/>
            </a:pPr>
            <a:r>
              <a:rPr lang="en-GB" sz="2800" i="1" dirty="0" smtClean="0">
                <a:solidFill>
                  <a:schemeClr val="tx2">
                    <a:lumMod val="60000"/>
                    <a:lumOff val="40000"/>
                  </a:schemeClr>
                </a:solidFill>
              </a:rPr>
              <a:t>*</a:t>
            </a:r>
            <a:r>
              <a:rPr lang="en-GB" sz="2600" i="1" dirty="0" err="1" smtClean="0">
                <a:solidFill>
                  <a:schemeClr val="tx2">
                    <a:lumMod val="75000"/>
                  </a:schemeClr>
                </a:solidFill>
              </a:rPr>
              <a:t>Okeson</a:t>
            </a:r>
            <a:r>
              <a:rPr lang="en-GB" sz="2600" i="1" dirty="0" smtClean="0">
                <a:solidFill>
                  <a:schemeClr val="tx2">
                    <a:lumMod val="75000"/>
                  </a:schemeClr>
                </a:solidFill>
              </a:rPr>
              <a:t>, 2008</a:t>
            </a:r>
            <a:endParaRPr lang="en-GB" sz="2800" i="1"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2800" b="1" dirty="0" err="1" smtClean="0">
                <a:solidFill>
                  <a:schemeClr val="accent5">
                    <a:lumMod val="50000"/>
                  </a:schemeClr>
                </a:solidFill>
              </a:rPr>
              <a:t>Farmakoterapija</a:t>
            </a:r>
            <a:endParaRPr lang="en-GB" sz="2800" dirty="0">
              <a:solidFill>
                <a:schemeClr val="accent5">
                  <a:lumMod val="50000"/>
                </a:schemeClr>
              </a:solidFill>
            </a:endParaRPr>
          </a:p>
        </p:txBody>
      </p:sp>
      <p:sp>
        <p:nvSpPr>
          <p:cNvPr id="3" name="Content Placeholder 2"/>
          <p:cNvSpPr>
            <a:spLocks noGrp="1"/>
          </p:cNvSpPr>
          <p:nvPr>
            <p:ph idx="1"/>
          </p:nvPr>
        </p:nvSpPr>
        <p:spPr>
          <a:xfrm>
            <a:off x="457200" y="1524000"/>
            <a:ext cx="8229600" cy="4419600"/>
          </a:xfrm>
        </p:spPr>
        <p:txBody>
          <a:bodyPr>
            <a:noAutofit/>
          </a:bodyPr>
          <a:lstStyle/>
          <a:p>
            <a:r>
              <a:rPr lang="en-GB" sz="2400" b="1" dirty="0" err="1" smtClean="0">
                <a:solidFill>
                  <a:schemeClr val="accent5">
                    <a:lumMod val="50000"/>
                  </a:schemeClr>
                </a:solidFill>
              </a:rPr>
              <a:t>Miorelaksanti</a:t>
            </a:r>
            <a:endParaRPr lang="en-GB" sz="2400" b="1"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akutno</a:t>
            </a:r>
            <a:r>
              <a:rPr lang="en-US" sz="2400" dirty="0" smtClean="0">
                <a:solidFill>
                  <a:schemeClr val="accent5">
                    <a:lumMod val="50000"/>
                  </a:schemeClr>
                </a:solidFill>
              </a:rPr>
              <a:t> </a:t>
            </a:r>
            <a:r>
              <a:rPr lang="en-US" sz="2400" dirty="0" err="1" smtClean="0">
                <a:solidFill>
                  <a:schemeClr val="accent5">
                    <a:lumMod val="50000"/>
                  </a:schemeClr>
                </a:solidFill>
              </a:rPr>
              <a:t>istezanje</a:t>
            </a:r>
            <a:r>
              <a:rPr lang="en-US" sz="2400" dirty="0" smtClean="0">
                <a:solidFill>
                  <a:schemeClr val="accent5">
                    <a:lumMod val="50000"/>
                  </a:schemeClr>
                </a:solidFill>
              </a:rPr>
              <a:t> </a:t>
            </a:r>
            <a:r>
              <a:rPr lang="en-US" sz="2400" dirty="0" err="1" smtClean="0">
                <a:solidFill>
                  <a:schemeClr val="accent5">
                    <a:lumMod val="50000"/>
                  </a:schemeClr>
                </a:solidFill>
              </a:rPr>
              <a:t>misica</a:t>
            </a:r>
            <a:r>
              <a:rPr lang="en-US" sz="2400" dirty="0" smtClean="0">
                <a:solidFill>
                  <a:schemeClr val="accent5">
                    <a:lumMod val="50000"/>
                  </a:schemeClr>
                </a:solidFill>
              </a:rPr>
              <a:t> </a:t>
            </a:r>
            <a:r>
              <a:rPr lang="en-US" sz="2400" dirty="0" err="1" smtClean="0">
                <a:solidFill>
                  <a:schemeClr val="accent5">
                    <a:lumMod val="50000"/>
                  </a:schemeClr>
                </a:solidFill>
              </a:rPr>
              <a:t>kao</a:t>
            </a:r>
            <a:r>
              <a:rPr lang="en-US" sz="2400" dirty="0" smtClean="0">
                <a:solidFill>
                  <a:schemeClr val="accent5">
                    <a:lumMod val="50000"/>
                  </a:schemeClr>
                </a:solidFill>
              </a:rPr>
              <a:t> I </a:t>
            </a:r>
            <a:r>
              <a:rPr lang="en-US" sz="2400" dirty="0" err="1" smtClean="0">
                <a:solidFill>
                  <a:schemeClr val="accent5">
                    <a:lumMod val="50000"/>
                  </a:schemeClr>
                </a:solidFill>
              </a:rPr>
              <a:t>hronicni</a:t>
            </a:r>
            <a:r>
              <a:rPr lang="en-US" sz="2400" dirty="0" smtClean="0">
                <a:solidFill>
                  <a:schemeClr val="accent5">
                    <a:lumMod val="50000"/>
                  </a:schemeClr>
                </a:solidFill>
              </a:rPr>
              <a:t> </a:t>
            </a:r>
            <a:r>
              <a:rPr lang="en-US" sz="2400" dirty="0" err="1" smtClean="0">
                <a:solidFill>
                  <a:schemeClr val="accent5">
                    <a:lumMod val="50000"/>
                  </a:schemeClr>
                </a:solidFill>
              </a:rPr>
              <a:t>bol</a:t>
            </a:r>
            <a:r>
              <a:rPr lang="en-US" sz="2400" dirty="0" smtClean="0">
                <a:solidFill>
                  <a:schemeClr val="accent5">
                    <a:lumMod val="50000"/>
                  </a:schemeClr>
                </a:solidFill>
              </a:rPr>
              <a:t> </a:t>
            </a:r>
            <a:r>
              <a:rPr lang="en-US" sz="2400" dirty="0" err="1" smtClean="0">
                <a:solidFill>
                  <a:schemeClr val="accent5">
                    <a:lumMod val="50000"/>
                  </a:schemeClr>
                </a:solidFill>
              </a:rPr>
              <a:t>kod</a:t>
            </a:r>
            <a:r>
              <a:rPr lang="en-US" sz="2400" dirty="0" smtClean="0">
                <a:solidFill>
                  <a:schemeClr val="accent5">
                    <a:lumMod val="50000"/>
                  </a:schemeClr>
                </a:solidFill>
              </a:rPr>
              <a:t> TMD </a:t>
            </a:r>
          </a:p>
          <a:p>
            <a:pPr>
              <a:buNone/>
            </a:pPr>
            <a:r>
              <a:rPr lang="en-GB" sz="2400" dirty="0" smtClean="0">
                <a:solidFill>
                  <a:schemeClr val="accent5">
                    <a:lumMod val="50000"/>
                  </a:schemeClr>
                </a:solidFill>
              </a:rPr>
              <a:t>	-</a:t>
            </a:r>
            <a:r>
              <a:rPr lang="en-GB" sz="2400" dirty="0" err="1" smtClean="0">
                <a:solidFill>
                  <a:schemeClr val="accent5">
                    <a:lumMod val="50000"/>
                  </a:schemeClr>
                </a:solidFill>
              </a:rPr>
              <a:t>Centralni</a:t>
            </a:r>
            <a:r>
              <a:rPr lang="en-GB" sz="2400" dirty="0" smtClean="0">
                <a:solidFill>
                  <a:schemeClr val="accent5">
                    <a:lumMod val="50000"/>
                  </a:schemeClr>
                </a:solidFill>
              </a:rPr>
              <a:t> </a:t>
            </a:r>
            <a:r>
              <a:rPr lang="en-GB" sz="2400" dirty="0" err="1" smtClean="0">
                <a:solidFill>
                  <a:schemeClr val="accent5">
                    <a:lumMod val="50000"/>
                  </a:schemeClr>
                </a:solidFill>
              </a:rPr>
              <a:t>miorelaksanti</a:t>
            </a:r>
            <a:r>
              <a:rPr lang="en-GB" sz="2400" dirty="0" smtClean="0">
                <a:solidFill>
                  <a:schemeClr val="accent5">
                    <a:lumMod val="50000"/>
                  </a:schemeClr>
                </a:solidFill>
              </a:rPr>
              <a:t>- diazepam, </a:t>
            </a:r>
            <a:r>
              <a:rPr lang="en-GB" sz="2400" dirty="0" err="1" smtClean="0">
                <a:solidFill>
                  <a:schemeClr val="accent5">
                    <a:lumMod val="50000"/>
                  </a:schemeClr>
                </a:solidFill>
              </a:rPr>
              <a:t>ciklobenzaprin</a:t>
            </a:r>
            <a:r>
              <a:rPr lang="en-GB" sz="2400" dirty="0" smtClean="0">
                <a:solidFill>
                  <a:schemeClr val="accent5">
                    <a:lumMod val="50000"/>
                  </a:schemeClr>
                </a:solidFill>
              </a:rPr>
              <a:t>, </a:t>
            </a:r>
            <a:r>
              <a:rPr lang="en-GB" sz="2400" dirty="0" err="1" smtClean="0">
                <a:solidFill>
                  <a:schemeClr val="accent5">
                    <a:lumMod val="50000"/>
                  </a:schemeClr>
                </a:solidFill>
              </a:rPr>
              <a:t>baklofen</a:t>
            </a:r>
            <a:r>
              <a:rPr lang="en-GB" sz="2400" dirty="0" smtClean="0">
                <a:solidFill>
                  <a:schemeClr val="accent5">
                    <a:lumMod val="50000"/>
                  </a:schemeClr>
                </a:solidFill>
              </a:rPr>
              <a:t>, </a:t>
            </a:r>
            <a:r>
              <a:rPr lang="en-GB" sz="2400" dirty="0" err="1" smtClean="0">
                <a:solidFill>
                  <a:schemeClr val="accent5">
                    <a:lumMod val="50000"/>
                  </a:schemeClr>
                </a:solidFill>
              </a:rPr>
              <a:t>dantrolen</a:t>
            </a:r>
            <a:r>
              <a:rPr lang="en-GB" sz="2400" dirty="0" smtClean="0">
                <a:solidFill>
                  <a:schemeClr val="accent5">
                    <a:lumMod val="50000"/>
                  </a:schemeClr>
                </a:solidFill>
              </a:rPr>
              <a:t> </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Prepisuju</a:t>
            </a:r>
            <a:r>
              <a:rPr lang="en-US" sz="2400" dirty="0" smtClean="0">
                <a:solidFill>
                  <a:schemeClr val="accent5">
                    <a:lumMod val="50000"/>
                  </a:schemeClr>
                </a:solidFill>
              </a:rPr>
              <a:t> se </a:t>
            </a:r>
            <a:r>
              <a:rPr lang="en-US" sz="2400" dirty="0" err="1" smtClean="0">
                <a:solidFill>
                  <a:schemeClr val="accent5">
                    <a:lumMod val="50000"/>
                  </a:schemeClr>
                </a:solidFill>
              </a:rPr>
              <a:t>pred</a:t>
            </a:r>
            <a:r>
              <a:rPr lang="en-US" sz="2400" dirty="0" smtClean="0">
                <a:solidFill>
                  <a:schemeClr val="accent5">
                    <a:lumMod val="50000"/>
                  </a:schemeClr>
                </a:solidFill>
              </a:rPr>
              <a:t> </a:t>
            </a:r>
            <a:r>
              <a:rPr lang="en-US" sz="2400" dirty="0" err="1" smtClean="0">
                <a:solidFill>
                  <a:schemeClr val="accent5">
                    <a:lumMod val="50000"/>
                  </a:schemeClr>
                </a:solidFill>
              </a:rPr>
              <a:t>spavanje</a:t>
            </a:r>
            <a:r>
              <a:rPr lang="en-US" sz="2400" dirty="0" smtClean="0">
                <a:solidFill>
                  <a:schemeClr val="accent5">
                    <a:lumMod val="50000"/>
                  </a:schemeClr>
                </a:solidFill>
              </a:rPr>
              <a:t>  (ND- </a:t>
            </a:r>
            <a:r>
              <a:rPr lang="en-US" sz="2400" dirty="0" err="1" smtClean="0">
                <a:solidFill>
                  <a:schemeClr val="accent5">
                    <a:lumMod val="50000"/>
                  </a:schemeClr>
                </a:solidFill>
              </a:rPr>
              <a:t>vrtoglavica</a:t>
            </a:r>
            <a:r>
              <a:rPr lang="en-US" sz="2400" dirty="0" smtClean="0">
                <a:solidFill>
                  <a:schemeClr val="accent5">
                    <a:lumMod val="50000"/>
                  </a:schemeClr>
                </a:solidFill>
              </a:rPr>
              <a:t>)</a:t>
            </a:r>
          </a:p>
          <a:p>
            <a:pPr>
              <a:buNone/>
            </a:pPr>
            <a:r>
              <a:rPr lang="en-US" sz="2400" dirty="0" smtClean="0">
                <a:solidFill>
                  <a:schemeClr val="accent5">
                    <a:lumMod val="50000"/>
                  </a:schemeClr>
                </a:solidFill>
              </a:rPr>
              <a:t>	</a:t>
            </a:r>
            <a:r>
              <a:rPr lang="en-US" sz="2400" dirty="0" err="1" smtClean="0">
                <a:solidFill>
                  <a:schemeClr val="accent5">
                    <a:lumMod val="50000"/>
                  </a:schemeClr>
                </a:solidFill>
              </a:rPr>
              <a:t>Pomazu</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pratecu</a:t>
            </a:r>
            <a:r>
              <a:rPr lang="en-US" sz="2400" dirty="0" smtClean="0">
                <a:solidFill>
                  <a:schemeClr val="accent5">
                    <a:lumMod val="50000"/>
                  </a:schemeClr>
                </a:solidFill>
              </a:rPr>
              <a:t> </a:t>
            </a:r>
            <a:r>
              <a:rPr lang="en-US" sz="2400" dirty="0" err="1" smtClean="0">
                <a:solidFill>
                  <a:schemeClr val="accent5">
                    <a:lumMod val="50000"/>
                  </a:schemeClr>
                </a:solidFill>
              </a:rPr>
              <a:t>insomniju</a:t>
            </a:r>
            <a:r>
              <a:rPr lang="en-US" sz="2400" dirty="0" smtClean="0">
                <a:solidFill>
                  <a:schemeClr val="accent5">
                    <a:lumMod val="50000"/>
                  </a:schemeClr>
                </a:solidFill>
              </a:rPr>
              <a:t> </a:t>
            </a:r>
            <a:endParaRPr lang="en-US" sz="2400" dirty="0" smtClean="0">
              <a:solidFill>
                <a:schemeClr val="accent5">
                  <a:lumMod val="50000"/>
                </a:schemeClr>
              </a:solidFill>
            </a:endParaRPr>
          </a:p>
          <a:p>
            <a:pPr lvl="3">
              <a:buNone/>
            </a:pPr>
            <a:endParaRPr lang="en-US" sz="1200" dirty="0" smtClean="0">
              <a:solidFill>
                <a:schemeClr val="accent5">
                  <a:lumMod val="50000"/>
                </a:schemeClr>
              </a:solidFill>
            </a:endParaRPr>
          </a:p>
          <a:p>
            <a:r>
              <a:rPr lang="en-GB" sz="2400" b="1" dirty="0" err="1" smtClean="0">
                <a:solidFill>
                  <a:schemeClr val="accent5">
                    <a:lumMod val="50000"/>
                  </a:schemeClr>
                </a:solidFill>
              </a:rPr>
              <a:t>Botulinum</a:t>
            </a:r>
            <a:r>
              <a:rPr lang="en-GB" sz="2400" b="1" dirty="0" smtClean="0">
                <a:solidFill>
                  <a:schemeClr val="accent5">
                    <a:lumMod val="50000"/>
                  </a:schemeClr>
                </a:solidFill>
              </a:rPr>
              <a:t> </a:t>
            </a:r>
            <a:r>
              <a:rPr lang="en-GB" sz="2400" b="1" dirty="0" err="1" smtClean="0">
                <a:solidFill>
                  <a:schemeClr val="accent5">
                    <a:lumMod val="50000"/>
                  </a:schemeClr>
                </a:solidFill>
              </a:rPr>
              <a:t>toksin</a:t>
            </a:r>
            <a:endParaRPr lang="en-GB" sz="2400" b="1" dirty="0" smtClean="0">
              <a:solidFill>
                <a:schemeClr val="accent5">
                  <a:lumMod val="50000"/>
                </a:schemeClr>
              </a:solidFill>
            </a:endParaRPr>
          </a:p>
          <a:p>
            <a:pPr>
              <a:buNone/>
            </a:pPr>
            <a:r>
              <a:rPr lang="en-US" sz="2400" b="1" dirty="0" smtClean="0">
                <a:solidFill>
                  <a:schemeClr val="accent5">
                    <a:lumMod val="50000"/>
                  </a:schemeClr>
                </a:solidFill>
              </a:rPr>
              <a:t>	</a:t>
            </a:r>
            <a:r>
              <a:rPr lang="en-GB" sz="2400" dirty="0" err="1" smtClean="0">
                <a:solidFill>
                  <a:schemeClr val="accent5">
                    <a:lumMod val="50000"/>
                  </a:schemeClr>
                </a:solidFill>
              </a:rPr>
              <a:t>Varijabilni</a:t>
            </a:r>
            <a:r>
              <a:rPr lang="en-GB" sz="2400" dirty="0" smtClean="0">
                <a:solidFill>
                  <a:schemeClr val="accent5">
                    <a:lumMod val="50000"/>
                  </a:schemeClr>
                </a:solidFill>
              </a:rPr>
              <a:t> </a:t>
            </a:r>
            <a:r>
              <a:rPr lang="en-GB" sz="2400" dirty="0" err="1" smtClean="0">
                <a:solidFill>
                  <a:schemeClr val="accent5">
                    <a:lumMod val="50000"/>
                  </a:schemeClr>
                </a:solidFill>
              </a:rPr>
              <a:t>podaci</a:t>
            </a:r>
            <a:r>
              <a:rPr lang="en-GB" sz="2400" dirty="0" smtClean="0">
                <a:solidFill>
                  <a:schemeClr val="accent5">
                    <a:lumMod val="50000"/>
                  </a:schemeClr>
                </a:solidFill>
              </a:rPr>
              <a:t> </a:t>
            </a:r>
            <a:r>
              <a:rPr lang="en-GB" sz="2400" dirty="0" err="1" smtClean="0">
                <a:solidFill>
                  <a:schemeClr val="accent5">
                    <a:lumMod val="50000"/>
                  </a:schemeClr>
                </a:solidFill>
              </a:rPr>
              <a:t>koristi</a:t>
            </a:r>
            <a:r>
              <a:rPr lang="en-GB" sz="2400" dirty="0" smtClean="0">
                <a:solidFill>
                  <a:schemeClr val="accent5">
                    <a:lumMod val="50000"/>
                  </a:schemeClr>
                </a:solidFill>
              </a:rPr>
              <a:t> </a:t>
            </a:r>
            <a:r>
              <a:rPr lang="en-GB" sz="2400" dirty="0" err="1" smtClean="0">
                <a:solidFill>
                  <a:schemeClr val="accent5">
                    <a:lumMod val="50000"/>
                  </a:schemeClr>
                </a:solidFill>
              </a:rPr>
              <a:t>od</a:t>
            </a:r>
            <a:r>
              <a:rPr lang="en-GB" sz="2400" dirty="0" smtClean="0">
                <a:solidFill>
                  <a:schemeClr val="accent5">
                    <a:lumMod val="50000"/>
                  </a:schemeClr>
                </a:solidFill>
              </a:rPr>
              <a:t> </a:t>
            </a:r>
            <a:r>
              <a:rPr lang="en-GB" sz="2400" dirty="0" err="1" smtClean="0">
                <a:solidFill>
                  <a:schemeClr val="accent5">
                    <a:lumMod val="50000"/>
                  </a:schemeClr>
                </a:solidFill>
              </a:rPr>
              <a:t>niske</a:t>
            </a:r>
            <a:r>
              <a:rPr lang="en-GB" sz="2400" dirty="0" smtClean="0">
                <a:solidFill>
                  <a:schemeClr val="accent5">
                    <a:lumMod val="50000"/>
                  </a:schemeClr>
                </a:solidFill>
              </a:rPr>
              <a:t> </a:t>
            </a:r>
            <a:r>
              <a:rPr lang="en-GB" sz="2400" dirty="0" err="1" smtClean="0">
                <a:solidFill>
                  <a:schemeClr val="accent5">
                    <a:lumMod val="50000"/>
                  </a:schemeClr>
                </a:solidFill>
              </a:rPr>
              <a:t>koncentracije</a:t>
            </a:r>
            <a:r>
              <a:rPr lang="en-GB" sz="2400" dirty="0" smtClean="0">
                <a:solidFill>
                  <a:schemeClr val="accent5">
                    <a:lumMod val="50000"/>
                  </a:schemeClr>
                </a:solidFill>
              </a:rPr>
              <a:t> </a:t>
            </a:r>
            <a:r>
              <a:rPr lang="en-GB" sz="2400" dirty="0" err="1" smtClean="0">
                <a:solidFill>
                  <a:schemeClr val="accent5">
                    <a:lumMod val="50000"/>
                  </a:schemeClr>
                </a:solidFill>
              </a:rPr>
              <a:t>velikih</a:t>
            </a:r>
            <a:r>
              <a:rPr lang="en-GB" sz="2400" dirty="0" smtClean="0">
                <a:solidFill>
                  <a:schemeClr val="accent5">
                    <a:lumMod val="50000"/>
                  </a:schemeClr>
                </a:solidFill>
              </a:rPr>
              <a:t> </a:t>
            </a:r>
            <a:r>
              <a:rPr lang="en-GB" sz="2400" dirty="0" err="1" smtClean="0">
                <a:solidFill>
                  <a:schemeClr val="accent5">
                    <a:lumMod val="50000"/>
                  </a:schemeClr>
                </a:solidFill>
              </a:rPr>
              <a:t>volumena</a:t>
            </a:r>
            <a:r>
              <a:rPr lang="en-GB" sz="2400" dirty="0" smtClean="0">
                <a:solidFill>
                  <a:schemeClr val="accent5">
                    <a:lumMod val="50000"/>
                  </a:schemeClr>
                </a:solidFill>
              </a:rPr>
              <a:t> </a:t>
            </a:r>
            <a:r>
              <a:rPr lang="en-GB" sz="2400" dirty="0" err="1" smtClean="0">
                <a:solidFill>
                  <a:schemeClr val="accent5">
                    <a:lumMod val="50000"/>
                  </a:schemeClr>
                </a:solidFill>
              </a:rPr>
              <a:t>za</a:t>
            </a:r>
            <a:r>
              <a:rPr lang="en-GB" sz="2400" dirty="0" smtClean="0">
                <a:solidFill>
                  <a:schemeClr val="accent5">
                    <a:lumMod val="50000"/>
                  </a:schemeClr>
                </a:solidFill>
              </a:rPr>
              <a:t> </a:t>
            </a:r>
            <a:r>
              <a:rPr lang="en-GB" sz="2400" dirty="0" err="1" smtClean="0">
                <a:solidFill>
                  <a:schemeClr val="accent5">
                    <a:lumMod val="50000"/>
                  </a:schemeClr>
                </a:solidFill>
              </a:rPr>
              <a:t>misicne</a:t>
            </a:r>
            <a:r>
              <a:rPr lang="en-GB" sz="2400" dirty="0" smtClean="0">
                <a:solidFill>
                  <a:schemeClr val="accent5">
                    <a:lumMod val="50000"/>
                  </a:schemeClr>
                </a:solidFill>
              </a:rPr>
              <a:t> </a:t>
            </a:r>
            <a:r>
              <a:rPr lang="en-GB" sz="2400" dirty="0" err="1" smtClean="0">
                <a:solidFill>
                  <a:schemeClr val="accent5">
                    <a:lumMod val="50000"/>
                  </a:schemeClr>
                </a:solidFill>
              </a:rPr>
              <a:t>premecaje</a:t>
            </a:r>
            <a:r>
              <a:rPr lang="en-GB" sz="2400" dirty="0" smtClean="0">
                <a:solidFill>
                  <a:schemeClr val="accent5">
                    <a:lumMod val="50000"/>
                  </a:schemeClr>
                </a:solidFill>
              </a:rPr>
              <a:t> (</a:t>
            </a:r>
            <a:r>
              <a:rPr lang="en-GB" sz="2400" dirty="0" err="1" smtClean="0">
                <a:solidFill>
                  <a:schemeClr val="accent5">
                    <a:lumMod val="50000"/>
                  </a:schemeClr>
                </a:solidFill>
              </a:rPr>
              <a:t>multipla</a:t>
            </a:r>
            <a:r>
              <a:rPr lang="en-GB" sz="2400" dirty="0" smtClean="0">
                <a:solidFill>
                  <a:schemeClr val="accent5">
                    <a:lumMod val="50000"/>
                  </a:schemeClr>
                </a:solidFill>
              </a:rPr>
              <a:t> </a:t>
            </a:r>
            <a:r>
              <a:rPr lang="en-GB" sz="2400" dirty="0" err="1" smtClean="0">
                <a:solidFill>
                  <a:schemeClr val="accent5">
                    <a:lumMod val="50000"/>
                  </a:schemeClr>
                </a:solidFill>
              </a:rPr>
              <a:t>mesta</a:t>
            </a:r>
            <a:r>
              <a:rPr lang="en-GB" sz="2400" dirty="0" smtClean="0">
                <a:solidFill>
                  <a:schemeClr val="accent5">
                    <a:lumMod val="50000"/>
                  </a:schemeClr>
                </a:solidFill>
              </a:rPr>
              <a:t> </a:t>
            </a:r>
            <a:r>
              <a:rPr lang="en-GB" sz="2400" dirty="0" err="1" smtClean="0">
                <a:solidFill>
                  <a:schemeClr val="accent5">
                    <a:lumMod val="50000"/>
                  </a:schemeClr>
                </a:solidFill>
              </a:rPr>
              <a:t>injekcije</a:t>
            </a:r>
            <a:r>
              <a:rPr lang="en-GB" sz="2400" dirty="0" smtClean="0">
                <a:solidFill>
                  <a:schemeClr val="accent5">
                    <a:lumMod val="50000"/>
                  </a:schemeClr>
                </a:solidFill>
              </a:rPr>
              <a:t>)</a:t>
            </a:r>
          </a:p>
          <a:p>
            <a:pPr>
              <a:buNone/>
            </a:pPr>
            <a:endParaRPr lang="en-GB" sz="2400" b="1" dirty="0" smtClean="0">
              <a:solidFill>
                <a:schemeClr val="accent5">
                  <a:lumMod val="50000"/>
                </a:schemeClr>
              </a:solidFill>
            </a:endParaRPr>
          </a:p>
          <a:p>
            <a:pPr>
              <a:buNone/>
            </a:pPr>
            <a:endParaRPr lang="en-GB" sz="2400" b="1" dirty="0" smtClean="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err="1" smtClean="0">
                <a:solidFill>
                  <a:schemeClr val="accent5">
                    <a:lumMod val="50000"/>
                  </a:schemeClr>
                </a:solidFill>
              </a:rPr>
              <a:t>Farmakoterapija</a:t>
            </a:r>
            <a:endParaRPr lang="en-GB" sz="3200" dirty="0">
              <a:solidFill>
                <a:schemeClr val="accent5">
                  <a:lumMod val="50000"/>
                </a:schemeClr>
              </a:solidFill>
            </a:endParaRPr>
          </a:p>
        </p:txBody>
      </p:sp>
      <p:sp>
        <p:nvSpPr>
          <p:cNvPr id="3" name="Content Placeholder 2"/>
          <p:cNvSpPr>
            <a:spLocks noGrp="1"/>
          </p:cNvSpPr>
          <p:nvPr>
            <p:ph idx="1"/>
          </p:nvPr>
        </p:nvSpPr>
        <p:spPr>
          <a:xfrm>
            <a:off x="457200" y="1600200"/>
            <a:ext cx="8229600" cy="4343400"/>
          </a:xfrm>
        </p:spPr>
        <p:txBody>
          <a:bodyPr/>
          <a:lstStyle/>
          <a:p>
            <a:pPr>
              <a:buNone/>
            </a:pPr>
            <a:r>
              <a:rPr lang="en-US" sz="2400" b="1" dirty="0" smtClean="0">
                <a:solidFill>
                  <a:schemeClr val="accent5">
                    <a:lumMod val="50000"/>
                  </a:schemeClr>
                </a:solidFill>
              </a:rPr>
              <a:t>	</a:t>
            </a:r>
            <a:r>
              <a:rPr lang="en-US" sz="2400" b="1" dirty="0" err="1" smtClean="0">
                <a:solidFill>
                  <a:schemeClr val="accent5">
                    <a:lumMod val="50000"/>
                  </a:schemeClr>
                </a:solidFill>
              </a:rPr>
              <a:t>Antidepresivi</a:t>
            </a:r>
            <a:endParaRPr lang="en-US" sz="2400" b="1" dirty="0" smtClean="0">
              <a:solidFill>
                <a:schemeClr val="accent5">
                  <a:lumMod val="50000"/>
                </a:schemeClr>
              </a:solidFill>
            </a:endParaRPr>
          </a:p>
          <a:p>
            <a:r>
              <a:rPr lang="en-US" sz="2400" dirty="0" err="1" smtClean="0">
                <a:solidFill>
                  <a:schemeClr val="accent5">
                    <a:lumMod val="50000"/>
                  </a:schemeClr>
                </a:solidFill>
              </a:rPr>
              <a:t>Triciklicni</a:t>
            </a:r>
            <a:r>
              <a:rPr lang="en-US" sz="2400" dirty="0" smtClean="0">
                <a:solidFill>
                  <a:schemeClr val="accent5">
                    <a:lumMod val="50000"/>
                  </a:schemeClr>
                </a:solidFill>
              </a:rPr>
              <a:t> </a:t>
            </a:r>
            <a:r>
              <a:rPr lang="en-US" sz="2400" dirty="0" err="1" smtClean="0">
                <a:solidFill>
                  <a:schemeClr val="accent5">
                    <a:lumMod val="50000"/>
                  </a:schemeClr>
                </a:solidFill>
              </a:rPr>
              <a:t>antidepresivi</a:t>
            </a:r>
            <a:r>
              <a:rPr lang="en-US" sz="2400" dirty="0" smtClean="0">
                <a:solidFill>
                  <a:schemeClr val="accent5">
                    <a:lumMod val="50000"/>
                  </a:schemeClr>
                </a:solidFill>
              </a:rPr>
              <a:t>  (</a:t>
            </a:r>
            <a:r>
              <a:rPr lang="en-US" sz="2400" dirty="0" err="1" smtClean="0">
                <a:solidFill>
                  <a:schemeClr val="accent5">
                    <a:lumMod val="50000"/>
                  </a:schemeClr>
                </a:solidFill>
              </a:rPr>
              <a:t>amitriptilen</a:t>
            </a:r>
            <a:r>
              <a:rPr lang="en-US" sz="2400" dirty="0" smtClean="0">
                <a:solidFill>
                  <a:schemeClr val="accent5">
                    <a:lumMod val="50000"/>
                  </a:schemeClr>
                </a:solidFill>
              </a:rPr>
              <a:t> I </a:t>
            </a:r>
            <a:r>
              <a:rPr lang="en-US" sz="2400" dirty="0" err="1" smtClean="0">
                <a:solidFill>
                  <a:schemeClr val="accent5">
                    <a:lumMod val="50000"/>
                  </a:schemeClr>
                </a:solidFill>
              </a:rPr>
              <a:t>nortriptilen</a:t>
            </a:r>
            <a:r>
              <a:rPr lang="en-US" sz="2400" dirty="0" smtClean="0">
                <a:solidFill>
                  <a:schemeClr val="accent5">
                    <a:lumMod val="50000"/>
                  </a:schemeClr>
                </a:solidFill>
              </a:rPr>
              <a:t>) </a:t>
            </a:r>
            <a:r>
              <a:rPr lang="en-US" sz="2400" dirty="0" err="1" smtClean="0">
                <a:solidFill>
                  <a:schemeClr val="accent5">
                    <a:lumMod val="50000"/>
                  </a:schemeClr>
                </a:solidFill>
              </a:rPr>
              <a:t>za</a:t>
            </a:r>
            <a:r>
              <a:rPr lang="en-US" sz="2400" dirty="0" smtClean="0">
                <a:solidFill>
                  <a:schemeClr val="accent5">
                    <a:lumMod val="50000"/>
                  </a:schemeClr>
                </a:solidFill>
              </a:rPr>
              <a:t> </a:t>
            </a:r>
            <a:r>
              <a:rPr lang="en-US" sz="2400" dirty="0" err="1" smtClean="0">
                <a:solidFill>
                  <a:schemeClr val="accent5">
                    <a:lumMod val="50000"/>
                  </a:schemeClr>
                </a:solidFill>
              </a:rPr>
              <a:t>hronicni</a:t>
            </a:r>
            <a:r>
              <a:rPr lang="en-US" sz="2400" dirty="0" smtClean="0">
                <a:solidFill>
                  <a:schemeClr val="accent5">
                    <a:lumMod val="50000"/>
                  </a:schemeClr>
                </a:solidFill>
              </a:rPr>
              <a:t> </a:t>
            </a:r>
            <a:r>
              <a:rPr lang="en-US" sz="2400" dirty="0" err="1" smtClean="0">
                <a:solidFill>
                  <a:schemeClr val="accent5">
                    <a:lumMod val="50000"/>
                  </a:schemeClr>
                </a:solidFill>
              </a:rPr>
              <a:t>orofacijalni</a:t>
            </a:r>
            <a:r>
              <a:rPr lang="en-US" sz="2400" dirty="0" smtClean="0">
                <a:solidFill>
                  <a:schemeClr val="accent5">
                    <a:lumMod val="50000"/>
                  </a:schemeClr>
                </a:solidFill>
              </a:rPr>
              <a:t> </a:t>
            </a:r>
            <a:r>
              <a:rPr lang="en-US" sz="2400" dirty="0" err="1" smtClean="0">
                <a:solidFill>
                  <a:schemeClr val="accent5">
                    <a:lumMod val="50000"/>
                  </a:schemeClr>
                </a:solidFill>
              </a:rPr>
              <a:t>bol</a:t>
            </a:r>
            <a:r>
              <a:rPr lang="en-US" sz="2400" dirty="0" smtClean="0">
                <a:solidFill>
                  <a:schemeClr val="accent5">
                    <a:lumMod val="50000"/>
                  </a:schemeClr>
                </a:solidFill>
              </a:rPr>
              <a:t>,  </a:t>
            </a:r>
            <a:r>
              <a:rPr lang="en-US" sz="2400" dirty="0" err="1" smtClean="0">
                <a:solidFill>
                  <a:schemeClr val="accent5">
                    <a:lumMod val="50000"/>
                  </a:schemeClr>
                </a:solidFill>
              </a:rPr>
              <a:t>za</a:t>
            </a:r>
            <a:r>
              <a:rPr lang="en-US" sz="2400" dirty="0" smtClean="0">
                <a:solidFill>
                  <a:schemeClr val="accent5">
                    <a:lumMod val="50000"/>
                  </a:schemeClr>
                </a:solidFill>
              </a:rPr>
              <a:t> TMD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tenzionim</a:t>
            </a:r>
            <a:r>
              <a:rPr lang="en-US" sz="2400" dirty="0" smtClean="0">
                <a:solidFill>
                  <a:schemeClr val="accent5">
                    <a:lumMod val="50000"/>
                  </a:schemeClr>
                </a:solidFill>
              </a:rPr>
              <a:t> </a:t>
            </a:r>
            <a:r>
              <a:rPr lang="en-US" sz="2400" dirty="0" err="1" smtClean="0">
                <a:solidFill>
                  <a:schemeClr val="accent5">
                    <a:lumMod val="50000"/>
                  </a:schemeClr>
                </a:solidFill>
              </a:rPr>
              <a:t>tipom</a:t>
            </a:r>
            <a:r>
              <a:rPr lang="en-US" sz="2400" dirty="0" smtClean="0">
                <a:solidFill>
                  <a:schemeClr val="accent5">
                    <a:lumMod val="50000"/>
                  </a:schemeClr>
                </a:solidFill>
              </a:rPr>
              <a:t>  </a:t>
            </a:r>
            <a:r>
              <a:rPr lang="en-US" sz="2400" dirty="0" err="1" smtClean="0">
                <a:solidFill>
                  <a:schemeClr val="accent5">
                    <a:lumMod val="50000"/>
                  </a:schemeClr>
                </a:solidFill>
              </a:rPr>
              <a:t>glavobolje</a:t>
            </a:r>
            <a:r>
              <a:rPr lang="en-US" sz="2400" dirty="0" smtClean="0">
                <a:solidFill>
                  <a:schemeClr val="accent5">
                    <a:lumMod val="50000"/>
                  </a:schemeClr>
                </a:solidFill>
              </a:rPr>
              <a:t>, </a:t>
            </a:r>
            <a:r>
              <a:rPr lang="en-US" sz="2400" dirty="0" err="1" smtClean="0">
                <a:solidFill>
                  <a:schemeClr val="accent5">
                    <a:lumMod val="50000"/>
                  </a:schemeClr>
                </a:solidFill>
              </a:rPr>
              <a:t>depresijom</a:t>
            </a:r>
            <a:r>
              <a:rPr lang="en-US" sz="2400" dirty="0" smtClean="0">
                <a:solidFill>
                  <a:schemeClr val="accent5">
                    <a:lumMod val="50000"/>
                  </a:schemeClr>
                </a:solidFill>
              </a:rPr>
              <a:t>, </a:t>
            </a:r>
            <a:r>
              <a:rPr lang="en-US" sz="2400" dirty="0" err="1" smtClean="0">
                <a:solidFill>
                  <a:schemeClr val="accent5">
                    <a:lumMod val="50000"/>
                  </a:schemeClr>
                </a:solidFill>
              </a:rPr>
              <a:t>poremecajem</a:t>
            </a:r>
            <a:r>
              <a:rPr lang="en-US" sz="2400" dirty="0" smtClean="0">
                <a:solidFill>
                  <a:schemeClr val="accent5">
                    <a:lumMod val="50000"/>
                  </a:schemeClr>
                </a:solidFill>
              </a:rPr>
              <a:t>  </a:t>
            </a:r>
            <a:r>
              <a:rPr lang="en-US" sz="2400" dirty="0" err="1" smtClean="0">
                <a:solidFill>
                  <a:schemeClr val="accent5">
                    <a:lumMod val="50000"/>
                  </a:schemeClr>
                </a:solidFill>
              </a:rPr>
              <a:t>sna</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gubitkom</a:t>
            </a:r>
            <a:r>
              <a:rPr lang="en-US" sz="2400" dirty="0" smtClean="0">
                <a:solidFill>
                  <a:schemeClr val="accent5">
                    <a:lumMod val="50000"/>
                  </a:schemeClr>
                </a:solidFill>
              </a:rPr>
              <a:t> </a:t>
            </a:r>
            <a:r>
              <a:rPr lang="en-US" sz="2400" dirty="0" err="1" smtClean="0">
                <a:solidFill>
                  <a:schemeClr val="accent5">
                    <a:lumMod val="50000"/>
                  </a:schemeClr>
                </a:solidFill>
              </a:rPr>
              <a:t>apetita</a:t>
            </a:r>
            <a:endParaRPr lang="en-US" sz="2400" dirty="0" smtClean="0">
              <a:solidFill>
                <a:schemeClr val="accent5">
                  <a:lumMod val="50000"/>
                </a:schemeClr>
              </a:solidFill>
            </a:endParaRPr>
          </a:p>
          <a:p>
            <a:r>
              <a:rPr lang="en-US" sz="2400" dirty="0" err="1" smtClean="0">
                <a:solidFill>
                  <a:schemeClr val="accent5">
                    <a:lumMod val="50000"/>
                  </a:schemeClr>
                </a:solidFill>
              </a:rPr>
              <a:t>Od</a:t>
            </a:r>
            <a:r>
              <a:rPr lang="en-US" sz="2400" dirty="0" smtClean="0">
                <a:solidFill>
                  <a:schemeClr val="accent5">
                    <a:lumMod val="50000"/>
                  </a:schemeClr>
                </a:solidFill>
              </a:rPr>
              <a:t> min doze do </a:t>
            </a:r>
            <a:r>
              <a:rPr lang="en-US" sz="2400" dirty="0" err="1" smtClean="0">
                <a:solidFill>
                  <a:schemeClr val="accent5">
                    <a:lumMod val="50000"/>
                  </a:schemeClr>
                </a:solidFill>
              </a:rPr>
              <a:t>postizanja</a:t>
            </a:r>
            <a:r>
              <a:rPr lang="en-US" sz="2400" dirty="0" smtClean="0">
                <a:solidFill>
                  <a:schemeClr val="accent5">
                    <a:lumMod val="50000"/>
                  </a:schemeClr>
                </a:solidFill>
              </a:rPr>
              <a:t> </a:t>
            </a:r>
            <a:r>
              <a:rPr lang="en-US" sz="2400" dirty="0" err="1" smtClean="0">
                <a:solidFill>
                  <a:schemeClr val="accent5">
                    <a:lumMod val="50000"/>
                  </a:schemeClr>
                </a:solidFill>
              </a:rPr>
              <a:t>terapijskog</a:t>
            </a:r>
            <a:r>
              <a:rPr lang="en-US" sz="2400" dirty="0" smtClean="0">
                <a:solidFill>
                  <a:schemeClr val="accent5">
                    <a:lumMod val="50000"/>
                  </a:schemeClr>
                </a:solidFill>
              </a:rPr>
              <a:t> </a:t>
            </a:r>
            <a:r>
              <a:rPr lang="en-US" sz="2400" dirty="0" err="1" smtClean="0">
                <a:solidFill>
                  <a:schemeClr val="accent5">
                    <a:lumMod val="50000"/>
                  </a:schemeClr>
                </a:solidFill>
              </a:rPr>
              <a:t>efekta</a:t>
            </a:r>
            <a:r>
              <a:rPr lang="en-US" sz="2400" dirty="0" smtClean="0">
                <a:solidFill>
                  <a:schemeClr val="accent5">
                    <a:lumMod val="50000"/>
                  </a:schemeClr>
                </a:solidFill>
              </a:rPr>
              <a:t>- </a:t>
            </a:r>
            <a:r>
              <a:rPr lang="en-US" sz="2400" dirty="0" err="1" smtClean="0">
                <a:solidFill>
                  <a:schemeClr val="accent5">
                    <a:lumMod val="50000"/>
                  </a:schemeClr>
                </a:solidFill>
              </a:rPr>
              <a:t>analgezije</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ND (</a:t>
            </a:r>
            <a:r>
              <a:rPr lang="en-US" sz="2400" dirty="0" err="1" smtClean="0">
                <a:solidFill>
                  <a:schemeClr val="accent5">
                    <a:lumMod val="50000"/>
                  </a:schemeClr>
                </a:solidFill>
              </a:rPr>
              <a:t>vrtoglavica</a:t>
            </a:r>
            <a:r>
              <a:rPr lang="en-US" sz="2400" dirty="0" smtClean="0">
                <a:solidFill>
                  <a:schemeClr val="accent5">
                    <a:lumMod val="50000"/>
                  </a:schemeClr>
                </a:solidFill>
              </a:rPr>
              <a:t>, </a:t>
            </a:r>
            <a:r>
              <a:rPr lang="en-US" sz="2400" dirty="0" err="1" smtClean="0">
                <a:solidFill>
                  <a:schemeClr val="accent5">
                    <a:lumMod val="50000"/>
                  </a:schemeClr>
                </a:solidFill>
              </a:rPr>
              <a:t>suva</a:t>
            </a:r>
            <a:r>
              <a:rPr lang="en-US" sz="2400" dirty="0" smtClean="0">
                <a:solidFill>
                  <a:schemeClr val="accent5">
                    <a:lumMod val="50000"/>
                  </a:schemeClr>
                </a:solidFill>
              </a:rPr>
              <a:t> </a:t>
            </a:r>
            <a:r>
              <a:rPr lang="en-US" sz="2400" dirty="0" err="1" smtClean="0">
                <a:solidFill>
                  <a:schemeClr val="accent5">
                    <a:lumMod val="50000"/>
                  </a:schemeClr>
                </a:solidFill>
              </a:rPr>
              <a:t>usta</a:t>
            </a:r>
            <a:r>
              <a:rPr lang="en-US" sz="2400" dirty="0" smtClean="0">
                <a:solidFill>
                  <a:schemeClr val="accent5">
                    <a:lumMod val="50000"/>
                  </a:schemeClr>
                </a:solidFill>
              </a:rPr>
              <a:t>, </a:t>
            </a:r>
            <a:r>
              <a:rPr lang="en-US" sz="2400" dirty="0" err="1" smtClean="0">
                <a:solidFill>
                  <a:schemeClr val="accent5">
                    <a:lumMod val="50000"/>
                  </a:schemeClr>
                </a:solidFill>
              </a:rPr>
              <a:t>gojanost</a:t>
            </a:r>
            <a:r>
              <a:rPr lang="en-US" sz="2400" dirty="0" smtClean="0">
                <a:solidFill>
                  <a:schemeClr val="accent5">
                    <a:lumMod val="50000"/>
                  </a:schemeClr>
                </a:solidFill>
              </a:rPr>
              <a:t>)</a:t>
            </a:r>
          </a:p>
          <a:p>
            <a:r>
              <a:rPr lang="en-US" sz="2400" dirty="0" err="1" smtClean="0">
                <a:solidFill>
                  <a:schemeClr val="accent5">
                    <a:lumMod val="50000"/>
                  </a:schemeClr>
                </a:solidFill>
              </a:rPr>
              <a:t>Oprez</a:t>
            </a:r>
            <a:r>
              <a:rPr lang="en-US" sz="2400" dirty="0" smtClean="0">
                <a:solidFill>
                  <a:schemeClr val="accent5">
                    <a:lumMod val="50000"/>
                  </a:schemeClr>
                </a:solidFill>
              </a:rPr>
              <a:t>: KVS </a:t>
            </a:r>
            <a:r>
              <a:rPr lang="en-US" sz="2400" dirty="0" err="1" smtClean="0">
                <a:solidFill>
                  <a:schemeClr val="accent5">
                    <a:lumMod val="50000"/>
                  </a:schemeClr>
                </a:solidFill>
              </a:rPr>
              <a:t>komorbiditeti</a:t>
            </a:r>
            <a:r>
              <a:rPr lang="en-US" sz="2400" dirty="0" smtClean="0">
                <a:solidFill>
                  <a:schemeClr val="accent5">
                    <a:lumMod val="50000"/>
                  </a:schemeClr>
                </a:solidFill>
              </a:rPr>
              <a:t>, </a:t>
            </a:r>
            <a:r>
              <a:rPr lang="en-US" sz="2400" dirty="0" err="1" smtClean="0">
                <a:solidFill>
                  <a:schemeClr val="accent5">
                    <a:lumMod val="50000"/>
                  </a:schemeClr>
                </a:solidFill>
              </a:rPr>
              <a:t>istovremena</a:t>
            </a:r>
            <a:r>
              <a:rPr lang="en-US" sz="2400" dirty="0" smtClean="0">
                <a:solidFill>
                  <a:schemeClr val="accent5">
                    <a:lumMod val="50000"/>
                  </a:schemeClr>
                </a:solidFill>
              </a:rPr>
              <a:t> </a:t>
            </a:r>
            <a:r>
              <a:rPr lang="en-US" sz="2400" dirty="0" err="1" smtClean="0">
                <a:solidFill>
                  <a:schemeClr val="accent5">
                    <a:lumMod val="50000"/>
                  </a:schemeClr>
                </a:solidFill>
              </a:rPr>
              <a:t>primena</a:t>
            </a:r>
            <a:r>
              <a:rPr lang="en-US" sz="2400" dirty="0" smtClean="0">
                <a:solidFill>
                  <a:schemeClr val="accent5">
                    <a:lumMod val="50000"/>
                  </a:schemeClr>
                </a:solidFill>
              </a:rPr>
              <a:t> </a:t>
            </a:r>
            <a:r>
              <a:rPr lang="en-US" sz="2400" dirty="0" err="1" smtClean="0">
                <a:solidFill>
                  <a:schemeClr val="accent5">
                    <a:lumMod val="50000"/>
                  </a:schemeClr>
                </a:solidFill>
              </a:rPr>
              <a:t>psihotropnih</a:t>
            </a:r>
            <a:r>
              <a:rPr lang="en-US" sz="2400" dirty="0" smtClean="0">
                <a:solidFill>
                  <a:schemeClr val="accent5">
                    <a:lumMod val="50000"/>
                  </a:schemeClr>
                </a:solidFill>
              </a:rPr>
              <a:t> </a:t>
            </a:r>
            <a:r>
              <a:rPr lang="en-US" sz="2400" dirty="0" err="1" smtClean="0">
                <a:solidFill>
                  <a:schemeClr val="accent5">
                    <a:lumMod val="50000"/>
                  </a:schemeClr>
                </a:solidFill>
              </a:rPr>
              <a:t>lekova</a:t>
            </a:r>
            <a:r>
              <a:rPr lang="en-US" sz="2400" dirty="0" smtClean="0">
                <a:solidFill>
                  <a:schemeClr val="accent5">
                    <a:lumMod val="50000"/>
                  </a:schemeClr>
                </a:solidFill>
              </a:rPr>
              <a:t>, </a:t>
            </a:r>
            <a:r>
              <a:rPr lang="en-US" sz="2400" dirty="0" err="1" smtClean="0">
                <a:solidFill>
                  <a:schemeClr val="accent5">
                    <a:lumMod val="50000"/>
                  </a:schemeClr>
                </a:solidFill>
              </a:rPr>
              <a:t>bipolarni</a:t>
            </a:r>
            <a:r>
              <a:rPr lang="en-US" sz="2400" dirty="0" smtClean="0">
                <a:solidFill>
                  <a:schemeClr val="accent5">
                    <a:lumMod val="50000"/>
                  </a:schemeClr>
                </a:solidFill>
              </a:rPr>
              <a:t> </a:t>
            </a:r>
            <a:r>
              <a:rPr lang="en-US" sz="2400" dirty="0" err="1" smtClean="0">
                <a:solidFill>
                  <a:schemeClr val="accent5">
                    <a:lumMod val="50000"/>
                  </a:schemeClr>
                </a:solidFill>
              </a:rPr>
              <a:t>psihijatrijski</a:t>
            </a:r>
            <a:r>
              <a:rPr lang="en-US" sz="2400" dirty="0" smtClean="0">
                <a:solidFill>
                  <a:schemeClr val="accent5">
                    <a:lumMod val="50000"/>
                  </a:schemeClr>
                </a:solidFill>
              </a:rPr>
              <a:t> </a:t>
            </a:r>
            <a:r>
              <a:rPr lang="en-US" sz="2400" dirty="0" err="1" smtClean="0">
                <a:solidFill>
                  <a:schemeClr val="accent5">
                    <a:lumMod val="50000"/>
                  </a:schemeClr>
                </a:solidFill>
              </a:rPr>
              <a:t>poremecaji</a:t>
            </a:r>
            <a:r>
              <a:rPr lang="en-US" sz="2400" dirty="0" smtClean="0">
                <a:solidFill>
                  <a:schemeClr val="accent5">
                    <a:lumMod val="50000"/>
                  </a:schemeClr>
                </a:solidFill>
              </a:rPr>
              <a:t>… )</a:t>
            </a:r>
          </a:p>
          <a:p>
            <a:r>
              <a:rPr lang="en-US" sz="2400" dirty="0" err="1" smtClean="0">
                <a:solidFill>
                  <a:schemeClr val="accent5">
                    <a:lumMod val="50000"/>
                  </a:schemeClr>
                </a:solidFill>
              </a:rPr>
              <a:t>Konsultacija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psihijatrom</a:t>
            </a:r>
            <a:endParaRPr lang="en-US" sz="2400" dirty="0" smtClean="0">
              <a:solidFill>
                <a:schemeClr val="accent5">
                  <a:lumMod val="50000"/>
                </a:schemeClr>
              </a:solidFill>
            </a:endParaRPr>
          </a:p>
          <a:p>
            <a:endParaRPr lang="en-US" sz="2400" dirty="0" smtClean="0"/>
          </a:p>
          <a:p>
            <a:endParaRPr lang="en-US" sz="2400"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Autofit/>
          </a:bodyPr>
          <a:lstStyle/>
          <a:p>
            <a:r>
              <a:rPr lang="en-US" sz="2400" b="1" dirty="0" smtClean="0">
                <a:solidFill>
                  <a:schemeClr val="accent5">
                    <a:lumMod val="50000"/>
                  </a:schemeClr>
                </a:solidFill>
              </a:rPr>
              <a:t>TERAPIJA TEMPOROMANDIBULARNIH POREMECAJA</a:t>
            </a:r>
            <a:endParaRPr lang="en-GB" sz="2400" dirty="0">
              <a:solidFill>
                <a:schemeClr val="accent5">
                  <a:lumMod val="50000"/>
                </a:schemeClr>
              </a:solidFill>
            </a:endParaRPr>
          </a:p>
        </p:txBody>
      </p:sp>
      <p:sp>
        <p:nvSpPr>
          <p:cNvPr id="3" name="Content Placeholder 2"/>
          <p:cNvSpPr>
            <a:spLocks noGrp="1"/>
          </p:cNvSpPr>
          <p:nvPr>
            <p:ph idx="1"/>
          </p:nvPr>
        </p:nvSpPr>
        <p:spPr>
          <a:xfrm>
            <a:off x="457200" y="1600200"/>
            <a:ext cx="8229600" cy="4343400"/>
          </a:xfrm>
        </p:spPr>
        <p:txBody>
          <a:bodyPr>
            <a:normAutofit/>
          </a:bodyPr>
          <a:lstStyle/>
          <a:p>
            <a:pPr>
              <a:buNone/>
            </a:pPr>
            <a:r>
              <a:rPr lang="en-US" sz="2400" b="1" dirty="0" smtClean="0">
                <a:solidFill>
                  <a:schemeClr val="accent5">
                    <a:lumMod val="50000"/>
                  </a:schemeClr>
                </a:solidFill>
              </a:rPr>
              <a:t>4. </a:t>
            </a:r>
            <a:r>
              <a:rPr lang="en-US" sz="2400" b="1" dirty="0" err="1" smtClean="0">
                <a:solidFill>
                  <a:schemeClr val="accent5">
                    <a:lumMod val="50000"/>
                  </a:schemeClr>
                </a:solidFill>
              </a:rPr>
              <a:t>Okluzivni</a:t>
            </a:r>
            <a:r>
              <a:rPr lang="en-US" sz="2400" b="1" dirty="0" smtClean="0">
                <a:solidFill>
                  <a:schemeClr val="accent5">
                    <a:lumMod val="50000"/>
                  </a:schemeClr>
                </a:solidFill>
              </a:rPr>
              <a:t> </a:t>
            </a:r>
            <a:r>
              <a:rPr lang="en-US" sz="2400" b="1" dirty="0" err="1" smtClean="0">
                <a:solidFill>
                  <a:schemeClr val="accent5">
                    <a:lumMod val="50000"/>
                  </a:schemeClr>
                </a:solidFill>
              </a:rPr>
              <a:t>stabilizacioni</a:t>
            </a:r>
            <a:r>
              <a:rPr lang="en-US" sz="2400" b="1" dirty="0" smtClean="0">
                <a:solidFill>
                  <a:schemeClr val="accent5">
                    <a:lumMod val="50000"/>
                  </a:schemeClr>
                </a:solidFill>
              </a:rPr>
              <a:t> </a:t>
            </a:r>
            <a:r>
              <a:rPr lang="en-US" sz="2400" b="1" dirty="0" err="1" smtClean="0">
                <a:solidFill>
                  <a:schemeClr val="accent5">
                    <a:lumMod val="50000"/>
                  </a:schemeClr>
                </a:solidFill>
              </a:rPr>
              <a:t>splintovi</a:t>
            </a:r>
            <a:endParaRPr lang="en-US" sz="2400" b="1" dirty="0" smtClean="0">
              <a:solidFill>
                <a:schemeClr val="accent5">
                  <a:lumMod val="50000"/>
                </a:schemeClr>
              </a:solidFill>
            </a:endParaRPr>
          </a:p>
          <a:p>
            <a:pPr>
              <a:buNone/>
            </a:pPr>
            <a:r>
              <a:rPr lang="en-US" sz="2400" dirty="0" err="1" smtClean="0">
                <a:solidFill>
                  <a:schemeClr val="accent5">
                    <a:lumMod val="50000"/>
                  </a:schemeClr>
                </a:solidFill>
              </a:rPr>
              <a:t>Efikasni</a:t>
            </a:r>
            <a:r>
              <a:rPr lang="en-US" sz="2400" dirty="0" smtClean="0">
                <a:solidFill>
                  <a:schemeClr val="accent5">
                    <a:lumMod val="50000"/>
                  </a:schemeClr>
                </a:solidFill>
              </a:rPr>
              <a:t> </a:t>
            </a:r>
            <a:r>
              <a:rPr lang="en-US" sz="2400" dirty="0" err="1" smtClean="0">
                <a:solidFill>
                  <a:schemeClr val="accent5">
                    <a:lumMod val="50000"/>
                  </a:schemeClr>
                </a:solidFill>
              </a:rPr>
              <a:t>kod</a:t>
            </a:r>
            <a:r>
              <a:rPr lang="en-US" sz="2400" dirty="0" smtClean="0">
                <a:solidFill>
                  <a:schemeClr val="accent5">
                    <a:lumMod val="50000"/>
                  </a:schemeClr>
                </a:solidFill>
              </a:rPr>
              <a:t> </a:t>
            </a:r>
            <a:r>
              <a:rPr lang="en-US" sz="2400" dirty="0" err="1" smtClean="0">
                <a:solidFill>
                  <a:schemeClr val="accent5">
                    <a:lumMod val="50000"/>
                  </a:schemeClr>
                </a:solidFill>
              </a:rPr>
              <a:t>mialgije</a:t>
            </a:r>
            <a:r>
              <a:rPr lang="en-US" sz="2400" dirty="0" smtClean="0">
                <a:solidFill>
                  <a:schemeClr val="accent5">
                    <a:lumMod val="50000"/>
                  </a:schemeClr>
                </a:solidFill>
              </a:rPr>
              <a:t> I </a:t>
            </a:r>
            <a:r>
              <a:rPr lang="en-US" sz="2400" dirty="0" err="1" smtClean="0">
                <a:solidFill>
                  <a:schemeClr val="accent5">
                    <a:lumMod val="50000"/>
                  </a:schemeClr>
                </a:solidFill>
              </a:rPr>
              <a:t>artralgije</a:t>
            </a:r>
            <a:r>
              <a:rPr lang="en-US" sz="2400" dirty="0" smtClean="0">
                <a:solidFill>
                  <a:schemeClr val="accent5">
                    <a:lumMod val="50000"/>
                  </a:schemeClr>
                </a:solidFill>
              </a:rPr>
              <a:t> </a:t>
            </a:r>
            <a:r>
              <a:rPr lang="en-US" sz="2400" dirty="0" err="1" smtClean="0">
                <a:solidFill>
                  <a:schemeClr val="accent5">
                    <a:lumMod val="50000"/>
                  </a:schemeClr>
                </a:solidFill>
              </a:rPr>
              <a:t>mastikatornog</a:t>
            </a:r>
            <a:r>
              <a:rPr lang="en-US" sz="2400" dirty="0" smtClean="0">
                <a:solidFill>
                  <a:schemeClr val="accent5">
                    <a:lumMod val="50000"/>
                  </a:schemeClr>
                </a:solidFill>
              </a:rPr>
              <a:t>  </a:t>
            </a:r>
            <a:r>
              <a:rPr lang="en-US" sz="2400" dirty="0" err="1" smtClean="0">
                <a:solidFill>
                  <a:schemeClr val="accent5">
                    <a:lumMod val="50000"/>
                  </a:schemeClr>
                </a:solidFill>
              </a:rPr>
              <a:t>sistema</a:t>
            </a:r>
            <a:endParaRPr lang="en-US" sz="2400" dirty="0" smtClean="0">
              <a:solidFill>
                <a:schemeClr val="accent5">
                  <a:lumMod val="50000"/>
                </a:schemeClr>
              </a:solidFill>
            </a:endParaRPr>
          </a:p>
          <a:p>
            <a:pPr>
              <a:buNone/>
            </a:pPr>
            <a:r>
              <a:rPr lang="en-US" sz="2400" dirty="0" err="1" smtClean="0">
                <a:solidFill>
                  <a:schemeClr val="accent5">
                    <a:lumMod val="50000"/>
                  </a:schemeClr>
                </a:solidFill>
              </a:rPr>
              <a:t>Ravnomerno</a:t>
            </a:r>
            <a:r>
              <a:rPr lang="en-US" sz="2400" dirty="0" smtClean="0">
                <a:solidFill>
                  <a:schemeClr val="accent5">
                    <a:lumMod val="50000"/>
                  </a:schemeClr>
                </a:solidFill>
              </a:rPr>
              <a:t> </a:t>
            </a:r>
            <a:r>
              <a:rPr lang="en-US" sz="2400" dirty="0" err="1" smtClean="0">
                <a:solidFill>
                  <a:schemeClr val="accent5">
                    <a:lumMod val="50000"/>
                  </a:schemeClr>
                </a:solidFill>
              </a:rPr>
              <a:t>rasporedjivanje</a:t>
            </a:r>
            <a:r>
              <a:rPr lang="en-US" sz="2400" dirty="0" smtClean="0">
                <a:solidFill>
                  <a:schemeClr val="accent5">
                    <a:lumMod val="50000"/>
                  </a:schemeClr>
                </a:solidFill>
              </a:rPr>
              <a:t> </a:t>
            </a:r>
            <a:r>
              <a:rPr lang="en-US" sz="2400" dirty="0" err="1" smtClean="0">
                <a:solidFill>
                  <a:schemeClr val="accent5">
                    <a:lumMod val="50000"/>
                  </a:schemeClr>
                </a:solidFill>
              </a:rPr>
              <a:t>mastikatornog</a:t>
            </a:r>
            <a:r>
              <a:rPr lang="en-US" sz="2400" dirty="0" smtClean="0">
                <a:solidFill>
                  <a:schemeClr val="accent5">
                    <a:lumMod val="50000"/>
                  </a:schemeClr>
                </a:solidFill>
              </a:rPr>
              <a:t> </a:t>
            </a:r>
            <a:r>
              <a:rPr lang="en-US" sz="2400" dirty="0" err="1" smtClean="0">
                <a:solidFill>
                  <a:schemeClr val="accent5">
                    <a:lumMod val="50000"/>
                  </a:schemeClr>
                </a:solidFill>
              </a:rPr>
              <a:t>operecenja</a:t>
            </a:r>
            <a:r>
              <a:rPr lang="en-US" sz="2400" dirty="0" smtClean="0">
                <a:solidFill>
                  <a:schemeClr val="accent5">
                    <a:lumMod val="50000"/>
                  </a:schemeClr>
                </a:solidFill>
              </a:rPr>
              <a:t> </a:t>
            </a:r>
            <a:r>
              <a:rPr lang="en-US" sz="2400" dirty="0" err="1" smtClean="0">
                <a:solidFill>
                  <a:schemeClr val="accent5">
                    <a:lumMod val="50000"/>
                  </a:schemeClr>
                </a:solidFill>
              </a:rPr>
              <a:t>misica</a:t>
            </a:r>
            <a:endParaRPr lang="en-US" sz="2400" dirty="0" smtClean="0">
              <a:solidFill>
                <a:schemeClr val="accent5">
                  <a:lumMod val="50000"/>
                </a:schemeClr>
              </a:solidFill>
            </a:endParaRPr>
          </a:p>
          <a:p>
            <a:pPr>
              <a:buNone/>
            </a:pPr>
            <a:r>
              <a:rPr lang="en-US" sz="2400" dirty="0" err="1" smtClean="0">
                <a:solidFill>
                  <a:schemeClr val="accent5">
                    <a:lumMod val="50000"/>
                  </a:schemeClr>
                </a:solidFill>
              </a:rPr>
              <a:t>Zastita</a:t>
            </a:r>
            <a:r>
              <a:rPr lang="en-US" sz="2400" dirty="0" smtClean="0">
                <a:solidFill>
                  <a:schemeClr val="accent5">
                    <a:lumMod val="50000"/>
                  </a:schemeClr>
                </a:solidFill>
              </a:rPr>
              <a:t> </a:t>
            </a:r>
            <a:r>
              <a:rPr lang="en-US" sz="2400" dirty="0" err="1" smtClean="0">
                <a:solidFill>
                  <a:schemeClr val="accent5">
                    <a:lumMod val="50000"/>
                  </a:schemeClr>
                </a:solidFill>
              </a:rPr>
              <a:t>okluzivnih</a:t>
            </a:r>
            <a:r>
              <a:rPr lang="en-US" sz="2400" dirty="0" smtClean="0">
                <a:solidFill>
                  <a:schemeClr val="accent5">
                    <a:lumMod val="50000"/>
                  </a:schemeClr>
                </a:solidFill>
              </a:rPr>
              <a:t> </a:t>
            </a:r>
            <a:r>
              <a:rPr lang="en-US" sz="2400" dirty="0" err="1" smtClean="0">
                <a:solidFill>
                  <a:schemeClr val="accent5">
                    <a:lumMod val="50000"/>
                  </a:schemeClr>
                </a:solidFill>
              </a:rPr>
              <a:t>povrsina</a:t>
            </a:r>
            <a:r>
              <a:rPr lang="en-US" sz="2400" dirty="0" smtClean="0">
                <a:solidFill>
                  <a:schemeClr val="accent5">
                    <a:lumMod val="50000"/>
                  </a:schemeClr>
                </a:solidFill>
              </a:rPr>
              <a:t> </a:t>
            </a:r>
            <a:r>
              <a:rPr lang="en-US" sz="2400" dirty="0" err="1" smtClean="0">
                <a:solidFill>
                  <a:schemeClr val="accent5">
                    <a:lumMod val="50000"/>
                  </a:schemeClr>
                </a:solidFill>
              </a:rPr>
              <a:t>kod</a:t>
            </a:r>
            <a:r>
              <a:rPr lang="en-US" sz="2400" dirty="0" smtClean="0">
                <a:solidFill>
                  <a:schemeClr val="accent5">
                    <a:lumMod val="50000"/>
                  </a:schemeClr>
                </a:solidFill>
              </a:rPr>
              <a:t> </a:t>
            </a:r>
            <a:r>
              <a:rPr lang="en-US" sz="2400" dirty="0" err="1" smtClean="0">
                <a:solidFill>
                  <a:schemeClr val="accent5">
                    <a:lumMod val="50000"/>
                  </a:schemeClr>
                </a:solidFill>
              </a:rPr>
              <a:t>nocnog</a:t>
            </a:r>
            <a:r>
              <a:rPr lang="en-US" sz="2400" dirty="0" smtClean="0">
                <a:solidFill>
                  <a:schemeClr val="accent5">
                    <a:lumMod val="50000"/>
                  </a:schemeClr>
                </a:solidFill>
              </a:rPr>
              <a:t> </a:t>
            </a:r>
            <a:r>
              <a:rPr lang="en-US" sz="2400" dirty="0" err="1" smtClean="0">
                <a:solidFill>
                  <a:schemeClr val="accent5">
                    <a:lumMod val="50000"/>
                  </a:schemeClr>
                </a:solidFill>
              </a:rPr>
              <a:t>bruksizma</a:t>
            </a:r>
            <a:endParaRPr lang="en-US" sz="2400" dirty="0" smtClean="0">
              <a:solidFill>
                <a:schemeClr val="accent5">
                  <a:lumMod val="50000"/>
                </a:schemeClr>
              </a:solidFill>
            </a:endParaRPr>
          </a:p>
          <a:p>
            <a:pPr>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295400" y="3581400"/>
            <a:ext cx="5827572" cy="2203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2400" b="1" dirty="0" smtClean="0">
                <a:solidFill>
                  <a:schemeClr val="accent5">
                    <a:lumMod val="50000"/>
                  </a:schemeClr>
                </a:solidFill>
              </a:rPr>
              <a:t>TERAPIJA TEMPOROMANDIBULARNIH POREMECAJA</a:t>
            </a:r>
            <a:endParaRPr lang="en-GB" sz="3600" dirty="0">
              <a:solidFill>
                <a:schemeClr val="accent5">
                  <a:lumMod val="50000"/>
                </a:schemeClr>
              </a:solidFill>
            </a:endParaRPr>
          </a:p>
        </p:txBody>
      </p:sp>
      <p:sp>
        <p:nvSpPr>
          <p:cNvPr id="3" name="Content Placeholder 2"/>
          <p:cNvSpPr>
            <a:spLocks noGrp="1"/>
          </p:cNvSpPr>
          <p:nvPr>
            <p:ph idx="1"/>
          </p:nvPr>
        </p:nvSpPr>
        <p:spPr>
          <a:xfrm>
            <a:off x="381000" y="1600200"/>
            <a:ext cx="8229600" cy="4343400"/>
          </a:xfrm>
        </p:spPr>
        <p:txBody>
          <a:bodyPr>
            <a:noAutofit/>
          </a:bodyPr>
          <a:lstStyle/>
          <a:p>
            <a:pPr>
              <a:buNone/>
            </a:pPr>
            <a:r>
              <a:rPr lang="en-US" sz="2400" b="1" dirty="0" smtClean="0">
                <a:solidFill>
                  <a:schemeClr val="accent5">
                    <a:lumMod val="50000"/>
                  </a:schemeClr>
                </a:solidFill>
              </a:rPr>
              <a:t>5. </a:t>
            </a:r>
            <a:r>
              <a:rPr lang="en-US" sz="2400" b="1" dirty="0" err="1" smtClean="0">
                <a:solidFill>
                  <a:schemeClr val="accent5">
                    <a:lumMod val="50000"/>
                  </a:schemeClr>
                </a:solidFill>
              </a:rPr>
              <a:t>Hirurska</a:t>
            </a:r>
            <a:r>
              <a:rPr lang="en-US" sz="2400" b="1" dirty="0" smtClean="0">
                <a:solidFill>
                  <a:schemeClr val="accent5">
                    <a:lumMod val="50000"/>
                  </a:schemeClr>
                </a:solidFill>
              </a:rPr>
              <a:t> </a:t>
            </a:r>
            <a:r>
              <a:rPr lang="en-US" sz="2400" b="1" dirty="0" err="1" smtClean="0">
                <a:solidFill>
                  <a:schemeClr val="accent5">
                    <a:lumMod val="50000"/>
                  </a:schemeClr>
                </a:solidFill>
              </a:rPr>
              <a:t>terapija</a:t>
            </a:r>
            <a:endParaRPr lang="en-US" sz="2400" b="1" dirty="0" smtClean="0">
              <a:solidFill>
                <a:schemeClr val="accent5">
                  <a:lumMod val="50000"/>
                </a:schemeClr>
              </a:solidFill>
            </a:endParaRPr>
          </a:p>
          <a:p>
            <a:pPr>
              <a:buNone/>
            </a:pPr>
            <a:r>
              <a:rPr lang="en-US" sz="2400" dirty="0" smtClean="0">
                <a:solidFill>
                  <a:schemeClr val="accent5">
                    <a:lumMod val="50000"/>
                  </a:schemeClr>
                </a:solidFill>
              </a:rPr>
              <a:t>	</a:t>
            </a:r>
            <a:r>
              <a:rPr lang="en-US" sz="2400" dirty="0" err="1" smtClean="0">
                <a:solidFill>
                  <a:schemeClr val="accent5">
                    <a:lumMod val="50000"/>
                  </a:schemeClr>
                </a:solidFill>
              </a:rPr>
              <a:t>Indikovana</a:t>
            </a:r>
            <a:r>
              <a:rPr lang="en-US" sz="2400" dirty="0" smtClean="0">
                <a:solidFill>
                  <a:schemeClr val="accent5">
                    <a:lumMod val="50000"/>
                  </a:schemeClr>
                </a:solidFill>
              </a:rPr>
              <a:t> </a:t>
            </a:r>
            <a:r>
              <a:rPr lang="en-US" sz="2400" dirty="0" err="1" smtClean="0">
                <a:solidFill>
                  <a:schemeClr val="accent5">
                    <a:lumMod val="50000"/>
                  </a:schemeClr>
                </a:solidFill>
              </a:rPr>
              <a:t>kao</a:t>
            </a:r>
            <a:r>
              <a:rPr lang="en-US" sz="2400" dirty="0" smtClean="0">
                <a:solidFill>
                  <a:schemeClr val="accent5">
                    <a:lumMod val="50000"/>
                  </a:schemeClr>
                </a:solidFill>
              </a:rPr>
              <a:t> </a:t>
            </a:r>
            <a:r>
              <a:rPr lang="en-US" sz="2400" dirty="0" err="1" smtClean="0">
                <a:solidFill>
                  <a:schemeClr val="accent5">
                    <a:lumMod val="50000"/>
                  </a:schemeClr>
                </a:solidFill>
              </a:rPr>
              <a:t>zadnja</a:t>
            </a:r>
            <a:r>
              <a:rPr lang="en-US" sz="2400" dirty="0" smtClean="0">
                <a:solidFill>
                  <a:schemeClr val="accent5">
                    <a:lumMod val="50000"/>
                  </a:schemeClr>
                </a:solidFill>
              </a:rPr>
              <a:t> </a:t>
            </a:r>
            <a:r>
              <a:rPr lang="en-US" sz="2400" dirty="0" err="1" smtClean="0">
                <a:solidFill>
                  <a:schemeClr val="accent5">
                    <a:lumMod val="50000"/>
                  </a:schemeClr>
                </a:solidFill>
              </a:rPr>
              <a:t>mera</a:t>
            </a:r>
            <a:r>
              <a:rPr lang="en-US" sz="2400" dirty="0" smtClean="0">
                <a:solidFill>
                  <a:schemeClr val="accent5">
                    <a:lumMod val="50000"/>
                  </a:schemeClr>
                </a:solidFill>
              </a:rPr>
              <a:t> </a:t>
            </a:r>
            <a:r>
              <a:rPr lang="en-US" sz="2400" dirty="0" err="1" smtClean="0">
                <a:solidFill>
                  <a:schemeClr val="accent5">
                    <a:lumMod val="50000"/>
                  </a:schemeClr>
                </a:solidFill>
              </a:rPr>
              <a:t>kada</a:t>
            </a:r>
            <a:r>
              <a:rPr lang="en-US" sz="2400" dirty="0" smtClean="0">
                <a:solidFill>
                  <a:schemeClr val="accent5">
                    <a:lumMod val="50000"/>
                  </a:schemeClr>
                </a:solidFill>
              </a:rPr>
              <a:t> </a:t>
            </a:r>
            <a:r>
              <a:rPr lang="en-US" sz="2400" dirty="0" err="1" smtClean="0">
                <a:solidFill>
                  <a:schemeClr val="accent5">
                    <a:lumMod val="50000"/>
                  </a:schemeClr>
                </a:solidFill>
              </a:rPr>
              <a:t>su</a:t>
            </a:r>
            <a:r>
              <a:rPr lang="en-US" sz="2400" dirty="0" smtClean="0">
                <a:solidFill>
                  <a:schemeClr val="accent5">
                    <a:lumMod val="50000"/>
                  </a:schemeClr>
                </a:solidFill>
              </a:rPr>
              <a:t> </a:t>
            </a:r>
            <a:r>
              <a:rPr lang="en-US" sz="2400" dirty="0" err="1" smtClean="0">
                <a:solidFill>
                  <a:schemeClr val="accent5">
                    <a:lumMod val="50000"/>
                  </a:schemeClr>
                </a:solidFill>
              </a:rPr>
              <a:t>svi</a:t>
            </a:r>
            <a:r>
              <a:rPr lang="en-US" sz="2400" dirty="0" smtClean="0">
                <a:solidFill>
                  <a:schemeClr val="accent5">
                    <a:lumMod val="50000"/>
                  </a:schemeClr>
                </a:solidFill>
              </a:rPr>
              <a:t> </a:t>
            </a:r>
            <a:r>
              <a:rPr lang="en-US" sz="2400" dirty="0" err="1" smtClean="0">
                <a:solidFill>
                  <a:schemeClr val="accent5">
                    <a:lumMod val="50000"/>
                  </a:schemeClr>
                </a:solidFill>
              </a:rPr>
              <a:t>prethodni</a:t>
            </a:r>
            <a:r>
              <a:rPr lang="en-US" sz="2400" dirty="0" smtClean="0">
                <a:solidFill>
                  <a:schemeClr val="accent5">
                    <a:lumMod val="50000"/>
                  </a:schemeClr>
                </a:solidFill>
              </a:rPr>
              <a:t> </a:t>
            </a:r>
            <a:r>
              <a:rPr lang="en-US" sz="2400" dirty="0" err="1" smtClean="0">
                <a:solidFill>
                  <a:schemeClr val="accent5">
                    <a:lumMod val="50000"/>
                  </a:schemeClr>
                </a:solidFill>
              </a:rPr>
              <a:t>postupci</a:t>
            </a:r>
            <a:r>
              <a:rPr lang="en-US" sz="2400" dirty="0" smtClean="0">
                <a:solidFill>
                  <a:schemeClr val="accent5">
                    <a:lumMod val="50000"/>
                  </a:schemeClr>
                </a:solidFill>
              </a:rPr>
              <a:t> </a:t>
            </a:r>
            <a:r>
              <a:rPr lang="en-US" sz="2400" dirty="0" err="1" smtClean="0">
                <a:solidFill>
                  <a:schemeClr val="accent5">
                    <a:lumMod val="50000"/>
                  </a:schemeClr>
                </a:solidFill>
              </a:rPr>
              <a:t>neefikasni</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a:t>
            </a:r>
            <a:r>
              <a:rPr lang="en-US" sz="2400" dirty="0" err="1" smtClean="0">
                <a:solidFill>
                  <a:schemeClr val="accent5">
                    <a:lumMod val="50000"/>
                  </a:schemeClr>
                </a:solidFill>
              </a:rPr>
              <a:t>Iskusan</a:t>
            </a:r>
            <a:r>
              <a:rPr lang="en-US" sz="2400" dirty="0" smtClean="0">
                <a:solidFill>
                  <a:schemeClr val="accent5">
                    <a:lumMod val="50000"/>
                  </a:schemeClr>
                </a:solidFill>
              </a:rPr>
              <a:t> </a:t>
            </a:r>
            <a:r>
              <a:rPr lang="en-US" sz="2400" dirty="0" smtClean="0">
                <a:solidFill>
                  <a:schemeClr val="accent5">
                    <a:lumMod val="50000"/>
                  </a:schemeClr>
                </a:solidFill>
              </a:rPr>
              <a:t>MFH/</a:t>
            </a:r>
            <a:r>
              <a:rPr lang="en-US" sz="2400" dirty="0" err="1" smtClean="0">
                <a:solidFill>
                  <a:schemeClr val="accent5">
                    <a:lumMod val="50000"/>
                  </a:schemeClr>
                </a:solidFill>
              </a:rPr>
              <a:t>oralni</a:t>
            </a:r>
            <a:r>
              <a:rPr lang="en-US" sz="2400" dirty="0" smtClean="0">
                <a:solidFill>
                  <a:schemeClr val="accent5">
                    <a:lumMod val="50000"/>
                  </a:schemeClr>
                </a:solidFill>
              </a:rPr>
              <a:t> </a:t>
            </a:r>
            <a:r>
              <a:rPr lang="en-US" sz="2400" dirty="0" err="1" smtClean="0">
                <a:solidFill>
                  <a:schemeClr val="accent5">
                    <a:lumMod val="50000"/>
                  </a:schemeClr>
                </a:solidFill>
              </a:rPr>
              <a:t>hirurg</a:t>
            </a:r>
            <a:endParaRPr lang="en-US" sz="2400" dirty="0" smtClean="0">
              <a:solidFill>
                <a:schemeClr val="accent5">
                  <a:lumMod val="50000"/>
                </a:schemeClr>
              </a:solidFill>
            </a:endParaRPr>
          </a:p>
          <a:p>
            <a:pPr>
              <a:buNone/>
            </a:pPr>
            <a:r>
              <a:rPr lang="en-US" sz="2400" dirty="0" smtClean="0">
                <a:solidFill>
                  <a:schemeClr val="accent5">
                    <a:lumMod val="50000"/>
                  </a:schemeClr>
                </a:solidFill>
              </a:rPr>
              <a:t>	- </a:t>
            </a:r>
            <a:r>
              <a:rPr lang="en-US" sz="2400" dirty="0" err="1" smtClean="0">
                <a:solidFill>
                  <a:schemeClr val="accent5">
                    <a:lumMod val="50000"/>
                  </a:schemeClr>
                </a:solidFill>
              </a:rPr>
              <a:t>Artrocenteza</a:t>
            </a:r>
            <a:r>
              <a:rPr lang="en-US" sz="2400" dirty="0" smtClean="0">
                <a:solidFill>
                  <a:schemeClr val="accent5">
                    <a:lumMod val="50000"/>
                  </a:schemeClr>
                </a:solidFill>
              </a:rPr>
              <a:t> </a:t>
            </a:r>
          </a:p>
          <a:p>
            <a:pPr>
              <a:buNone/>
            </a:pPr>
            <a:r>
              <a:rPr lang="en-US" sz="2400" dirty="0" smtClean="0">
                <a:solidFill>
                  <a:schemeClr val="accent5">
                    <a:lumMod val="50000"/>
                  </a:schemeClr>
                </a:solidFill>
              </a:rPr>
              <a:t>	- </a:t>
            </a:r>
            <a:r>
              <a:rPr lang="en-US" sz="2400" dirty="0" err="1" smtClean="0">
                <a:solidFill>
                  <a:schemeClr val="accent5">
                    <a:lumMod val="50000"/>
                  </a:schemeClr>
                </a:solidFill>
              </a:rPr>
              <a:t>Artroskopija</a:t>
            </a:r>
            <a:r>
              <a:rPr lang="en-US" sz="2400" dirty="0" smtClean="0">
                <a:solidFill>
                  <a:schemeClr val="accent5">
                    <a:lumMod val="50000"/>
                  </a:schemeClr>
                </a:solidFill>
              </a:rPr>
              <a:t>- (</a:t>
            </a:r>
            <a:r>
              <a:rPr lang="en-US" sz="2400" dirty="0" err="1" smtClean="0">
                <a:solidFill>
                  <a:schemeClr val="accent5">
                    <a:lumMod val="50000"/>
                  </a:schemeClr>
                </a:solidFill>
              </a:rPr>
              <a:t>ablacija</a:t>
            </a:r>
            <a:r>
              <a:rPr lang="en-US" sz="2400" dirty="0" smtClean="0">
                <a:solidFill>
                  <a:schemeClr val="accent5">
                    <a:lumMod val="50000"/>
                  </a:schemeClr>
                </a:solidFill>
              </a:rPr>
              <a:t> </a:t>
            </a:r>
            <a:r>
              <a:rPr lang="en-US" sz="2400" dirty="0" err="1" smtClean="0">
                <a:solidFill>
                  <a:schemeClr val="accent5">
                    <a:lumMod val="50000"/>
                  </a:schemeClr>
                </a:solidFill>
              </a:rPr>
              <a:t>adhezija</a:t>
            </a:r>
            <a:r>
              <a:rPr lang="en-US" sz="2400" dirty="0" smtClean="0">
                <a:solidFill>
                  <a:schemeClr val="accent5">
                    <a:lumMod val="50000"/>
                  </a:schemeClr>
                </a:solidFill>
              </a:rPr>
              <a:t> </a:t>
            </a:r>
            <a:r>
              <a:rPr lang="en-US" sz="2400" dirty="0" err="1" smtClean="0">
                <a:solidFill>
                  <a:schemeClr val="accent5">
                    <a:lumMod val="50000"/>
                  </a:schemeClr>
                </a:solidFill>
              </a:rPr>
              <a:t>i</a:t>
            </a:r>
            <a:r>
              <a:rPr lang="en-US" sz="2400" dirty="0" smtClean="0">
                <a:solidFill>
                  <a:schemeClr val="accent5">
                    <a:lumMod val="50000"/>
                  </a:schemeClr>
                </a:solidFill>
              </a:rPr>
              <a:t>  </a:t>
            </a:r>
            <a:r>
              <a:rPr lang="en-US" sz="2400" dirty="0" err="1" smtClean="0">
                <a:solidFill>
                  <a:schemeClr val="accent5">
                    <a:lumMod val="50000"/>
                  </a:schemeClr>
                </a:solidFill>
              </a:rPr>
              <a:t>biopsija</a:t>
            </a:r>
            <a:r>
              <a:rPr lang="en-US" sz="2400" dirty="0" smtClean="0">
                <a:solidFill>
                  <a:schemeClr val="accent5">
                    <a:lumMod val="50000"/>
                  </a:schemeClr>
                </a:solidFill>
              </a:rPr>
              <a:t>) </a:t>
            </a:r>
          </a:p>
          <a:p>
            <a:pPr>
              <a:buNone/>
            </a:pPr>
            <a:r>
              <a:rPr lang="en-US" sz="2400" dirty="0" smtClean="0">
                <a:solidFill>
                  <a:schemeClr val="accent5">
                    <a:lumMod val="50000"/>
                  </a:schemeClr>
                </a:solidFill>
              </a:rPr>
              <a:t>	- </a:t>
            </a:r>
            <a:r>
              <a:rPr lang="en-US" sz="2400" dirty="0" err="1" smtClean="0">
                <a:solidFill>
                  <a:schemeClr val="accent5">
                    <a:lumMod val="50000"/>
                  </a:schemeClr>
                </a:solidFill>
              </a:rPr>
              <a:t>Artrotomija</a:t>
            </a:r>
            <a:r>
              <a:rPr lang="en-US" sz="2400" dirty="0" smtClean="0">
                <a:solidFill>
                  <a:schemeClr val="accent5">
                    <a:lumMod val="50000"/>
                  </a:schemeClr>
                </a:solidFill>
              </a:rPr>
              <a:t> (</a:t>
            </a:r>
            <a:r>
              <a:rPr lang="en-US" sz="2400" dirty="0" err="1" smtClean="0">
                <a:solidFill>
                  <a:schemeClr val="accent5">
                    <a:lumMod val="50000"/>
                  </a:schemeClr>
                </a:solidFill>
              </a:rPr>
              <a:t>modifikacija</a:t>
            </a:r>
            <a:r>
              <a:rPr lang="en-US" sz="2400" dirty="0" smtClean="0">
                <a:solidFill>
                  <a:schemeClr val="accent5">
                    <a:lumMod val="50000"/>
                  </a:schemeClr>
                </a:solidFill>
              </a:rPr>
              <a:t> </a:t>
            </a:r>
            <a:r>
              <a:rPr lang="en-US" sz="2400" dirty="0" err="1" smtClean="0">
                <a:solidFill>
                  <a:schemeClr val="accent5">
                    <a:lumMod val="50000"/>
                  </a:schemeClr>
                </a:solidFill>
              </a:rPr>
              <a:t>anatomije</a:t>
            </a:r>
            <a:r>
              <a:rPr lang="en-US" sz="2400" dirty="0" smtClean="0">
                <a:solidFill>
                  <a:schemeClr val="accent5">
                    <a:lumMod val="50000"/>
                  </a:schemeClr>
                </a:solidFill>
              </a:rPr>
              <a:t> </a:t>
            </a:r>
            <a:r>
              <a:rPr lang="en-US" sz="2400" dirty="0" err="1" smtClean="0">
                <a:solidFill>
                  <a:schemeClr val="accent5">
                    <a:lumMod val="50000"/>
                  </a:schemeClr>
                </a:solidFill>
              </a:rPr>
              <a:t>zgloba</a:t>
            </a:r>
            <a:r>
              <a:rPr lang="en-US" sz="2400" dirty="0" smtClean="0">
                <a:solidFill>
                  <a:schemeClr val="accent5">
                    <a:lumMod val="50000"/>
                  </a:schemeClr>
                </a:solidFill>
              </a:rPr>
              <a:t> </a:t>
            </a:r>
            <a:r>
              <a:rPr lang="en-US" sz="2400" dirty="0" err="1" smtClean="0">
                <a:solidFill>
                  <a:schemeClr val="accent5">
                    <a:lumMod val="50000"/>
                  </a:schemeClr>
                </a:solidFill>
              </a:rPr>
              <a:t>sa</a:t>
            </a:r>
            <a:r>
              <a:rPr lang="en-US" sz="2400" dirty="0" smtClean="0">
                <a:solidFill>
                  <a:schemeClr val="accent5">
                    <a:lumMod val="50000"/>
                  </a:schemeClr>
                </a:solidFill>
              </a:rPr>
              <a:t> </a:t>
            </a:r>
            <a:r>
              <a:rPr lang="en-US" sz="2400" dirty="0" err="1" smtClean="0">
                <a:solidFill>
                  <a:schemeClr val="accent5">
                    <a:lumMod val="50000"/>
                  </a:schemeClr>
                </a:solidFill>
              </a:rPr>
              <a:t>rekonstrukcijom</a:t>
            </a:r>
            <a:r>
              <a:rPr lang="en-US" sz="2400" dirty="0" smtClean="0">
                <a:solidFill>
                  <a:schemeClr val="accent5">
                    <a:lumMod val="50000"/>
                  </a:schemeClr>
                </a:solidFill>
              </a:rPr>
              <a:t> </a:t>
            </a:r>
            <a:r>
              <a:rPr lang="en-US" sz="2400" dirty="0" err="1" smtClean="0">
                <a:solidFill>
                  <a:schemeClr val="accent5">
                    <a:lumMod val="50000"/>
                  </a:schemeClr>
                </a:solidFill>
              </a:rPr>
              <a:t>kod</a:t>
            </a:r>
            <a:r>
              <a:rPr lang="en-US" sz="2400" dirty="0" smtClean="0">
                <a:solidFill>
                  <a:schemeClr val="accent5">
                    <a:lumMod val="50000"/>
                  </a:schemeClr>
                </a:solidFill>
              </a:rPr>
              <a:t> </a:t>
            </a:r>
            <a:r>
              <a:rPr lang="en-US" sz="2400" dirty="0" err="1" smtClean="0">
                <a:solidFill>
                  <a:schemeClr val="accent5">
                    <a:lumMod val="50000"/>
                  </a:schemeClr>
                </a:solidFill>
              </a:rPr>
              <a:t>neoplazija</a:t>
            </a:r>
            <a:r>
              <a:rPr lang="en-US" sz="2400" dirty="0" smtClean="0">
                <a:solidFill>
                  <a:schemeClr val="accent5">
                    <a:lumMod val="50000"/>
                  </a:schemeClr>
                </a:solidFill>
              </a:rPr>
              <a:t>, </a:t>
            </a:r>
            <a:r>
              <a:rPr lang="en-US" sz="2400" dirty="0" err="1" smtClean="0">
                <a:solidFill>
                  <a:schemeClr val="accent5">
                    <a:lumMod val="50000"/>
                  </a:schemeClr>
                </a:solidFill>
              </a:rPr>
              <a:t>kostane</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fibrozne</a:t>
            </a:r>
            <a:r>
              <a:rPr lang="en-US" sz="2400" dirty="0" smtClean="0">
                <a:solidFill>
                  <a:schemeClr val="accent5">
                    <a:lumMod val="50000"/>
                  </a:schemeClr>
                </a:solidFill>
              </a:rPr>
              <a:t> </a:t>
            </a:r>
            <a:r>
              <a:rPr lang="en-US" sz="2400" dirty="0" err="1" smtClean="0">
                <a:solidFill>
                  <a:schemeClr val="accent5">
                    <a:lumMod val="50000"/>
                  </a:schemeClr>
                </a:solidFill>
              </a:rPr>
              <a:t>ankiloze</a:t>
            </a:r>
            <a:r>
              <a:rPr lang="en-US" sz="2400" dirty="0" smtClean="0">
                <a:solidFill>
                  <a:schemeClr val="accent5">
                    <a:lumMod val="50000"/>
                  </a:schemeClr>
                </a:solidFill>
              </a:rPr>
              <a:t>, </a:t>
            </a:r>
            <a:r>
              <a:rPr lang="en-US" sz="2400" dirty="0" err="1" smtClean="0">
                <a:solidFill>
                  <a:schemeClr val="accent5">
                    <a:lumMod val="50000"/>
                  </a:schemeClr>
                </a:solidFill>
              </a:rPr>
              <a:t>hronicnog</a:t>
            </a:r>
            <a:r>
              <a:rPr lang="en-US" sz="2400" dirty="0" smtClean="0">
                <a:solidFill>
                  <a:schemeClr val="accent5">
                    <a:lumMod val="50000"/>
                  </a:schemeClr>
                </a:solidFill>
              </a:rPr>
              <a:t> </a:t>
            </a:r>
            <a:r>
              <a:rPr lang="en-US" sz="2400" dirty="0" err="1" smtClean="0">
                <a:solidFill>
                  <a:schemeClr val="accent5">
                    <a:lumMod val="50000"/>
                  </a:schemeClr>
                </a:solidFill>
              </a:rPr>
              <a:t>artritisa</a:t>
            </a:r>
            <a:r>
              <a:rPr lang="en-US" sz="2400" dirty="0" smtClean="0">
                <a:solidFill>
                  <a:schemeClr val="accent5">
                    <a:lumMod val="50000"/>
                  </a:schemeClr>
                </a:solidFill>
              </a:rPr>
              <a:t> </a:t>
            </a:r>
            <a:r>
              <a:rPr lang="en-US" sz="2400" dirty="0" err="1" smtClean="0">
                <a:solidFill>
                  <a:schemeClr val="accent5">
                    <a:lumMod val="50000"/>
                  </a:schemeClr>
                </a:solidFill>
              </a:rPr>
              <a:t>ili</a:t>
            </a:r>
            <a:r>
              <a:rPr lang="en-US" sz="2400" dirty="0" smtClean="0">
                <a:solidFill>
                  <a:schemeClr val="accent5">
                    <a:lumMod val="50000"/>
                  </a:schemeClr>
                </a:solidFill>
              </a:rPr>
              <a:t> </a:t>
            </a:r>
            <a:r>
              <a:rPr lang="en-US" sz="2400" dirty="0" err="1" smtClean="0">
                <a:solidFill>
                  <a:schemeClr val="accent5">
                    <a:lumMod val="50000"/>
                  </a:schemeClr>
                </a:solidFill>
              </a:rPr>
              <a:t>dislokacije</a:t>
            </a:r>
            <a:r>
              <a:rPr lang="en-US" sz="2400" dirty="0" smtClean="0">
                <a:solidFill>
                  <a:schemeClr val="accent5">
                    <a:lumMod val="50000"/>
                  </a:schemeClr>
                </a:solidFill>
              </a:rPr>
              <a:t>)</a:t>
            </a:r>
            <a:endParaRPr lang="en-GB"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See next slide for links to tools and resources for further study.&#10; "/>
          <p:cNvPicPr/>
          <p:nvPr/>
        </p:nvPicPr>
        <p:blipFill>
          <a:blip r:embed="rId2" cstate="print"/>
          <a:srcRect/>
          <a:stretch>
            <a:fillRect/>
          </a:stretch>
        </p:blipFill>
        <p:spPr bwMode="auto">
          <a:xfrm>
            <a:off x="609600" y="533400"/>
            <a:ext cx="8001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en-US" sz="3200" b="1" dirty="0" err="1" smtClean="0">
                <a:solidFill>
                  <a:schemeClr val="accent5">
                    <a:lumMod val="50000"/>
                  </a:schemeClr>
                </a:solidFill>
              </a:rPr>
              <a:t>Temporomandibularni</a:t>
            </a:r>
            <a:r>
              <a:rPr lang="en-US" sz="3200" b="1" dirty="0" smtClean="0">
                <a:solidFill>
                  <a:schemeClr val="accent5">
                    <a:lumMod val="50000"/>
                  </a:schemeClr>
                </a:solidFill>
              </a:rPr>
              <a:t> </a:t>
            </a:r>
            <a:r>
              <a:rPr lang="en-US" sz="3200" b="1" dirty="0" err="1" smtClean="0">
                <a:solidFill>
                  <a:schemeClr val="accent5">
                    <a:lumMod val="50000"/>
                  </a:schemeClr>
                </a:solidFill>
              </a:rPr>
              <a:t>poremecaji</a:t>
            </a:r>
            <a:endParaRPr lang="en-GB" sz="3200" b="1"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solidFill>
                  <a:schemeClr val="accent5">
                    <a:lumMod val="50000"/>
                  </a:schemeClr>
                </a:solidFill>
              </a:rPr>
              <a:t>Najcesci</a:t>
            </a:r>
            <a:r>
              <a:rPr lang="en-US" dirty="0" smtClean="0">
                <a:solidFill>
                  <a:schemeClr val="accent5">
                    <a:lumMod val="50000"/>
                  </a:schemeClr>
                </a:solidFill>
              </a:rPr>
              <a:t>, </a:t>
            </a:r>
            <a:r>
              <a:rPr lang="en-US" dirty="0" err="1" smtClean="0">
                <a:solidFill>
                  <a:schemeClr val="accent5">
                    <a:lumMod val="50000"/>
                  </a:schemeClr>
                </a:solidFill>
              </a:rPr>
              <a:t>ukljucuju</a:t>
            </a:r>
            <a:r>
              <a:rPr lang="en-US" dirty="0" smtClean="0">
                <a:solidFill>
                  <a:schemeClr val="accent5">
                    <a:lumMod val="50000"/>
                  </a:schemeClr>
                </a:solidFill>
              </a:rPr>
              <a:t>:</a:t>
            </a:r>
          </a:p>
          <a:p>
            <a:r>
              <a:rPr lang="en-GB" dirty="0" err="1" smtClean="0">
                <a:solidFill>
                  <a:schemeClr val="accent5">
                    <a:lumMod val="50000"/>
                  </a:schemeClr>
                </a:solidFill>
              </a:rPr>
              <a:t>Poremecaji</a:t>
            </a:r>
            <a:r>
              <a:rPr lang="en-GB" dirty="0" smtClean="0">
                <a:solidFill>
                  <a:schemeClr val="accent5">
                    <a:lumMod val="50000"/>
                  </a:schemeClr>
                </a:solidFill>
              </a:rPr>
              <a:t> </a:t>
            </a:r>
            <a:r>
              <a:rPr lang="en-GB" dirty="0" err="1" smtClean="0">
                <a:solidFill>
                  <a:schemeClr val="accent5">
                    <a:lumMod val="50000"/>
                  </a:schemeClr>
                </a:solidFill>
              </a:rPr>
              <a:t>temporomandibularnog</a:t>
            </a:r>
            <a:r>
              <a:rPr lang="en-GB" dirty="0" smtClean="0">
                <a:solidFill>
                  <a:schemeClr val="accent5">
                    <a:lumMod val="50000"/>
                  </a:schemeClr>
                </a:solidFill>
              </a:rPr>
              <a:t> </a:t>
            </a:r>
            <a:r>
              <a:rPr lang="en-GB" b="1" dirty="0" err="1" smtClean="0">
                <a:solidFill>
                  <a:schemeClr val="accent5">
                    <a:lumMod val="50000"/>
                  </a:schemeClr>
                </a:solidFill>
              </a:rPr>
              <a:t>zgloba</a:t>
            </a:r>
            <a:endParaRPr lang="en-GB" b="1" dirty="0" smtClean="0">
              <a:solidFill>
                <a:schemeClr val="accent5">
                  <a:lumMod val="50000"/>
                </a:schemeClr>
              </a:solidFill>
            </a:endParaRPr>
          </a:p>
          <a:p>
            <a:r>
              <a:rPr lang="en-GB" dirty="0" smtClean="0">
                <a:solidFill>
                  <a:schemeClr val="accent5">
                    <a:lumMod val="50000"/>
                  </a:schemeClr>
                </a:solidFill>
              </a:rPr>
              <a:t> </a:t>
            </a:r>
            <a:r>
              <a:rPr lang="en-GB" dirty="0" err="1" smtClean="0">
                <a:solidFill>
                  <a:schemeClr val="accent5">
                    <a:lumMod val="50000"/>
                  </a:schemeClr>
                </a:solidFill>
              </a:rPr>
              <a:t>Poremecaji</a:t>
            </a:r>
            <a:r>
              <a:rPr lang="en-GB" dirty="0" smtClean="0">
                <a:solidFill>
                  <a:schemeClr val="accent5">
                    <a:lumMod val="50000"/>
                  </a:schemeClr>
                </a:solidFill>
              </a:rPr>
              <a:t> :</a:t>
            </a:r>
          </a:p>
          <a:p>
            <a:pPr>
              <a:buNone/>
            </a:pPr>
            <a:r>
              <a:rPr lang="en-GB" dirty="0" smtClean="0">
                <a:solidFill>
                  <a:schemeClr val="accent5">
                    <a:lumMod val="50000"/>
                  </a:schemeClr>
                </a:solidFill>
              </a:rPr>
              <a:t>	-  </a:t>
            </a:r>
            <a:r>
              <a:rPr lang="en-GB" b="1" dirty="0" err="1" smtClean="0">
                <a:solidFill>
                  <a:schemeClr val="accent5">
                    <a:lumMod val="50000"/>
                  </a:schemeClr>
                </a:solidFill>
              </a:rPr>
              <a:t>muskuloskeletnih</a:t>
            </a:r>
            <a:r>
              <a:rPr lang="en-GB" dirty="0" smtClean="0">
                <a:solidFill>
                  <a:schemeClr val="accent5">
                    <a:lumMod val="50000"/>
                  </a:schemeClr>
                </a:solidFill>
              </a:rPr>
              <a:t> </a:t>
            </a:r>
            <a:r>
              <a:rPr lang="en-GB" dirty="0" err="1" smtClean="0">
                <a:solidFill>
                  <a:schemeClr val="accent5">
                    <a:lumMod val="50000"/>
                  </a:schemeClr>
                </a:solidFill>
              </a:rPr>
              <a:t>struktura</a:t>
            </a:r>
            <a:r>
              <a:rPr lang="en-GB" dirty="0" smtClean="0">
                <a:solidFill>
                  <a:schemeClr val="accent5">
                    <a:lumMod val="50000"/>
                  </a:schemeClr>
                </a:solidFill>
              </a:rPr>
              <a:t> (</a:t>
            </a:r>
            <a:r>
              <a:rPr lang="en-GB" dirty="0" err="1" smtClean="0">
                <a:solidFill>
                  <a:schemeClr val="accent5">
                    <a:lumMod val="50000"/>
                  </a:schemeClr>
                </a:solidFill>
              </a:rPr>
              <a:t>mastikatorni</a:t>
            </a:r>
            <a:r>
              <a:rPr lang="en-GB" dirty="0" smtClean="0">
                <a:solidFill>
                  <a:schemeClr val="accent5">
                    <a:lumMod val="50000"/>
                  </a:schemeClr>
                </a:solidFill>
              </a:rPr>
              <a:t> </a:t>
            </a:r>
            <a:r>
              <a:rPr lang="en-GB" dirty="0" err="1" smtClean="0">
                <a:solidFill>
                  <a:schemeClr val="accent5">
                    <a:lumMod val="50000"/>
                  </a:schemeClr>
                </a:solidFill>
              </a:rPr>
              <a:t>misici</a:t>
            </a:r>
            <a:r>
              <a:rPr lang="en-GB" dirty="0" smtClean="0">
                <a:solidFill>
                  <a:schemeClr val="accent5">
                    <a:lumMod val="50000"/>
                  </a:schemeClr>
                </a:solidFill>
              </a:rPr>
              <a:t> </a:t>
            </a:r>
            <a:r>
              <a:rPr lang="en-GB" dirty="0" err="1" smtClean="0">
                <a:solidFill>
                  <a:schemeClr val="accent5">
                    <a:lumMod val="50000"/>
                  </a:schemeClr>
                </a:solidFill>
              </a:rPr>
              <a:t>i</a:t>
            </a:r>
            <a:r>
              <a:rPr lang="en-GB" dirty="0" smtClean="0">
                <a:solidFill>
                  <a:schemeClr val="accent5">
                    <a:lumMod val="50000"/>
                  </a:schemeClr>
                </a:solidFill>
              </a:rPr>
              <a:t> </a:t>
            </a:r>
            <a:r>
              <a:rPr lang="en-GB" dirty="0" err="1" smtClean="0">
                <a:solidFill>
                  <a:schemeClr val="accent5">
                    <a:lumMod val="50000"/>
                  </a:schemeClr>
                </a:solidFill>
              </a:rPr>
              <a:t>cervikalna</a:t>
            </a:r>
            <a:r>
              <a:rPr lang="en-GB" dirty="0" smtClean="0">
                <a:solidFill>
                  <a:schemeClr val="accent5">
                    <a:lumMod val="50000"/>
                  </a:schemeClr>
                </a:solidFill>
              </a:rPr>
              <a:t> </a:t>
            </a:r>
            <a:r>
              <a:rPr lang="en-GB" dirty="0" err="1" smtClean="0">
                <a:solidFill>
                  <a:schemeClr val="accent5">
                    <a:lumMod val="50000"/>
                  </a:schemeClr>
                </a:solidFill>
              </a:rPr>
              <a:t>kicma</a:t>
            </a:r>
            <a:r>
              <a:rPr lang="en-GB" dirty="0" smtClean="0">
                <a:solidFill>
                  <a:schemeClr val="accent5">
                    <a:lumMod val="50000"/>
                  </a:schemeClr>
                </a:solidFill>
              </a:rPr>
              <a:t>), </a:t>
            </a:r>
          </a:p>
          <a:p>
            <a:pPr>
              <a:buNone/>
            </a:pPr>
            <a:r>
              <a:rPr lang="en-GB" dirty="0" smtClean="0">
                <a:solidFill>
                  <a:schemeClr val="accent5">
                    <a:lumMod val="50000"/>
                  </a:schemeClr>
                </a:solidFill>
              </a:rPr>
              <a:t>	- </a:t>
            </a:r>
            <a:r>
              <a:rPr lang="en-GB" b="1" dirty="0" err="1" smtClean="0">
                <a:solidFill>
                  <a:schemeClr val="accent5">
                    <a:lumMod val="50000"/>
                  </a:schemeClr>
                </a:solidFill>
              </a:rPr>
              <a:t>neuropatski</a:t>
            </a:r>
            <a:r>
              <a:rPr lang="en-GB" dirty="0" smtClean="0">
                <a:solidFill>
                  <a:schemeClr val="accent5">
                    <a:lumMod val="50000"/>
                  </a:schemeClr>
                </a:solidFill>
              </a:rPr>
              <a:t> </a:t>
            </a:r>
            <a:r>
              <a:rPr lang="en-GB" dirty="0" err="1" smtClean="0">
                <a:solidFill>
                  <a:schemeClr val="accent5">
                    <a:lumMod val="50000"/>
                  </a:schemeClr>
                </a:solidFill>
              </a:rPr>
              <a:t>bolovi</a:t>
            </a:r>
            <a:r>
              <a:rPr lang="en-GB" dirty="0" smtClean="0">
                <a:solidFill>
                  <a:schemeClr val="accent5">
                    <a:lumMod val="50000"/>
                  </a:schemeClr>
                </a:solidFill>
              </a:rPr>
              <a:t> : </a:t>
            </a:r>
            <a:r>
              <a:rPr lang="en-GB" dirty="0" err="1" smtClean="0">
                <a:solidFill>
                  <a:schemeClr val="accent5">
                    <a:lumMod val="50000"/>
                  </a:schemeClr>
                </a:solidFill>
              </a:rPr>
              <a:t>epizodni</a:t>
            </a:r>
            <a:r>
              <a:rPr lang="en-GB" dirty="0" smtClean="0">
                <a:solidFill>
                  <a:schemeClr val="accent5">
                    <a:lumMod val="50000"/>
                  </a:schemeClr>
                </a:solidFill>
              </a:rPr>
              <a:t> (</a:t>
            </a:r>
            <a:r>
              <a:rPr lang="en-GB" dirty="0" err="1" smtClean="0">
                <a:solidFill>
                  <a:schemeClr val="accent5">
                    <a:lumMod val="50000"/>
                  </a:schemeClr>
                </a:solidFill>
              </a:rPr>
              <a:t>kao</a:t>
            </a:r>
            <a:r>
              <a:rPr lang="en-GB" dirty="0" smtClean="0">
                <a:solidFill>
                  <a:schemeClr val="accent5">
                    <a:lumMod val="50000"/>
                  </a:schemeClr>
                </a:solidFill>
              </a:rPr>
              <a:t> </a:t>
            </a:r>
            <a:r>
              <a:rPr lang="en-GB" dirty="0" err="1" smtClean="0">
                <a:solidFill>
                  <a:schemeClr val="accent5">
                    <a:lumMod val="50000"/>
                  </a:schemeClr>
                </a:solidFill>
              </a:rPr>
              <a:t>trigeminalna</a:t>
            </a:r>
            <a:r>
              <a:rPr lang="en-GB" dirty="0" smtClean="0">
                <a:solidFill>
                  <a:schemeClr val="accent5">
                    <a:lumMod val="50000"/>
                  </a:schemeClr>
                </a:solidFill>
              </a:rPr>
              <a:t> </a:t>
            </a:r>
            <a:r>
              <a:rPr lang="en-GB" dirty="0" err="1" smtClean="0">
                <a:solidFill>
                  <a:schemeClr val="accent5">
                    <a:lumMod val="50000"/>
                  </a:schemeClr>
                </a:solidFill>
              </a:rPr>
              <a:t>neuralgija</a:t>
            </a:r>
            <a:r>
              <a:rPr lang="en-GB" dirty="0" smtClean="0">
                <a:solidFill>
                  <a:schemeClr val="accent5">
                    <a:lumMod val="50000"/>
                  </a:schemeClr>
                </a:solidFill>
              </a:rPr>
              <a:t>) </a:t>
            </a:r>
            <a:r>
              <a:rPr lang="en-GB" dirty="0" err="1" smtClean="0">
                <a:solidFill>
                  <a:schemeClr val="accent5">
                    <a:lumMod val="50000"/>
                  </a:schemeClr>
                </a:solidFill>
              </a:rPr>
              <a:t>i</a:t>
            </a:r>
            <a:r>
              <a:rPr lang="en-GB" dirty="0" smtClean="0">
                <a:solidFill>
                  <a:schemeClr val="accent5">
                    <a:lumMod val="50000"/>
                  </a:schemeClr>
                </a:solidFill>
              </a:rPr>
              <a:t> </a:t>
            </a:r>
            <a:r>
              <a:rPr lang="en-GB" dirty="0" err="1" smtClean="0">
                <a:solidFill>
                  <a:schemeClr val="accent5">
                    <a:lumMod val="50000"/>
                  </a:schemeClr>
                </a:solidFill>
              </a:rPr>
              <a:t>kontinuirani</a:t>
            </a:r>
            <a:r>
              <a:rPr lang="en-GB" dirty="0" smtClean="0">
                <a:solidFill>
                  <a:schemeClr val="accent5">
                    <a:lumMod val="50000"/>
                  </a:schemeClr>
                </a:solidFill>
              </a:rPr>
              <a:t> (</a:t>
            </a:r>
            <a:r>
              <a:rPr lang="en-GB" dirty="0" err="1" smtClean="0">
                <a:solidFill>
                  <a:schemeClr val="accent5">
                    <a:lumMod val="50000"/>
                  </a:schemeClr>
                </a:solidFill>
              </a:rPr>
              <a:t>periferno</a:t>
            </a:r>
            <a:r>
              <a:rPr lang="en-GB" dirty="0" smtClean="0">
                <a:solidFill>
                  <a:schemeClr val="accent5">
                    <a:lumMod val="50000"/>
                  </a:schemeClr>
                </a:solidFill>
              </a:rPr>
              <a:t>/ </a:t>
            </a:r>
            <a:r>
              <a:rPr lang="en-GB" dirty="0" err="1" smtClean="0">
                <a:solidFill>
                  <a:schemeClr val="accent5">
                    <a:lumMod val="50000"/>
                  </a:schemeClr>
                </a:solidFill>
              </a:rPr>
              <a:t>centralno</a:t>
            </a:r>
            <a:r>
              <a:rPr lang="en-GB" dirty="0" smtClean="0">
                <a:solidFill>
                  <a:schemeClr val="accent5">
                    <a:lumMod val="50000"/>
                  </a:schemeClr>
                </a:solidFill>
              </a:rPr>
              <a:t> </a:t>
            </a:r>
            <a:r>
              <a:rPr lang="en-GB" dirty="0" err="1" smtClean="0">
                <a:solidFill>
                  <a:schemeClr val="accent5">
                    <a:lumMod val="50000"/>
                  </a:schemeClr>
                </a:solidFill>
              </a:rPr>
              <a:t>poreklo</a:t>
            </a:r>
            <a:r>
              <a:rPr lang="en-GB" dirty="0" smtClean="0">
                <a:solidFill>
                  <a:schemeClr val="accent5">
                    <a:lumMod val="50000"/>
                  </a:schemeClr>
                </a:solidFill>
              </a:rPr>
              <a:t>) </a:t>
            </a:r>
          </a:p>
          <a:p>
            <a:pPr>
              <a:buNone/>
            </a:pPr>
            <a:r>
              <a:rPr lang="en-GB" dirty="0" smtClean="0">
                <a:solidFill>
                  <a:schemeClr val="accent5">
                    <a:lumMod val="50000"/>
                  </a:schemeClr>
                </a:solidFill>
              </a:rPr>
              <a:t>	- </a:t>
            </a:r>
            <a:r>
              <a:rPr lang="en-GB" b="1" dirty="0" err="1" smtClean="0">
                <a:solidFill>
                  <a:schemeClr val="accent5">
                    <a:lumMod val="50000"/>
                  </a:schemeClr>
                </a:solidFill>
              </a:rPr>
              <a:t>neurovaskularni</a:t>
            </a:r>
            <a:r>
              <a:rPr lang="en-GB" b="1" dirty="0" smtClean="0">
                <a:solidFill>
                  <a:schemeClr val="accent5">
                    <a:lumMod val="50000"/>
                  </a:schemeClr>
                </a:solidFill>
              </a:rPr>
              <a:t> </a:t>
            </a:r>
            <a:r>
              <a:rPr lang="en-GB" dirty="0" smtClean="0">
                <a:solidFill>
                  <a:schemeClr val="accent5">
                    <a:lumMod val="50000"/>
                  </a:schemeClr>
                </a:solidFill>
              </a:rPr>
              <a:t> (</a:t>
            </a:r>
            <a:r>
              <a:rPr lang="en-GB" dirty="0" err="1" smtClean="0">
                <a:solidFill>
                  <a:schemeClr val="accent5">
                    <a:lumMod val="50000"/>
                  </a:schemeClr>
                </a:solidFill>
              </a:rPr>
              <a:t>kao</a:t>
            </a:r>
            <a:r>
              <a:rPr lang="en-GB" dirty="0" smtClean="0">
                <a:solidFill>
                  <a:schemeClr val="accent5">
                    <a:lumMod val="50000"/>
                  </a:schemeClr>
                </a:solidFill>
              </a:rPr>
              <a:t> </a:t>
            </a:r>
            <a:r>
              <a:rPr lang="en-GB" dirty="0" err="1" smtClean="0">
                <a:solidFill>
                  <a:schemeClr val="accent5">
                    <a:lumMod val="50000"/>
                  </a:schemeClr>
                </a:solidFill>
              </a:rPr>
              <a:t>migrene</a:t>
            </a:r>
            <a:r>
              <a:rPr lang="en-GB" dirty="0" smtClean="0">
                <a:solidFill>
                  <a:schemeClr val="accent5">
                    <a:lumMod val="50000"/>
                  </a:schemeClr>
                </a:solidFill>
              </a:rPr>
              <a:t>)</a:t>
            </a:r>
            <a:r>
              <a:rPr lang="en-US" dirty="0" smtClean="0">
                <a:solidFill>
                  <a:schemeClr val="accent5">
                    <a:lumMod val="50000"/>
                  </a:schemeClr>
                </a:solidFill>
              </a:rPr>
              <a:t>	 </a:t>
            </a:r>
            <a:endParaRPr lang="en-GB"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chemeClr val="accent5">
                    <a:lumMod val="50000"/>
                  </a:schemeClr>
                </a:solidFill>
              </a:rPr>
              <a:t>Temporomandibularni</a:t>
            </a:r>
            <a:r>
              <a:rPr lang="en-US" sz="3600" b="1" dirty="0" smtClean="0">
                <a:solidFill>
                  <a:schemeClr val="accent5">
                    <a:lumMod val="50000"/>
                  </a:schemeClr>
                </a:solidFill>
              </a:rPr>
              <a:t> </a:t>
            </a:r>
            <a:r>
              <a:rPr lang="en-US" sz="3600" b="1" dirty="0" err="1" smtClean="0">
                <a:solidFill>
                  <a:schemeClr val="accent5">
                    <a:lumMod val="50000"/>
                  </a:schemeClr>
                </a:solidFill>
              </a:rPr>
              <a:t>poremecaji</a:t>
            </a:r>
            <a:endParaRPr lang="en-GB" sz="3600" dirty="0">
              <a:solidFill>
                <a:schemeClr val="accent5">
                  <a:lumMod val="50000"/>
                </a:schemeClr>
              </a:solidFill>
            </a:endParaRPr>
          </a:p>
        </p:txBody>
      </p:sp>
      <p:sp>
        <p:nvSpPr>
          <p:cNvPr id="3" name="Content Placeholder 2"/>
          <p:cNvSpPr>
            <a:spLocks noGrp="1"/>
          </p:cNvSpPr>
          <p:nvPr>
            <p:ph idx="1"/>
          </p:nvPr>
        </p:nvSpPr>
        <p:spPr/>
        <p:txBody>
          <a:bodyPr>
            <a:noAutofit/>
          </a:bodyPr>
          <a:lstStyle/>
          <a:p>
            <a:r>
              <a:rPr lang="en-US" sz="2800" dirty="0" err="1" smtClean="0">
                <a:solidFill>
                  <a:schemeClr val="accent5">
                    <a:lumMod val="50000"/>
                  </a:schemeClr>
                </a:solidFill>
              </a:rPr>
              <a:t>Simptomi</a:t>
            </a:r>
            <a:r>
              <a:rPr lang="en-US" sz="2800" dirty="0" smtClean="0">
                <a:solidFill>
                  <a:schemeClr val="accent5">
                    <a:lumMod val="50000"/>
                  </a:schemeClr>
                </a:solidFill>
              </a:rPr>
              <a:t>:</a:t>
            </a:r>
          </a:p>
          <a:p>
            <a:r>
              <a:rPr lang="en-US" sz="2800" dirty="0" err="1" smtClean="0">
                <a:solidFill>
                  <a:schemeClr val="accent5">
                    <a:lumMod val="50000"/>
                  </a:schemeClr>
                </a:solidFill>
              </a:rPr>
              <a:t>Pocinju</a:t>
            </a:r>
            <a:r>
              <a:rPr lang="en-US" sz="2800" dirty="0" smtClean="0">
                <a:solidFill>
                  <a:schemeClr val="accent5">
                    <a:lumMod val="50000"/>
                  </a:schemeClr>
                </a:solidFill>
              </a:rPr>
              <a:t> u </a:t>
            </a:r>
            <a:r>
              <a:rPr lang="en-US" sz="2800" dirty="0" err="1" smtClean="0">
                <a:solidFill>
                  <a:schemeClr val="accent5">
                    <a:lumMod val="50000"/>
                  </a:schemeClr>
                </a:solidFill>
              </a:rPr>
              <a:t>adolescenciji</a:t>
            </a:r>
            <a:r>
              <a:rPr lang="en-US" sz="2800" dirty="0" smtClean="0">
                <a:solidFill>
                  <a:schemeClr val="accent5">
                    <a:lumMod val="50000"/>
                  </a:schemeClr>
                </a:solidFill>
              </a:rPr>
              <a:t>, </a:t>
            </a:r>
            <a:r>
              <a:rPr lang="en-US" sz="2800" dirty="0" err="1" smtClean="0">
                <a:solidFill>
                  <a:schemeClr val="accent5">
                    <a:lumMod val="50000"/>
                  </a:schemeClr>
                </a:solidFill>
              </a:rPr>
              <a:t>nastavljaju</a:t>
            </a:r>
            <a:r>
              <a:rPr lang="en-US" sz="2800" dirty="0" smtClean="0">
                <a:solidFill>
                  <a:schemeClr val="accent5">
                    <a:lumMod val="50000"/>
                  </a:schemeClr>
                </a:solidFill>
              </a:rPr>
              <a:t> </a:t>
            </a:r>
            <a:r>
              <a:rPr lang="en-US" sz="2800" dirty="0" err="1" smtClean="0">
                <a:solidFill>
                  <a:schemeClr val="accent5">
                    <a:lumMod val="50000"/>
                  </a:schemeClr>
                </a:solidFill>
              </a:rPr>
              <a:t>intermitentno</a:t>
            </a:r>
            <a:r>
              <a:rPr lang="en-US" sz="2800" dirty="0" smtClean="0">
                <a:solidFill>
                  <a:schemeClr val="accent5">
                    <a:lumMod val="50000"/>
                  </a:schemeClr>
                </a:solidFill>
              </a:rPr>
              <a:t> do </a:t>
            </a:r>
            <a:r>
              <a:rPr lang="en-US" sz="2800" dirty="0" err="1" smtClean="0">
                <a:solidFill>
                  <a:schemeClr val="accent5">
                    <a:lumMod val="50000"/>
                  </a:schemeClr>
                </a:solidFill>
              </a:rPr>
              <a:t>srednje</a:t>
            </a:r>
            <a:r>
              <a:rPr lang="en-US" sz="2800" dirty="0" smtClean="0">
                <a:solidFill>
                  <a:schemeClr val="accent5">
                    <a:lumMod val="50000"/>
                  </a:schemeClr>
                </a:solidFill>
              </a:rPr>
              <a:t> </a:t>
            </a:r>
            <a:r>
              <a:rPr lang="en-US" sz="2800" dirty="0" err="1" smtClean="0">
                <a:solidFill>
                  <a:schemeClr val="accent5">
                    <a:lumMod val="50000"/>
                  </a:schemeClr>
                </a:solidFill>
              </a:rPr>
              <a:t>dobi</a:t>
            </a:r>
            <a:r>
              <a:rPr lang="en-US" sz="2800" dirty="0" smtClean="0">
                <a:solidFill>
                  <a:schemeClr val="accent5">
                    <a:lumMod val="50000"/>
                  </a:schemeClr>
                </a:solidFill>
              </a:rPr>
              <a:t> </a:t>
            </a:r>
          </a:p>
          <a:p>
            <a:pPr>
              <a:buNone/>
            </a:pPr>
            <a:r>
              <a:rPr lang="en-US" sz="2800" dirty="0" smtClean="0">
                <a:solidFill>
                  <a:schemeClr val="accent5">
                    <a:lumMod val="50000"/>
                  </a:schemeClr>
                </a:solidFill>
              </a:rPr>
              <a:t>	- </a:t>
            </a:r>
            <a:r>
              <a:rPr lang="en-US" sz="2800" dirty="0" err="1" smtClean="0">
                <a:solidFill>
                  <a:schemeClr val="accent5">
                    <a:lumMod val="50000"/>
                  </a:schemeClr>
                </a:solidFill>
              </a:rPr>
              <a:t>bol</a:t>
            </a:r>
            <a:r>
              <a:rPr lang="en-US" sz="2800" dirty="0" smtClean="0">
                <a:solidFill>
                  <a:schemeClr val="accent5">
                    <a:lumMod val="50000"/>
                  </a:schemeClr>
                </a:solidFill>
              </a:rPr>
              <a:t> u </a:t>
            </a:r>
            <a:r>
              <a:rPr lang="en-US" sz="2800" dirty="0" err="1" smtClean="0">
                <a:solidFill>
                  <a:schemeClr val="accent5">
                    <a:lumMod val="50000"/>
                  </a:schemeClr>
                </a:solidFill>
              </a:rPr>
              <a:t>vilici</a:t>
            </a:r>
            <a:r>
              <a:rPr lang="en-US" sz="2800" dirty="0" smtClean="0">
                <a:solidFill>
                  <a:schemeClr val="accent5">
                    <a:lumMod val="50000"/>
                  </a:schemeClr>
                </a:solidFill>
              </a:rPr>
              <a:t>, </a:t>
            </a:r>
            <a:r>
              <a:rPr lang="en-US" sz="2800" dirty="0" err="1" smtClean="0">
                <a:solidFill>
                  <a:schemeClr val="accent5">
                    <a:lumMod val="50000"/>
                  </a:schemeClr>
                </a:solidFill>
              </a:rPr>
              <a:t>uhu</a:t>
            </a:r>
            <a:r>
              <a:rPr lang="en-US" sz="2800" dirty="0" smtClean="0">
                <a:solidFill>
                  <a:schemeClr val="accent5">
                    <a:lumMod val="50000"/>
                  </a:schemeClr>
                </a:solidFill>
              </a:rPr>
              <a:t>, </a:t>
            </a:r>
            <a:r>
              <a:rPr lang="en-US" sz="2800" dirty="0" err="1" smtClean="0">
                <a:solidFill>
                  <a:schemeClr val="accent5">
                    <a:lumMod val="50000"/>
                  </a:schemeClr>
                </a:solidFill>
              </a:rPr>
              <a:t>zubima</a:t>
            </a:r>
            <a:r>
              <a:rPr lang="en-US" sz="2800" dirty="0" smtClean="0">
                <a:solidFill>
                  <a:schemeClr val="accent5">
                    <a:lumMod val="50000"/>
                  </a:schemeClr>
                </a:solidFill>
              </a:rPr>
              <a:t>, </a:t>
            </a:r>
            <a:r>
              <a:rPr lang="en-US" sz="2800" dirty="0" err="1" smtClean="0">
                <a:solidFill>
                  <a:schemeClr val="accent5">
                    <a:lumMod val="50000"/>
                  </a:schemeClr>
                </a:solidFill>
              </a:rPr>
              <a:t>facijalni</a:t>
            </a:r>
            <a:r>
              <a:rPr lang="en-US" sz="2800" dirty="0" smtClean="0">
                <a:solidFill>
                  <a:schemeClr val="accent5">
                    <a:lumMod val="50000"/>
                  </a:schemeClr>
                </a:solidFill>
              </a:rPr>
              <a:t> </a:t>
            </a:r>
            <a:r>
              <a:rPr lang="en-US" sz="2800" dirty="0" err="1" smtClean="0">
                <a:solidFill>
                  <a:schemeClr val="accent5">
                    <a:lumMod val="50000"/>
                  </a:schemeClr>
                </a:solidFill>
              </a:rPr>
              <a:t>i</a:t>
            </a:r>
            <a:r>
              <a:rPr lang="en-US" sz="2800" dirty="0" smtClean="0">
                <a:solidFill>
                  <a:schemeClr val="accent5">
                    <a:lumMod val="50000"/>
                  </a:schemeClr>
                </a:solidFill>
              </a:rPr>
              <a:t>/</a:t>
            </a:r>
            <a:r>
              <a:rPr lang="en-US" sz="2800" dirty="0" err="1" smtClean="0">
                <a:solidFill>
                  <a:schemeClr val="accent5">
                    <a:lumMod val="50000"/>
                  </a:schemeClr>
                </a:solidFill>
              </a:rPr>
              <a:t>ili</a:t>
            </a:r>
            <a:r>
              <a:rPr lang="en-US" sz="2800" dirty="0" smtClean="0">
                <a:solidFill>
                  <a:schemeClr val="accent5">
                    <a:lumMod val="50000"/>
                  </a:schemeClr>
                </a:solidFill>
              </a:rPr>
              <a:t> </a:t>
            </a:r>
            <a:r>
              <a:rPr lang="en-US" sz="2800" dirty="0" err="1" smtClean="0">
                <a:solidFill>
                  <a:schemeClr val="accent5">
                    <a:lumMod val="50000"/>
                  </a:schemeClr>
                </a:solidFill>
              </a:rPr>
              <a:t>glavobolja</a:t>
            </a:r>
            <a:endParaRPr lang="en-US" sz="2800" dirty="0" smtClean="0">
              <a:solidFill>
                <a:schemeClr val="accent5">
                  <a:lumMod val="50000"/>
                </a:schemeClr>
              </a:solidFill>
            </a:endParaRPr>
          </a:p>
          <a:p>
            <a:pPr>
              <a:buNone/>
            </a:pPr>
            <a:r>
              <a:rPr lang="en-US" sz="2800" dirty="0" smtClean="0">
                <a:solidFill>
                  <a:schemeClr val="accent5">
                    <a:lumMod val="50000"/>
                  </a:schemeClr>
                </a:solidFill>
              </a:rPr>
              <a:t>	- </a:t>
            </a:r>
            <a:r>
              <a:rPr lang="en-US" sz="2800" dirty="0" err="1" smtClean="0">
                <a:solidFill>
                  <a:schemeClr val="accent5">
                    <a:lumMod val="50000"/>
                  </a:schemeClr>
                </a:solidFill>
              </a:rPr>
              <a:t>osecaj</a:t>
            </a:r>
            <a:r>
              <a:rPr lang="en-US" sz="2800" dirty="0" smtClean="0">
                <a:solidFill>
                  <a:schemeClr val="accent5">
                    <a:lumMod val="50000"/>
                  </a:schemeClr>
                </a:solidFill>
              </a:rPr>
              <a:t> “</a:t>
            </a:r>
            <a:r>
              <a:rPr lang="en-US" sz="2800" dirty="0" err="1" smtClean="0">
                <a:solidFill>
                  <a:schemeClr val="accent5">
                    <a:lumMod val="50000"/>
                  </a:schemeClr>
                </a:solidFill>
              </a:rPr>
              <a:t>pritiska</a:t>
            </a:r>
            <a:r>
              <a:rPr lang="en-US" sz="2800" dirty="0" smtClean="0">
                <a:solidFill>
                  <a:schemeClr val="accent5">
                    <a:lumMod val="50000"/>
                  </a:schemeClr>
                </a:solidFill>
              </a:rPr>
              <a:t>” u </a:t>
            </a:r>
            <a:r>
              <a:rPr lang="en-US" sz="2800" dirty="0" err="1" smtClean="0">
                <a:solidFill>
                  <a:schemeClr val="accent5">
                    <a:lumMod val="50000"/>
                  </a:schemeClr>
                </a:solidFill>
              </a:rPr>
              <a:t>glavi</a:t>
            </a:r>
            <a:r>
              <a:rPr lang="en-US" sz="2800" dirty="0" smtClean="0">
                <a:solidFill>
                  <a:schemeClr val="accent5">
                    <a:lumMod val="50000"/>
                  </a:schemeClr>
                </a:solidFill>
              </a:rPr>
              <a:t> </a:t>
            </a:r>
            <a:r>
              <a:rPr lang="en-US" sz="2800" dirty="0" err="1" smtClean="0">
                <a:solidFill>
                  <a:schemeClr val="accent5">
                    <a:lumMod val="50000"/>
                  </a:schemeClr>
                </a:solidFill>
              </a:rPr>
              <a:t>i</a:t>
            </a:r>
            <a:r>
              <a:rPr lang="en-US" sz="2800" dirty="0" smtClean="0">
                <a:solidFill>
                  <a:schemeClr val="accent5">
                    <a:lumMod val="50000"/>
                  </a:schemeClr>
                </a:solidFill>
              </a:rPr>
              <a:t> </a:t>
            </a:r>
            <a:r>
              <a:rPr lang="en-US" sz="2800" dirty="0" err="1" smtClean="0">
                <a:solidFill>
                  <a:schemeClr val="accent5">
                    <a:lumMod val="50000"/>
                  </a:schemeClr>
                </a:solidFill>
              </a:rPr>
              <a:t>na</a:t>
            </a:r>
            <a:r>
              <a:rPr lang="en-US" sz="2800" dirty="0" smtClean="0">
                <a:solidFill>
                  <a:schemeClr val="accent5">
                    <a:lumMod val="50000"/>
                  </a:schemeClr>
                </a:solidFill>
              </a:rPr>
              <a:t> </a:t>
            </a:r>
            <a:r>
              <a:rPr lang="en-US" sz="2800" dirty="0" err="1" smtClean="0">
                <a:solidFill>
                  <a:schemeClr val="accent5">
                    <a:lumMod val="50000"/>
                  </a:schemeClr>
                </a:solidFill>
              </a:rPr>
              <a:t>licu</a:t>
            </a:r>
            <a:endParaRPr lang="en-US" sz="2800" dirty="0" smtClean="0">
              <a:solidFill>
                <a:schemeClr val="accent5">
                  <a:lumMod val="50000"/>
                </a:schemeClr>
              </a:solidFill>
            </a:endParaRPr>
          </a:p>
          <a:p>
            <a:pPr>
              <a:buNone/>
            </a:pPr>
            <a:r>
              <a:rPr lang="en-US" sz="2800" dirty="0" smtClean="0">
                <a:solidFill>
                  <a:schemeClr val="accent5">
                    <a:lumMod val="50000"/>
                  </a:schemeClr>
                </a:solidFill>
              </a:rPr>
              <a:t>	- </a:t>
            </a:r>
            <a:r>
              <a:rPr lang="en-US" sz="2800" dirty="0" smtClean="0">
                <a:solidFill>
                  <a:schemeClr val="accent5">
                    <a:lumMod val="50000"/>
                  </a:schemeClr>
                </a:solidFill>
                <a:latin typeface="Book Antiqua" panose="02040602050305030304" pitchFamily="18" charset="0"/>
              </a:rPr>
              <a:t>2X </a:t>
            </a:r>
            <a:r>
              <a:rPr lang="en-US" sz="2800" dirty="0" err="1" smtClean="0">
                <a:solidFill>
                  <a:schemeClr val="accent5">
                    <a:lumMod val="50000"/>
                  </a:schemeClr>
                </a:solidFill>
                <a:latin typeface="Book Antiqua" panose="02040602050305030304" pitchFamily="18" charset="0"/>
              </a:rPr>
              <a:t>cesce</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kod</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zena</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i</a:t>
            </a:r>
            <a:r>
              <a:rPr lang="en-US" sz="2800" dirty="0" smtClean="0">
                <a:solidFill>
                  <a:schemeClr val="accent5">
                    <a:lumMod val="50000"/>
                  </a:schemeClr>
                </a:solidFill>
                <a:latin typeface="Book Antiqua" panose="02040602050305030304" pitchFamily="18" charset="0"/>
              </a:rPr>
              <a:t> to </a:t>
            </a:r>
            <a:r>
              <a:rPr lang="en-US" sz="2800" dirty="0" err="1" smtClean="0">
                <a:solidFill>
                  <a:schemeClr val="accent5">
                    <a:lumMod val="50000"/>
                  </a:schemeClr>
                </a:solidFill>
                <a:latin typeface="Book Antiqua" panose="02040602050305030304" pitchFamily="18" charset="0"/>
              </a:rPr>
              <a:t>na</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supstituciji</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estrogenom</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ili</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na</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oralnim</a:t>
            </a:r>
            <a:r>
              <a:rPr lang="en-US" sz="2800" dirty="0" smtClean="0">
                <a:solidFill>
                  <a:schemeClr val="accent5">
                    <a:lumMod val="50000"/>
                  </a:schemeClr>
                </a:solidFill>
                <a:latin typeface="Book Antiqua" panose="02040602050305030304" pitchFamily="18" charset="0"/>
              </a:rPr>
              <a:t> </a:t>
            </a:r>
            <a:r>
              <a:rPr lang="en-US" sz="2800" dirty="0" err="1" smtClean="0">
                <a:solidFill>
                  <a:schemeClr val="accent5">
                    <a:lumMod val="50000"/>
                  </a:schemeClr>
                </a:solidFill>
                <a:latin typeface="Book Antiqua" panose="02040602050305030304" pitchFamily="18" charset="0"/>
              </a:rPr>
              <a:t>kontraceptivima</a:t>
            </a:r>
            <a:endParaRPr lang="en-US" sz="2800" dirty="0" smtClean="0">
              <a:solidFill>
                <a:schemeClr val="accent5">
                  <a:lumMod val="50000"/>
                </a:schemeClr>
              </a:solidFill>
              <a:latin typeface="Book Antiqua" panose="02040602050305030304" pitchFamily="18" charset="0"/>
            </a:endParaRPr>
          </a:p>
          <a:p>
            <a:pPr>
              <a:buNone/>
            </a:pPr>
            <a:r>
              <a:rPr lang="en-US" sz="2400" dirty="0" smtClean="0">
                <a:solidFill>
                  <a:srgbClr val="002060"/>
                </a:solidFill>
                <a:latin typeface="Book Antiqua" panose="02040602050305030304" pitchFamily="18" charset="0"/>
              </a:rPr>
              <a:t>	</a:t>
            </a:r>
            <a:endParaRPr lang="en-US" sz="2400" dirty="0" smtClean="0"/>
          </a:p>
          <a:p>
            <a:pPr>
              <a:buNone/>
            </a:pPr>
            <a:r>
              <a:rPr lang="en-US" sz="2400" dirty="0" smtClean="0"/>
              <a:t>	</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a:bodyPr>
          <a:lstStyle/>
          <a:p>
            <a:r>
              <a:rPr lang="en-US" sz="3200" b="1" dirty="0" smtClean="0">
                <a:solidFill>
                  <a:schemeClr val="accent5">
                    <a:lumMod val="50000"/>
                  </a:schemeClr>
                </a:solidFill>
              </a:rPr>
              <a:t>PERCEPCIJA BOLA U TMD</a:t>
            </a:r>
            <a:endParaRPr lang="en-GB" sz="3200" b="1" dirty="0">
              <a:solidFill>
                <a:schemeClr val="accent5">
                  <a:lumMod val="50000"/>
                </a:schemeClr>
              </a:solidFill>
            </a:endParaRPr>
          </a:p>
        </p:txBody>
      </p:sp>
      <p:sp>
        <p:nvSpPr>
          <p:cNvPr id="3" name="Content Placeholder 2"/>
          <p:cNvSpPr>
            <a:spLocks noGrp="1"/>
          </p:cNvSpPr>
          <p:nvPr>
            <p:ph idx="1"/>
          </p:nvPr>
        </p:nvSpPr>
        <p:spPr>
          <a:xfrm>
            <a:off x="457200" y="1676400"/>
            <a:ext cx="8229600" cy="4267200"/>
          </a:xfrm>
        </p:spPr>
        <p:txBody>
          <a:bodyPr>
            <a:normAutofit lnSpcReduction="10000"/>
          </a:bodyPr>
          <a:lstStyle/>
          <a:p>
            <a:endParaRPr lang="en-US" sz="2400" b="1" dirty="0" smtClean="0"/>
          </a:p>
          <a:p>
            <a:r>
              <a:rPr lang="en-US" sz="2800" b="1" dirty="0" err="1" smtClean="0">
                <a:solidFill>
                  <a:schemeClr val="accent5">
                    <a:lumMod val="50000"/>
                  </a:schemeClr>
                </a:solidFill>
              </a:rPr>
              <a:t>Interindividualna</a:t>
            </a:r>
            <a:r>
              <a:rPr lang="en-US" sz="2800" b="1" dirty="0" smtClean="0">
                <a:solidFill>
                  <a:schemeClr val="accent5">
                    <a:lumMod val="50000"/>
                  </a:schemeClr>
                </a:solidFill>
              </a:rPr>
              <a:t> </a:t>
            </a:r>
            <a:r>
              <a:rPr lang="en-US" sz="2800" b="1" dirty="0" err="1" smtClean="0">
                <a:solidFill>
                  <a:schemeClr val="accent5">
                    <a:lumMod val="50000"/>
                  </a:schemeClr>
                </a:solidFill>
              </a:rPr>
              <a:t>razlika</a:t>
            </a:r>
            <a:r>
              <a:rPr lang="en-US" sz="2800" b="1" dirty="0" smtClean="0">
                <a:solidFill>
                  <a:schemeClr val="accent5">
                    <a:lumMod val="50000"/>
                  </a:schemeClr>
                </a:solidFill>
              </a:rPr>
              <a:t> u </a:t>
            </a:r>
            <a:r>
              <a:rPr lang="en-US" sz="2800" b="1" dirty="0" err="1" smtClean="0">
                <a:solidFill>
                  <a:schemeClr val="accent5">
                    <a:lumMod val="50000"/>
                  </a:schemeClr>
                </a:solidFill>
              </a:rPr>
              <a:t>bolnoj</a:t>
            </a:r>
            <a:r>
              <a:rPr lang="en-US" sz="2800" b="1" dirty="0" smtClean="0">
                <a:solidFill>
                  <a:schemeClr val="accent5">
                    <a:lumMod val="50000"/>
                  </a:schemeClr>
                </a:solidFill>
              </a:rPr>
              <a:t> </a:t>
            </a:r>
            <a:r>
              <a:rPr lang="en-US" sz="2800" b="1" dirty="0" err="1" smtClean="0">
                <a:solidFill>
                  <a:schemeClr val="accent5">
                    <a:lumMod val="50000"/>
                  </a:schemeClr>
                </a:solidFill>
              </a:rPr>
              <a:t>osetljivosti</a:t>
            </a:r>
            <a:endParaRPr lang="en-US" sz="2800" b="1" dirty="0" smtClean="0">
              <a:solidFill>
                <a:schemeClr val="accent5">
                  <a:lumMod val="50000"/>
                </a:schemeClr>
              </a:solidFill>
            </a:endParaRPr>
          </a:p>
          <a:p>
            <a:pPr lvl="3">
              <a:buNone/>
            </a:pPr>
            <a:endParaRPr lang="en-US" b="1" dirty="0" smtClean="0">
              <a:solidFill>
                <a:schemeClr val="accent5">
                  <a:lumMod val="50000"/>
                </a:schemeClr>
              </a:solidFill>
            </a:endParaRPr>
          </a:p>
          <a:p>
            <a:r>
              <a:rPr lang="en-US" sz="2800" b="1" dirty="0" err="1" smtClean="0">
                <a:solidFill>
                  <a:schemeClr val="accent5">
                    <a:lumMod val="50000"/>
                  </a:schemeClr>
                </a:solidFill>
              </a:rPr>
              <a:t>Genska</a:t>
            </a:r>
            <a:r>
              <a:rPr lang="en-US" sz="2800" b="1" dirty="0" smtClean="0">
                <a:solidFill>
                  <a:schemeClr val="accent5">
                    <a:lumMod val="50000"/>
                  </a:schemeClr>
                </a:solidFill>
              </a:rPr>
              <a:t> </a:t>
            </a:r>
            <a:r>
              <a:rPr lang="en-US" sz="2800" b="1" dirty="0" err="1" smtClean="0">
                <a:solidFill>
                  <a:schemeClr val="accent5">
                    <a:lumMod val="50000"/>
                  </a:schemeClr>
                </a:solidFill>
              </a:rPr>
              <a:t>osnova</a:t>
            </a:r>
            <a:r>
              <a:rPr lang="en-US" sz="2800" b="1" dirty="0" smtClean="0">
                <a:solidFill>
                  <a:schemeClr val="accent5">
                    <a:lumMod val="50000"/>
                  </a:schemeClr>
                </a:solidFill>
              </a:rPr>
              <a:t>- </a:t>
            </a:r>
            <a:r>
              <a:rPr lang="en-GB" sz="2800" dirty="0" err="1" smtClean="0">
                <a:solidFill>
                  <a:schemeClr val="accent5">
                    <a:lumMod val="50000"/>
                  </a:schemeClr>
                </a:solidFill>
              </a:rPr>
              <a:t>varijacija</a:t>
            </a:r>
            <a:r>
              <a:rPr lang="en-GB" sz="2800" dirty="0" smtClean="0">
                <a:solidFill>
                  <a:schemeClr val="accent5">
                    <a:lumMod val="50000"/>
                  </a:schemeClr>
                </a:solidFill>
              </a:rPr>
              <a:t> </a:t>
            </a:r>
            <a:r>
              <a:rPr lang="en-GB" sz="2800" dirty="0" err="1" smtClean="0">
                <a:solidFill>
                  <a:schemeClr val="accent5">
                    <a:lumMod val="50000"/>
                  </a:schemeClr>
                </a:solidFill>
              </a:rPr>
              <a:t>gena</a:t>
            </a:r>
            <a:endParaRPr lang="en-GB" sz="2800" dirty="0" smtClean="0">
              <a:solidFill>
                <a:schemeClr val="accent5">
                  <a:lumMod val="50000"/>
                </a:schemeClr>
              </a:solidFill>
            </a:endParaRPr>
          </a:p>
          <a:p>
            <a:pPr lvl="3">
              <a:buNone/>
            </a:pPr>
            <a:endParaRPr lang="en-GB" dirty="0" smtClean="0">
              <a:solidFill>
                <a:schemeClr val="accent5">
                  <a:lumMod val="50000"/>
                </a:schemeClr>
              </a:solidFill>
            </a:endParaRPr>
          </a:p>
          <a:p>
            <a:r>
              <a:rPr lang="en-GB" sz="2800" dirty="0" err="1" smtClean="0">
                <a:solidFill>
                  <a:schemeClr val="accent5">
                    <a:lumMod val="50000"/>
                  </a:schemeClr>
                </a:solidFill>
              </a:rPr>
              <a:t>Nastanak</a:t>
            </a:r>
            <a:r>
              <a:rPr lang="en-GB" sz="2800" dirty="0" smtClean="0">
                <a:solidFill>
                  <a:schemeClr val="accent5">
                    <a:lumMod val="50000"/>
                  </a:schemeClr>
                </a:solidFill>
              </a:rPr>
              <a:t> TMD </a:t>
            </a:r>
            <a:r>
              <a:rPr lang="en-GB" sz="2800" dirty="0" err="1" smtClean="0">
                <a:solidFill>
                  <a:schemeClr val="accent5">
                    <a:lumMod val="50000"/>
                  </a:schemeClr>
                </a:solidFill>
              </a:rPr>
              <a:t>povezan</a:t>
            </a:r>
            <a:r>
              <a:rPr lang="en-GB" sz="2800" dirty="0" smtClean="0">
                <a:solidFill>
                  <a:schemeClr val="accent5">
                    <a:lumMod val="50000"/>
                  </a:schemeClr>
                </a:solidFill>
              </a:rPr>
              <a:t> </a:t>
            </a:r>
            <a:r>
              <a:rPr lang="en-GB" sz="2800" dirty="0" err="1" smtClean="0">
                <a:solidFill>
                  <a:schemeClr val="accent5">
                    <a:lumMod val="50000"/>
                  </a:schemeClr>
                </a:solidFill>
              </a:rPr>
              <a:t>sa</a:t>
            </a:r>
            <a:r>
              <a:rPr lang="en-GB" sz="2800" dirty="0" smtClean="0">
                <a:solidFill>
                  <a:schemeClr val="accent5">
                    <a:lumMod val="50000"/>
                  </a:schemeClr>
                </a:solidFill>
              </a:rPr>
              <a:t>  </a:t>
            </a:r>
            <a:r>
              <a:rPr lang="en-GB" sz="2800" dirty="0" err="1" smtClean="0">
                <a:solidFill>
                  <a:schemeClr val="accent5">
                    <a:lumMod val="50000"/>
                  </a:schemeClr>
                </a:solidFill>
              </a:rPr>
              <a:t>genskim</a:t>
            </a:r>
            <a:r>
              <a:rPr lang="en-GB" sz="2800" dirty="0" smtClean="0">
                <a:solidFill>
                  <a:schemeClr val="accent5">
                    <a:lumMod val="50000"/>
                  </a:schemeClr>
                </a:solidFill>
              </a:rPr>
              <a:t> </a:t>
            </a:r>
            <a:r>
              <a:rPr lang="en-GB" sz="2800" dirty="0" err="1" smtClean="0">
                <a:solidFill>
                  <a:schemeClr val="accent5">
                    <a:lumMod val="50000"/>
                  </a:schemeClr>
                </a:solidFill>
              </a:rPr>
              <a:t>polimorfizmima</a:t>
            </a:r>
            <a:r>
              <a:rPr lang="en-GB" sz="2800" dirty="0" smtClean="0">
                <a:solidFill>
                  <a:schemeClr val="accent5">
                    <a:lumMod val="50000"/>
                  </a:schemeClr>
                </a:solidFill>
              </a:rPr>
              <a:t> </a:t>
            </a:r>
            <a:r>
              <a:rPr lang="en-GB" sz="2800" dirty="0" err="1" smtClean="0">
                <a:solidFill>
                  <a:schemeClr val="accent5">
                    <a:lumMod val="50000"/>
                  </a:schemeClr>
                </a:solidFill>
              </a:rPr>
              <a:t>najčešćih</a:t>
            </a:r>
            <a:r>
              <a:rPr lang="en-GB" sz="2800" dirty="0" smtClean="0">
                <a:solidFill>
                  <a:schemeClr val="accent5">
                    <a:lumMod val="50000"/>
                  </a:schemeClr>
                </a:solidFill>
              </a:rPr>
              <a:t> </a:t>
            </a:r>
            <a:r>
              <a:rPr lang="en-GB" sz="2800" dirty="0" err="1" smtClean="0">
                <a:solidFill>
                  <a:schemeClr val="accent5">
                    <a:lumMod val="50000"/>
                  </a:schemeClr>
                </a:solidFill>
              </a:rPr>
              <a:t>gena</a:t>
            </a:r>
            <a:r>
              <a:rPr lang="en-GB" sz="2800" dirty="0" smtClean="0">
                <a:solidFill>
                  <a:schemeClr val="accent5">
                    <a:lumMod val="50000"/>
                  </a:schemeClr>
                </a:solidFill>
              </a:rPr>
              <a:t> „</a:t>
            </a:r>
            <a:r>
              <a:rPr lang="en-GB" sz="2800" dirty="0" err="1" smtClean="0">
                <a:solidFill>
                  <a:schemeClr val="accent5">
                    <a:lumMod val="50000"/>
                  </a:schemeClr>
                </a:solidFill>
              </a:rPr>
              <a:t>kandidata</a:t>
            </a:r>
            <a:r>
              <a:rPr lang="en-GB" sz="2800" dirty="0" smtClean="0">
                <a:solidFill>
                  <a:schemeClr val="accent5">
                    <a:lumMod val="50000"/>
                  </a:schemeClr>
                </a:solidFill>
              </a:rPr>
              <a:t>“: </a:t>
            </a:r>
            <a:r>
              <a:rPr lang="en-GB" sz="2800" i="1" dirty="0" err="1" smtClean="0">
                <a:solidFill>
                  <a:schemeClr val="accent5">
                    <a:lumMod val="50000"/>
                  </a:schemeClr>
                </a:solidFill>
              </a:rPr>
              <a:t>estrogen</a:t>
            </a:r>
            <a:r>
              <a:rPr lang="en-GB" sz="2800" i="1" dirty="0" smtClean="0">
                <a:solidFill>
                  <a:schemeClr val="accent5">
                    <a:lumMod val="50000"/>
                  </a:schemeClr>
                </a:solidFill>
              </a:rPr>
              <a:t> receptor </a:t>
            </a:r>
            <a:r>
              <a:rPr lang="el-GR" sz="2800" i="1" dirty="0" smtClean="0">
                <a:solidFill>
                  <a:schemeClr val="accent5">
                    <a:lumMod val="50000"/>
                  </a:schemeClr>
                </a:solidFill>
              </a:rPr>
              <a:t>α, </a:t>
            </a:r>
            <a:r>
              <a:rPr lang="en-GB" sz="2800" i="1" dirty="0" err="1" smtClean="0">
                <a:solidFill>
                  <a:schemeClr val="accent5">
                    <a:lumMod val="50000"/>
                  </a:schemeClr>
                </a:solidFill>
              </a:rPr>
              <a:t>adrenergički</a:t>
            </a:r>
            <a:r>
              <a:rPr lang="en-GB" sz="2800" i="1" dirty="0" smtClean="0">
                <a:solidFill>
                  <a:schemeClr val="accent5">
                    <a:lumMod val="50000"/>
                  </a:schemeClr>
                </a:solidFill>
              </a:rPr>
              <a:t> receptor </a:t>
            </a:r>
            <a:r>
              <a:rPr lang="el-GR" sz="2800" i="1" dirty="0" smtClean="0">
                <a:solidFill>
                  <a:schemeClr val="accent5">
                    <a:lumMod val="50000"/>
                  </a:schemeClr>
                </a:solidFill>
              </a:rPr>
              <a:t>β2, </a:t>
            </a:r>
            <a:r>
              <a:rPr lang="en-GB" sz="2800" i="1" dirty="0" smtClean="0">
                <a:solidFill>
                  <a:schemeClr val="accent5">
                    <a:lumMod val="50000"/>
                  </a:schemeClr>
                </a:solidFill>
              </a:rPr>
              <a:t>serotonin receptor, serotonin transporter </a:t>
            </a:r>
            <a:r>
              <a:rPr lang="en-GB" sz="2800" i="1" dirty="0" err="1" smtClean="0">
                <a:solidFill>
                  <a:schemeClr val="accent5">
                    <a:lumMod val="50000"/>
                  </a:schemeClr>
                </a:solidFill>
              </a:rPr>
              <a:t>i</a:t>
            </a:r>
            <a:r>
              <a:rPr lang="en-GB" sz="2800" i="1" dirty="0" smtClean="0">
                <a:solidFill>
                  <a:schemeClr val="accent5">
                    <a:lumMod val="50000"/>
                  </a:schemeClr>
                </a:solidFill>
              </a:rPr>
              <a:t> </a:t>
            </a:r>
            <a:r>
              <a:rPr lang="en-GB" sz="2800" b="1" dirty="0" smtClean="0">
                <a:solidFill>
                  <a:schemeClr val="accent5">
                    <a:lumMod val="50000"/>
                  </a:schemeClr>
                </a:solidFill>
              </a:rPr>
              <a:t>COMT </a:t>
            </a:r>
            <a:r>
              <a:rPr lang="en-GB" sz="2800" dirty="0" smtClean="0">
                <a:solidFill>
                  <a:schemeClr val="accent5">
                    <a:lumMod val="50000"/>
                  </a:schemeClr>
                </a:solidFill>
              </a:rPr>
              <a:t>(</a:t>
            </a:r>
            <a:r>
              <a:rPr lang="en-GB" sz="2800" i="1" dirty="0" err="1" smtClean="0">
                <a:solidFill>
                  <a:schemeClr val="accent5">
                    <a:lumMod val="50000"/>
                  </a:schemeClr>
                </a:solidFill>
              </a:rPr>
              <a:t>kateholamin</a:t>
            </a:r>
            <a:r>
              <a:rPr lang="en-GB" sz="2800" i="1" dirty="0" smtClean="0">
                <a:solidFill>
                  <a:schemeClr val="accent5">
                    <a:lumMod val="50000"/>
                  </a:schemeClr>
                </a:solidFill>
              </a:rPr>
              <a:t>-O-</a:t>
            </a:r>
            <a:r>
              <a:rPr lang="en-GB" sz="2800" i="1" dirty="0" err="1" smtClean="0">
                <a:solidFill>
                  <a:schemeClr val="accent5">
                    <a:lumMod val="50000"/>
                  </a:schemeClr>
                </a:solidFill>
              </a:rPr>
              <a:t>metil</a:t>
            </a:r>
            <a:r>
              <a:rPr lang="en-GB" sz="2800" i="1" dirty="0" smtClean="0">
                <a:solidFill>
                  <a:schemeClr val="accent5">
                    <a:lumMod val="50000"/>
                  </a:schemeClr>
                </a:solidFill>
              </a:rPr>
              <a:t> </a:t>
            </a:r>
            <a:r>
              <a:rPr lang="en-GB" sz="2800" i="1" dirty="0" err="1" smtClean="0">
                <a:solidFill>
                  <a:schemeClr val="accent5">
                    <a:lumMod val="50000"/>
                  </a:schemeClr>
                </a:solidFill>
              </a:rPr>
              <a:t>transferaza</a:t>
            </a:r>
            <a:r>
              <a:rPr lang="en-GB" sz="2800" i="1" dirty="0" smtClean="0">
                <a:solidFill>
                  <a:schemeClr val="accent5">
                    <a:lumMod val="50000"/>
                  </a:schemeClr>
                </a:solidFill>
              </a:rPr>
              <a:t>)</a:t>
            </a:r>
            <a:endParaRPr lang="en-GB" sz="28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5">
                    <a:lumMod val="50000"/>
                  </a:schemeClr>
                </a:solidFill>
              </a:rPr>
              <a:t>UTICAJ GENA NA NASTANAK TMD</a:t>
            </a:r>
            <a:endParaRPr lang="en-GB" sz="3200" b="1" dirty="0">
              <a:solidFill>
                <a:schemeClr val="accent5">
                  <a:lumMod val="50000"/>
                </a:schemeClr>
              </a:solidFill>
            </a:endParaRPr>
          </a:p>
        </p:txBody>
      </p:sp>
      <p:sp>
        <p:nvSpPr>
          <p:cNvPr id="3" name="Content Placeholder 2"/>
          <p:cNvSpPr>
            <a:spLocks noGrp="1"/>
          </p:cNvSpPr>
          <p:nvPr>
            <p:ph idx="1"/>
          </p:nvPr>
        </p:nvSpPr>
        <p:spPr/>
        <p:txBody>
          <a:bodyPr>
            <a:normAutofit/>
          </a:bodyPr>
          <a:lstStyle/>
          <a:p>
            <a:r>
              <a:rPr lang="en-GB" sz="2800" i="1" dirty="0" smtClean="0">
                <a:solidFill>
                  <a:schemeClr val="accent5">
                    <a:lumMod val="50000"/>
                  </a:schemeClr>
                </a:solidFill>
              </a:rPr>
              <a:t>serotonin 5-HT transporter gen: </a:t>
            </a:r>
            <a:r>
              <a:rPr lang="en-GB" sz="2800" dirty="0" err="1" smtClean="0">
                <a:solidFill>
                  <a:schemeClr val="accent5">
                    <a:lumMod val="50000"/>
                  </a:schemeClr>
                </a:solidFill>
              </a:rPr>
              <a:t>uloga</a:t>
            </a:r>
            <a:r>
              <a:rPr lang="en-GB" sz="2800" dirty="0" smtClean="0">
                <a:solidFill>
                  <a:schemeClr val="accent5">
                    <a:lumMod val="50000"/>
                  </a:schemeClr>
                </a:solidFill>
              </a:rPr>
              <a:t> u </a:t>
            </a:r>
            <a:r>
              <a:rPr lang="en-GB" sz="2800" dirty="0" err="1" smtClean="0">
                <a:solidFill>
                  <a:schemeClr val="accent5">
                    <a:lumMod val="50000"/>
                  </a:schemeClr>
                </a:solidFill>
              </a:rPr>
              <a:t>genskoj</a:t>
            </a:r>
            <a:r>
              <a:rPr lang="en-GB" sz="2800" dirty="0" smtClean="0">
                <a:solidFill>
                  <a:schemeClr val="accent5">
                    <a:lumMod val="50000"/>
                  </a:schemeClr>
                </a:solidFill>
              </a:rPr>
              <a:t> </a:t>
            </a:r>
            <a:r>
              <a:rPr lang="en-GB" sz="2800" dirty="0" err="1" smtClean="0">
                <a:solidFill>
                  <a:schemeClr val="accent5">
                    <a:lumMod val="50000"/>
                  </a:schemeClr>
                </a:solidFill>
              </a:rPr>
              <a:t>predispoziciji</a:t>
            </a:r>
            <a:r>
              <a:rPr lang="en-GB" sz="2800" dirty="0" smtClean="0">
                <a:solidFill>
                  <a:schemeClr val="accent5">
                    <a:lumMod val="50000"/>
                  </a:schemeClr>
                </a:solidFill>
              </a:rPr>
              <a:t> </a:t>
            </a:r>
            <a:r>
              <a:rPr lang="en-GB" sz="2800" dirty="0" err="1" smtClean="0">
                <a:solidFill>
                  <a:schemeClr val="accent5">
                    <a:lumMod val="50000"/>
                  </a:schemeClr>
                </a:solidFill>
              </a:rPr>
              <a:t>za</a:t>
            </a:r>
            <a:r>
              <a:rPr lang="en-GB" sz="2800" dirty="0" smtClean="0">
                <a:solidFill>
                  <a:schemeClr val="accent5">
                    <a:lumMod val="50000"/>
                  </a:schemeClr>
                </a:solidFill>
              </a:rPr>
              <a:t> TMD</a:t>
            </a:r>
            <a:r>
              <a:rPr lang="en-US" sz="2800" i="1" dirty="0" smtClean="0">
                <a:solidFill>
                  <a:schemeClr val="accent5">
                    <a:lumMod val="50000"/>
                  </a:schemeClr>
                </a:solidFill>
              </a:rPr>
              <a:t> *</a:t>
            </a:r>
          </a:p>
          <a:p>
            <a:pPr lvl="2">
              <a:buNone/>
            </a:pPr>
            <a:endParaRPr lang="en-GB" sz="1800" dirty="0" smtClean="0">
              <a:solidFill>
                <a:schemeClr val="accent5">
                  <a:lumMod val="50000"/>
                </a:schemeClr>
              </a:solidFill>
            </a:endParaRPr>
          </a:p>
          <a:p>
            <a:r>
              <a:rPr lang="en-GB" sz="2800" i="1" dirty="0" err="1" smtClean="0">
                <a:solidFill>
                  <a:schemeClr val="accent5">
                    <a:lumMod val="50000"/>
                  </a:schemeClr>
                </a:solidFill>
              </a:rPr>
              <a:t>kateholamin</a:t>
            </a:r>
            <a:r>
              <a:rPr lang="en-GB" sz="2800" i="1" dirty="0" smtClean="0">
                <a:solidFill>
                  <a:schemeClr val="accent5">
                    <a:lumMod val="50000"/>
                  </a:schemeClr>
                </a:solidFill>
              </a:rPr>
              <a:t> – O – </a:t>
            </a:r>
            <a:r>
              <a:rPr lang="en-GB" sz="2800" i="1" dirty="0" err="1" smtClean="0">
                <a:solidFill>
                  <a:schemeClr val="accent5">
                    <a:lumMod val="50000"/>
                  </a:schemeClr>
                </a:solidFill>
              </a:rPr>
              <a:t>metil</a:t>
            </a:r>
            <a:r>
              <a:rPr lang="en-GB" sz="2800" i="1" dirty="0" smtClean="0">
                <a:solidFill>
                  <a:schemeClr val="accent5">
                    <a:lumMod val="50000"/>
                  </a:schemeClr>
                </a:solidFill>
              </a:rPr>
              <a:t> </a:t>
            </a:r>
            <a:r>
              <a:rPr lang="en-GB" sz="2800" i="1" dirty="0" err="1" smtClean="0">
                <a:solidFill>
                  <a:schemeClr val="accent5">
                    <a:lumMod val="50000"/>
                  </a:schemeClr>
                </a:solidFill>
              </a:rPr>
              <a:t>transferaza</a:t>
            </a:r>
            <a:r>
              <a:rPr lang="en-GB" sz="2800" i="1" dirty="0" smtClean="0">
                <a:solidFill>
                  <a:schemeClr val="accent5">
                    <a:lumMod val="50000"/>
                  </a:schemeClr>
                </a:solidFill>
              </a:rPr>
              <a:t> (COMT): </a:t>
            </a:r>
            <a:r>
              <a:rPr lang="en-GB" sz="2800" dirty="0" err="1" smtClean="0">
                <a:solidFill>
                  <a:schemeClr val="accent5">
                    <a:lumMod val="50000"/>
                  </a:schemeClr>
                </a:solidFill>
              </a:rPr>
              <a:t>prisustvo</a:t>
            </a:r>
            <a:r>
              <a:rPr lang="en-GB" sz="2800" dirty="0" smtClean="0">
                <a:solidFill>
                  <a:schemeClr val="accent5">
                    <a:lumMod val="50000"/>
                  </a:schemeClr>
                </a:solidFill>
              </a:rPr>
              <a:t> </a:t>
            </a:r>
            <a:r>
              <a:rPr lang="en-GB" sz="2800" dirty="0" err="1" smtClean="0">
                <a:solidFill>
                  <a:schemeClr val="accent5">
                    <a:lumMod val="50000"/>
                  </a:schemeClr>
                </a:solidFill>
              </a:rPr>
              <a:t>i</a:t>
            </a:r>
            <a:r>
              <a:rPr lang="en-GB" sz="2800" dirty="0" smtClean="0">
                <a:solidFill>
                  <a:schemeClr val="accent5">
                    <a:lumMod val="50000"/>
                  </a:schemeClr>
                </a:solidFill>
              </a:rPr>
              <a:t> </a:t>
            </a:r>
            <a:r>
              <a:rPr lang="en-GB" sz="2800" dirty="0" err="1" smtClean="0">
                <a:solidFill>
                  <a:schemeClr val="accent5">
                    <a:lumMod val="50000"/>
                  </a:schemeClr>
                </a:solidFill>
              </a:rPr>
              <a:t>jednog</a:t>
            </a:r>
            <a:r>
              <a:rPr lang="en-GB" sz="2800" dirty="0" smtClean="0">
                <a:solidFill>
                  <a:schemeClr val="accent5">
                    <a:lumMod val="50000"/>
                  </a:schemeClr>
                </a:solidFill>
              </a:rPr>
              <a:t> </a:t>
            </a:r>
            <a:r>
              <a:rPr lang="en-GB" sz="2800" dirty="0" err="1" smtClean="0">
                <a:solidFill>
                  <a:schemeClr val="accent5">
                    <a:lumMod val="50000"/>
                  </a:schemeClr>
                </a:solidFill>
              </a:rPr>
              <a:t>haplotipa</a:t>
            </a:r>
            <a:r>
              <a:rPr lang="en-GB" sz="2800" dirty="0" smtClean="0">
                <a:solidFill>
                  <a:schemeClr val="accent5">
                    <a:lumMod val="50000"/>
                  </a:schemeClr>
                </a:solidFill>
              </a:rPr>
              <a:t> </a:t>
            </a:r>
            <a:r>
              <a:rPr lang="en-GB" sz="2800" dirty="0" err="1" smtClean="0">
                <a:solidFill>
                  <a:schemeClr val="accent5">
                    <a:lumMod val="50000"/>
                  </a:schemeClr>
                </a:solidFill>
              </a:rPr>
              <a:t>sa</a:t>
            </a:r>
            <a:r>
              <a:rPr lang="en-GB" sz="2800" dirty="0" smtClean="0">
                <a:solidFill>
                  <a:schemeClr val="accent5">
                    <a:lumMod val="50000"/>
                  </a:schemeClr>
                </a:solidFill>
              </a:rPr>
              <a:t> </a:t>
            </a:r>
            <a:r>
              <a:rPr lang="en-GB" sz="2800" dirty="0" err="1" smtClean="0">
                <a:solidFill>
                  <a:schemeClr val="accent5">
                    <a:lumMod val="50000"/>
                  </a:schemeClr>
                </a:solidFill>
              </a:rPr>
              <a:t>visokom</a:t>
            </a:r>
            <a:r>
              <a:rPr lang="en-GB" sz="2800" dirty="0" smtClean="0">
                <a:solidFill>
                  <a:schemeClr val="accent5">
                    <a:lumMod val="50000"/>
                  </a:schemeClr>
                </a:solidFill>
              </a:rPr>
              <a:t> </a:t>
            </a:r>
            <a:r>
              <a:rPr lang="en-GB" sz="2800" dirty="0" err="1" smtClean="0">
                <a:solidFill>
                  <a:schemeClr val="accent5">
                    <a:lumMod val="50000"/>
                  </a:schemeClr>
                </a:solidFill>
              </a:rPr>
              <a:t>aktivnošću</a:t>
            </a:r>
            <a:r>
              <a:rPr lang="en-GB" sz="2800" dirty="0" smtClean="0">
                <a:solidFill>
                  <a:schemeClr val="accent5">
                    <a:lumMod val="50000"/>
                  </a:schemeClr>
                </a:solidFill>
              </a:rPr>
              <a:t> COMT -</a:t>
            </a:r>
            <a:r>
              <a:rPr lang="en-GB" sz="2800" dirty="0" err="1" smtClean="0">
                <a:solidFill>
                  <a:schemeClr val="accent5">
                    <a:lumMod val="50000"/>
                  </a:schemeClr>
                </a:solidFill>
              </a:rPr>
              <a:t>smanjen</a:t>
            </a:r>
            <a:r>
              <a:rPr lang="en-GB" sz="2800" dirty="0" smtClean="0">
                <a:solidFill>
                  <a:schemeClr val="accent5">
                    <a:lumMod val="50000"/>
                  </a:schemeClr>
                </a:solidFill>
              </a:rPr>
              <a:t> </a:t>
            </a:r>
            <a:r>
              <a:rPr lang="en-GB" sz="2800" dirty="0" err="1" smtClean="0">
                <a:solidFill>
                  <a:schemeClr val="accent5">
                    <a:lumMod val="50000"/>
                  </a:schemeClr>
                </a:solidFill>
              </a:rPr>
              <a:t>rizik</a:t>
            </a:r>
            <a:r>
              <a:rPr lang="en-GB" sz="2800" dirty="0" smtClean="0">
                <a:solidFill>
                  <a:schemeClr val="accent5">
                    <a:lumMod val="50000"/>
                  </a:schemeClr>
                </a:solidFill>
              </a:rPr>
              <a:t> </a:t>
            </a:r>
            <a:r>
              <a:rPr lang="en-GB" sz="2800" dirty="0" err="1" smtClean="0">
                <a:solidFill>
                  <a:schemeClr val="accent5">
                    <a:lumMod val="50000"/>
                  </a:schemeClr>
                </a:solidFill>
              </a:rPr>
              <a:t>od</a:t>
            </a:r>
            <a:r>
              <a:rPr lang="en-GB" sz="2800" dirty="0" smtClean="0">
                <a:solidFill>
                  <a:schemeClr val="accent5">
                    <a:lumMod val="50000"/>
                  </a:schemeClr>
                </a:solidFill>
              </a:rPr>
              <a:t> </a:t>
            </a:r>
            <a:r>
              <a:rPr lang="en-GB" sz="2800" dirty="0" err="1" smtClean="0">
                <a:solidFill>
                  <a:schemeClr val="accent5">
                    <a:lumMod val="50000"/>
                  </a:schemeClr>
                </a:solidFill>
              </a:rPr>
              <a:t>nastanka</a:t>
            </a:r>
            <a:r>
              <a:rPr lang="en-GB" sz="2800" dirty="0" smtClean="0">
                <a:solidFill>
                  <a:schemeClr val="accent5">
                    <a:lumMod val="50000"/>
                  </a:schemeClr>
                </a:solidFill>
              </a:rPr>
              <a:t> TMD </a:t>
            </a:r>
            <a:r>
              <a:rPr lang="en-GB" sz="2800" dirty="0" err="1" smtClean="0">
                <a:solidFill>
                  <a:schemeClr val="accent5">
                    <a:lumMod val="50000"/>
                  </a:schemeClr>
                </a:solidFill>
              </a:rPr>
              <a:t>i</a:t>
            </a:r>
            <a:r>
              <a:rPr lang="en-GB" sz="2800" dirty="0" smtClean="0">
                <a:solidFill>
                  <a:schemeClr val="accent5">
                    <a:lumMod val="50000"/>
                  </a:schemeClr>
                </a:solidFill>
              </a:rPr>
              <a:t> do 2,3 </a:t>
            </a:r>
            <a:r>
              <a:rPr lang="en-GB" sz="2800" dirty="0" err="1" smtClean="0">
                <a:solidFill>
                  <a:schemeClr val="accent5">
                    <a:lumMod val="50000"/>
                  </a:schemeClr>
                </a:solidFill>
              </a:rPr>
              <a:t>puta</a:t>
            </a:r>
            <a:r>
              <a:rPr lang="en-GB" sz="2800" dirty="0" smtClean="0">
                <a:solidFill>
                  <a:schemeClr val="accent5">
                    <a:lumMod val="50000"/>
                  </a:schemeClr>
                </a:solidFill>
              </a:rPr>
              <a:t>. </a:t>
            </a:r>
            <a:endParaRPr lang="en-GB" sz="2800" i="1" dirty="0" smtClean="0">
              <a:solidFill>
                <a:schemeClr val="accent5">
                  <a:lumMod val="50000"/>
                </a:schemeClr>
              </a:solidFill>
            </a:endParaRPr>
          </a:p>
          <a:p>
            <a:pPr>
              <a:buNone/>
            </a:pPr>
            <a:endParaRPr lang="en-US" i="1" dirty="0" smtClean="0">
              <a:solidFill>
                <a:schemeClr val="accent5">
                  <a:lumMod val="50000"/>
                </a:schemeClr>
              </a:solidFill>
            </a:endParaRPr>
          </a:p>
          <a:p>
            <a:pPr>
              <a:buNone/>
            </a:pPr>
            <a:r>
              <a:rPr lang="en-US" i="1" dirty="0" smtClean="0">
                <a:solidFill>
                  <a:schemeClr val="accent5">
                    <a:lumMod val="50000"/>
                  </a:schemeClr>
                </a:solidFill>
              </a:rPr>
              <a:t>*</a:t>
            </a:r>
            <a:r>
              <a:rPr lang="en-GB" sz="2200" i="1" dirty="0" smtClean="0">
                <a:solidFill>
                  <a:schemeClr val="accent5">
                    <a:lumMod val="50000"/>
                  </a:schemeClr>
                </a:solidFill>
              </a:rPr>
              <a:t>Oakley </a:t>
            </a:r>
            <a:r>
              <a:rPr lang="en-GB" sz="2200" i="1" dirty="0" err="1" smtClean="0">
                <a:solidFill>
                  <a:schemeClr val="accent5">
                    <a:lumMod val="50000"/>
                  </a:schemeClr>
                </a:solidFill>
              </a:rPr>
              <a:t>i</a:t>
            </a:r>
            <a:r>
              <a:rPr lang="en-GB" sz="2200" i="1" dirty="0" smtClean="0">
                <a:solidFill>
                  <a:schemeClr val="accent5">
                    <a:lumMod val="50000"/>
                  </a:schemeClr>
                </a:solidFill>
              </a:rPr>
              <a:t> </a:t>
            </a:r>
            <a:r>
              <a:rPr lang="en-GB" sz="2200" i="1" dirty="0" err="1" smtClean="0">
                <a:solidFill>
                  <a:schemeClr val="accent5">
                    <a:lumMod val="50000"/>
                  </a:schemeClr>
                </a:solidFill>
              </a:rPr>
              <a:t>sar</a:t>
            </a:r>
            <a:r>
              <a:rPr lang="en-GB" sz="2200" i="1" dirty="0" smtClean="0">
                <a:solidFill>
                  <a:schemeClr val="accent5">
                    <a:lumMod val="50000"/>
                  </a:schemeClr>
                </a:solidFill>
              </a:rPr>
              <a:t> </a:t>
            </a:r>
            <a:r>
              <a:rPr lang="en-GB" sz="2000" dirty="0" err="1" smtClean="0">
                <a:solidFill>
                  <a:schemeClr val="accent5">
                    <a:lumMod val="50000"/>
                  </a:schemeClr>
                </a:solidFill>
              </a:rPr>
              <a:t>Orthod</a:t>
            </a:r>
            <a:r>
              <a:rPr lang="en-GB" sz="2000" dirty="0" smtClean="0">
                <a:solidFill>
                  <a:schemeClr val="accent5">
                    <a:lumMod val="50000"/>
                  </a:schemeClr>
                </a:solidFill>
              </a:rPr>
              <a:t> </a:t>
            </a:r>
            <a:r>
              <a:rPr lang="en-GB" sz="2000" dirty="0" err="1" smtClean="0">
                <a:solidFill>
                  <a:schemeClr val="accent5">
                    <a:lumMod val="50000"/>
                  </a:schemeClr>
                </a:solidFill>
              </a:rPr>
              <a:t>Craniofac</a:t>
            </a:r>
            <a:r>
              <a:rPr lang="en-GB" sz="2000" dirty="0" smtClean="0">
                <a:solidFill>
                  <a:schemeClr val="accent5">
                    <a:lumMod val="50000"/>
                  </a:schemeClr>
                </a:solidFill>
              </a:rPr>
              <a:t> Res</a:t>
            </a:r>
            <a:r>
              <a:rPr lang="en-GB" sz="2200" i="1" dirty="0" smtClean="0">
                <a:solidFill>
                  <a:schemeClr val="accent5">
                    <a:lumMod val="50000"/>
                  </a:schemeClr>
                </a:solidFill>
              </a:rPr>
              <a:t>, 2008</a:t>
            </a:r>
            <a:endParaRPr lang="en-GB"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5">
                    <a:lumMod val="50000"/>
                  </a:schemeClr>
                </a:solidFill>
              </a:rPr>
              <a:t>UTICAJ GENA NA NASTANAK TMD</a:t>
            </a:r>
            <a:endParaRPr lang="en-GB" sz="3200"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GB" sz="2800" dirty="0" smtClean="0">
                <a:solidFill>
                  <a:schemeClr val="accent5">
                    <a:lumMod val="50000"/>
                  </a:schemeClr>
                </a:solidFill>
              </a:rPr>
              <a:t>Gen </a:t>
            </a:r>
            <a:r>
              <a:rPr lang="en-GB" sz="2800" dirty="0" err="1" smtClean="0">
                <a:solidFill>
                  <a:schemeClr val="accent5">
                    <a:lumMod val="50000"/>
                  </a:schemeClr>
                </a:solidFill>
              </a:rPr>
              <a:t>koji</a:t>
            </a:r>
            <a:r>
              <a:rPr lang="en-GB" sz="2800" dirty="0" smtClean="0">
                <a:solidFill>
                  <a:schemeClr val="accent5">
                    <a:lumMod val="50000"/>
                  </a:schemeClr>
                </a:solidFill>
              </a:rPr>
              <a:t> se </a:t>
            </a:r>
            <a:r>
              <a:rPr lang="en-GB" sz="2800" dirty="0" err="1" smtClean="0">
                <a:solidFill>
                  <a:schemeClr val="accent5">
                    <a:lumMod val="50000"/>
                  </a:schemeClr>
                </a:solidFill>
              </a:rPr>
              <a:t>kodira</a:t>
            </a:r>
            <a:r>
              <a:rPr lang="en-GB" sz="2800" dirty="0" smtClean="0">
                <a:solidFill>
                  <a:schemeClr val="accent5">
                    <a:lumMod val="50000"/>
                  </a:schemeClr>
                </a:solidFill>
              </a:rPr>
              <a:t> u COMT-</a:t>
            </a:r>
            <a:r>
              <a:rPr lang="en-GB" sz="2800" dirty="0" err="1" smtClean="0">
                <a:solidFill>
                  <a:schemeClr val="accent5">
                    <a:lumMod val="50000"/>
                  </a:schemeClr>
                </a:solidFill>
              </a:rPr>
              <a:t>enzim</a:t>
            </a:r>
            <a:r>
              <a:rPr lang="en-GB" sz="2800" dirty="0" smtClean="0">
                <a:solidFill>
                  <a:schemeClr val="accent5">
                    <a:lumMod val="50000"/>
                  </a:schemeClr>
                </a:solidFill>
              </a:rPr>
              <a:t> </a:t>
            </a:r>
            <a:r>
              <a:rPr lang="en-GB" sz="2800" dirty="0" err="1" smtClean="0">
                <a:solidFill>
                  <a:schemeClr val="accent5">
                    <a:lumMod val="50000"/>
                  </a:schemeClr>
                </a:solidFill>
              </a:rPr>
              <a:t>odgovoran</a:t>
            </a:r>
            <a:r>
              <a:rPr lang="en-GB" sz="2800" dirty="0" smtClean="0">
                <a:solidFill>
                  <a:schemeClr val="accent5">
                    <a:lumMod val="50000"/>
                  </a:schemeClr>
                </a:solidFill>
              </a:rPr>
              <a:t> </a:t>
            </a:r>
            <a:r>
              <a:rPr lang="pl-PL" sz="2800" dirty="0" smtClean="0">
                <a:solidFill>
                  <a:schemeClr val="accent5">
                    <a:lumMod val="50000"/>
                  </a:schemeClr>
                </a:solidFill>
              </a:rPr>
              <a:t>za metabolizam kateholamina i estrogena umešan u početak nastanka TMD </a:t>
            </a:r>
            <a:endParaRPr lang="en-US" sz="2800" dirty="0" smtClean="0">
              <a:solidFill>
                <a:schemeClr val="accent5">
                  <a:lumMod val="50000"/>
                </a:schemeClr>
              </a:solidFill>
            </a:endParaRPr>
          </a:p>
          <a:p>
            <a:r>
              <a:rPr lang="pl-PL" sz="2800" dirty="0" smtClean="0">
                <a:solidFill>
                  <a:schemeClr val="accent5">
                    <a:lumMod val="50000"/>
                  </a:schemeClr>
                </a:solidFill>
              </a:rPr>
              <a:t>Postoje </a:t>
            </a:r>
            <a:r>
              <a:rPr lang="pl-PL" sz="2800" dirty="0" smtClean="0">
                <a:solidFill>
                  <a:schemeClr val="accent5">
                    <a:lumMod val="50000"/>
                  </a:schemeClr>
                </a:solidFill>
              </a:rPr>
              <a:t>tri</a:t>
            </a:r>
            <a:r>
              <a:rPr lang="en-US" sz="2800" dirty="0" smtClean="0">
                <a:solidFill>
                  <a:schemeClr val="accent5">
                    <a:lumMod val="50000"/>
                  </a:schemeClr>
                </a:solidFill>
              </a:rPr>
              <a:t> </a:t>
            </a:r>
            <a:r>
              <a:rPr lang="en-GB" sz="2800" dirty="0" err="1" smtClean="0">
                <a:solidFill>
                  <a:schemeClr val="accent5">
                    <a:lumMod val="50000"/>
                  </a:schemeClr>
                </a:solidFill>
              </a:rPr>
              <a:t>haplotipa</a:t>
            </a:r>
            <a:r>
              <a:rPr lang="en-GB" sz="2800" dirty="0" smtClean="0">
                <a:solidFill>
                  <a:schemeClr val="accent5">
                    <a:lumMod val="50000"/>
                  </a:schemeClr>
                </a:solidFill>
              </a:rPr>
              <a:t> </a:t>
            </a:r>
            <a:r>
              <a:rPr lang="en-GB" sz="2800" dirty="0" err="1" smtClean="0">
                <a:solidFill>
                  <a:schemeClr val="accent5">
                    <a:lumMod val="50000"/>
                  </a:schemeClr>
                </a:solidFill>
              </a:rPr>
              <a:t>humanog</a:t>
            </a:r>
            <a:r>
              <a:rPr lang="en-GB" sz="2800" dirty="0" smtClean="0">
                <a:solidFill>
                  <a:schemeClr val="accent5">
                    <a:lumMod val="50000"/>
                  </a:schemeClr>
                </a:solidFill>
              </a:rPr>
              <a:t> COMT </a:t>
            </a:r>
            <a:r>
              <a:rPr lang="en-GB" sz="2800" dirty="0" err="1" smtClean="0">
                <a:solidFill>
                  <a:schemeClr val="accent5">
                    <a:lumMod val="50000"/>
                  </a:schemeClr>
                </a:solidFill>
              </a:rPr>
              <a:t>gena</a:t>
            </a:r>
            <a:endParaRPr lang="en-GB" sz="2800" dirty="0" smtClean="0">
              <a:solidFill>
                <a:schemeClr val="accent5">
                  <a:lumMod val="50000"/>
                </a:schemeClr>
              </a:solidFill>
            </a:endParaRPr>
          </a:p>
          <a:p>
            <a:pPr lvl="3">
              <a:buNone/>
            </a:pPr>
            <a:endParaRPr lang="en-GB" sz="1400" dirty="0" smtClean="0"/>
          </a:p>
          <a:p>
            <a:r>
              <a:rPr lang="en-GB" sz="2800" dirty="0" err="1" smtClean="0">
                <a:solidFill>
                  <a:schemeClr val="accent5">
                    <a:lumMod val="50000"/>
                  </a:schemeClr>
                </a:solidFill>
              </a:rPr>
              <a:t>Haplotipovi</a:t>
            </a:r>
            <a:r>
              <a:rPr lang="en-GB" sz="2800" dirty="0" smtClean="0">
                <a:solidFill>
                  <a:schemeClr val="accent5">
                    <a:lumMod val="50000"/>
                  </a:schemeClr>
                </a:solidFill>
              </a:rPr>
              <a:t> </a:t>
            </a:r>
            <a:r>
              <a:rPr lang="en-GB" sz="2800" dirty="0" err="1" smtClean="0">
                <a:solidFill>
                  <a:schemeClr val="accent5">
                    <a:lumMod val="50000"/>
                  </a:schemeClr>
                </a:solidFill>
              </a:rPr>
              <a:t>koji</a:t>
            </a:r>
            <a:r>
              <a:rPr lang="en-GB" sz="2800" dirty="0" smtClean="0">
                <a:solidFill>
                  <a:schemeClr val="accent5">
                    <a:lumMod val="50000"/>
                  </a:schemeClr>
                </a:solidFill>
              </a:rPr>
              <a:t> </a:t>
            </a:r>
            <a:r>
              <a:rPr lang="en-GB" sz="2800" dirty="0" err="1" smtClean="0">
                <a:solidFill>
                  <a:schemeClr val="accent5">
                    <a:lumMod val="50000"/>
                  </a:schemeClr>
                </a:solidFill>
              </a:rPr>
              <a:t>su</a:t>
            </a:r>
            <a:r>
              <a:rPr lang="en-GB" sz="2800" dirty="0" smtClean="0">
                <a:solidFill>
                  <a:schemeClr val="accent5">
                    <a:lumMod val="50000"/>
                  </a:schemeClr>
                </a:solidFill>
              </a:rPr>
              <a:t> u </a:t>
            </a:r>
            <a:r>
              <a:rPr lang="en-GB" sz="2800" dirty="0" err="1" smtClean="0">
                <a:solidFill>
                  <a:schemeClr val="accent5">
                    <a:lumMod val="50000"/>
                  </a:schemeClr>
                </a:solidFill>
              </a:rPr>
              <a:t>vezi</a:t>
            </a:r>
            <a:r>
              <a:rPr lang="en-GB" sz="2800" dirty="0" smtClean="0">
                <a:solidFill>
                  <a:schemeClr val="accent5">
                    <a:lumMod val="50000"/>
                  </a:schemeClr>
                </a:solidFill>
              </a:rPr>
              <a:t> </a:t>
            </a:r>
            <a:r>
              <a:rPr lang="en-GB" sz="2800" dirty="0" err="1" smtClean="0">
                <a:solidFill>
                  <a:schemeClr val="accent5">
                    <a:lumMod val="50000"/>
                  </a:schemeClr>
                </a:solidFill>
              </a:rPr>
              <a:t>sa</a:t>
            </a:r>
            <a:r>
              <a:rPr lang="en-GB" sz="2800" dirty="0" smtClean="0">
                <a:solidFill>
                  <a:schemeClr val="accent5">
                    <a:lumMod val="50000"/>
                  </a:schemeClr>
                </a:solidFill>
              </a:rPr>
              <a:t> </a:t>
            </a:r>
            <a:r>
              <a:rPr lang="en-GB" sz="2800" dirty="0" err="1" smtClean="0">
                <a:solidFill>
                  <a:schemeClr val="accent5">
                    <a:lumMod val="50000"/>
                  </a:schemeClr>
                </a:solidFill>
              </a:rPr>
              <a:t>povećanom</a:t>
            </a:r>
            <a:r>
              <a:rPr lang="en-GB" sz="2800" dirty="0" smtClean="0">
                <a:solidFill>
                  <a:schemeClr val="accent5">
                    <a:lumMod val="50000"/>
                  </a:schemeClr>
                </a:solidFill>
              </a:rPr>
              <a:t> </a:t>
            </a:r>
            <a:r>
              <a:rPr lang="en-GB" sz="2800" dirty="0" err="1" smtClean="0">
                <a:solidFill>
                  <a:schemeClr val="accent5">
                    <a:lumMod val="50000"/>
                  </a:schemeClr>
                </a:solidFill>
              </a:rPr>
              <a:t>osetljivošću</a:t>
            </a:r>
            <a:r>
              <a:rPr lang="en-GB" sz="2800" dirty="0" smtClean="0">
                <a:solidFill>
                  <a:schemeClr val="accent5">
                    <a:lumMod val="50000"/>
                  </a:schemeClr>
                </a:solidFill>
              </a:rPr>
              <a:t> </a:t>
            </a:r>
            <a:r>
              <a:rPr lang="en-GB" sz="2800" dirty="0" err="1" smtClean="0">
                <a:solidFill>
                  <a:schemeClr val="accent5">
                    <a:lumMod val="50000"/>
                  </a:schemeClr>
                </a:solidFill>
              </a:rPr>
              <a:t>na</a:t>
            </a:r>
            <a:r>
              <a:rPr lang="en-GB" sz="2800" dirty="0" smtClean="0">
                <a:solidFill>
                  <a:schemeClr val="accent5">
                    <a:lumMod val="50000"/>
                  </a:schemeClr>
                </a:solidFill>
              </a:rPr>
              <a:t> </a:t>
            </a:r>
            <a:r>
              <a:rPr lang="en-GB" sz="2800" dirty="0" err="1" smtClean="0">
                <a:solidFill>
                  <a:schemeClr val="accent5">
                    <a:lumMod val="50000"/>
                  </a:schemeClr>
                </a:solidFill>
              </a:rPr>
              <a:t>bol</a:t>
            </a:r>
            <a:r>
              <a:rPr lang="en-GB" sz="2800" dirty="0" smtClean="0">
                <a:solidFill>
                  <a:schemeClr val="accent5">
                    <a:lumMod val="50000"/>
                  </a:schemeClr>
                </a:solidFill>
              </a:rPr>
              <a:t> (</a:t>
            </a:r>
            <a:r>
              <a:rPr lang="en-GB" sz="2800" i="1" dirty="0" smtClean="0">
                <a:solidFill>
                  <a:schemeClr val="accent5">
                    <a:lumMod val="50000"/>
                  </a:schemeClr>
                </a:solidFill>
              </a:rPr>
              <a:t>pain sensitive </a:t>
            </a:r>
            <a:r>
              <a:rPr lang="en-GB" sz="2800" i="1" dirty="0" err="1" smtClean="0">
                <a:solidFill>
                  <a:schemeClr val="accent5">
                    <a:lumMod val="50000"/>
                  </a:schemeClr>
                </a:solidFill>
              </a:rPr>
              <a:t>haplotype</a:t>
            </a:r>
            <a:r>
              <a:rPr lang="en-GB" sz="2800" i="1" dirty="0" smtClean="0">
                <a:solidFill>
                  <a:schemeClr val="accent5">
                    <a:lumMod val="50000"/>
                  </a:schemeClr>
                </a:solidFill>
              </a:rPr>
              <a:t>) </a:t>
            </a:r>
            <a:r>
              <a:rPr lang="en-GB" sz="2800" i="1" dirty="0" err="1" smtClean="0">
                <a:solidFill>
                  <a:schemeClr val="accent5">
                    <a:lumMod val="50000"/>
                  </a:schemeClr>
                </a:solidFill>
              </a:rPr>
              <a:t>izazivaju</a:t>
            </a:r>
            <a:r>
              <a:rPr lang="en-GB" sz="2800" i="1" dirty="0" smtClean="0">
                <a:solidFill>
                  <a:schemeClr val="accent5">
                    <a:lumMod val="50000"/>
                  </a:schemeClr>
                </a:solidFill>
              </a:rPr>
              <a:t> </a:t>
            </a:r>
            <a:r>
              <a:rPr lang="en-GB" sz="2800" i="1" dirty="0" err="1" smtClean="0">
                <a:solidFill>
                  <a:schemeClr val="accent5">
                    <a:lumMod val="50000"/>
                  </a:schemeClr>
                </a:solidFill>
              </a:rPr>
              <a:t>manju</a:t>
            </a:r>
            <a:r>
              <a:rPr lang="en-GB" sz="2800" i="1" dirty="0" smtClean="0">
                <a:solidFill>
                  <a:schemeClr val="accent5">
                    <a:lumMod val="50000"/>
                  </a:schemeClr>
                </a:solidFill>
              </a:rPr>
              <a:t> </a:t>
            </a:r>
            <a:r>
              <a:rPr lang="en-GB" sz="2800" i="1" dirty="0" err="1" smtClean="0">
                <a:solidFill>
                  <a:schemeClr val="accent5">
                    <a:lumMod val="50000"/>
                  </a:schemeClr>
                </a:solidFill>
              </a:rPr>
              <a:t>aktivnost</a:t>
            </a:r>
            <a:r>
              <a:rPr lang="en-GB" sz="2800" i="1" dirty="0" smtClean="0">
                <a:solidFill>
                  <a:schemeClr val="accent5">
                    <a:lumMod val="50000"/>
                  </a:schemeClr>
                </a:solidFill>
              </a:rPr>
              <a:t> COMT</a:t>
            </a:r>
          </a:p>
          <a:p>
            <a:endParaRPr lang="en-GB" sz="2400" i="1" dirty="0" smtClean="0"/>
          </a:p>
          <a:p>
            <a:endParaRPr lang="en-GB" sz="2000" i="1" dirty="0" smtClean="0"/>
          </a:p>
          <a:p>
            <a:r>
              <a:rPr lang="en-GB" sz="2000" i="1" dirty="0" smtClean="0">
                <a:solidFill>
                  <a:schemeClr val="accent5">
                    <a:lumMod val="50000"/>
                  </a:schemeClr>
                </a:solidFill>
              </a:rPr>
              <a:t>Oakley </a:t>
            </a:r>
            <a:r>
              <a:rPr lang="en-GB" sz="2000" i="1" dirty="0" err="1" smtClean="0">
                <a:solidFill>
                  <a:schemeClr val="accent5">
                    <a:lumMod val="50000"/>
                  </a:schemeClr>
                </a:solidFill>
              </a:rPr>
              <a:t>i</a:t>
            </a:r>
            <a:r>
              <a:rPr lang="en-GB" sz="2000" i="1" dirty="0" smtClean="0">
                <a:solidFill>
                  <a:schemeClr val="accent5">
                    <a:lumMod val="50000"/>
                  </a:schemeClr>
                </a:solidFill>
              </a:rPr>
              <a:t> </a:t>
            </a:r>
            <a:r>
              <a:rPr lang="en-GB" sz="2000" i="1" dirty="0" err="1" smtClean="0">
                <a:solidFill>
                  <a:schemeClr val="accent5">
                    <a:lumMod val="50000"/>
                  </a:schemeClr>
                </a:solidFill>
              </a:rPr>
              <a:t>sar</a:t>
            </a:r>
            <a:r>
              <a:rPr lang="en-GB" sz="2000" i="1" dirty="0" smtClean="0">
                <a:solidFill>
                  <a:schemeClr val="accent5">
                    <a:lumMod val="50000"/>
                  </a:schemeClr>
                </a:solidFill>
              </a:rPr>
              <a:t> </a:t>
            </a:r>
            <a:r>
              <a:rPr lang="en-GB" sz="1800" dirty="0" err="1" smtClean="0">
                <a:solidFill>
                  <a:schemeClr val="accent5">
                    <a:lumMod val="50000"/>
                  </a:schemeClr>
                </a:solidFill>
              </a:rPr>
              <a:t>Orthod</a:t>
            </a:r>
            <a:r>
              <a:rPr lang="en-GB" sz="1800" dirty="0" smtClean="0">
                <a:solidFill>
                  <a:schemeClr val="accent5">
                    <a:lumMod val="50000"/>
                  </a:schemeClr>
                </a:solidFill>
              </a:rPr>
              <a:t> </a:t>
            </a:r>
            <a:r>
              <a:rPr lang="en-GB" sz="1800" dirty="0" err="1" smtClean="0">
                <a:solidFill>
                  <a:schemeClr val="accent5">
                    <a:lumMod val="50000"/>
                  </a:schemeClr>
                </a:solidFill>
              </a:rPr>
              <a:t>Craniofac</a:t>
            </a:r>
            <a:r>
              <a:rPr lang="en-GB" sz="1800" dirty="0" smtClean="0">
                <a:solidFill>
                  <a:schemeClr val="accent5">
                    <a:lumMod val="50000"/>
                  </a:schemeClr>
                </a:solidFill>
              </a:rPr>
              <a:t> Res</a:t>
            </a:r>
            <a:r>
              <a:rPr lang="en-GB" sz="2000" i="1" dirty="0" smtClean="0">
                <a:solidFill>
                  <a:schemeClr val="accent5">
                    <a:lumMod val="50000"/>
                  </a:schemeClr>
                </a:solidFill>
              </a:rPr>
              <a:t>, 2008</a:t>
            </a:r>
            <a:endParaRPr lang="en-US" sz="1800" i="1" dirty="0" smtClean="0">
              <a:solidFill>
                <a:schemeClr val="accent5">
                  <a:lumMod val="50000"/>
                </a:schemeClr>
              </a:solidFill>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r>
              <a:rPr lang="en-US" sz="3200" b="1" dirty="0" smtClean="0"/>
              <a:t/>
            </a:r>
            <a:br>
              <a:rPr lang="en-US" sz="3200" b="1" dirty="0" smtClean="0"/>
            </a:br>
            <a:r>
              <a:rPr lang="en-US" sz="3200" b="1" dirty="0" smtClean="0">
                <a:solidFill>
                  <a:schemeClr val="accent5">
                    <a:lumMod val="50000"/>
                  </a:schemeClr>
                </a:solidFill>
              </a:rPr>
              <a:t>UTICAJ GENA NA NASTANAK TMD</a:t>
            </a:r>
            <a:endParaRPr lang="en-GB" sz="3200" dirty="0">
              <a:solidFill>
                <a:schemeClr val="accent5">
                  <a:lumMod val="50000"/>
                </a:schemeClr>
              </a:solidFill>
            </a:endParaRPr>
          </a:p>
        </p:txBody>
      </p:sp>
      <p:sp>
        <p:nvSpPr>
          <p:cNvPr id="3" name="Content Placeholder 2"/>
          <p:cNvSpPr>
            <a:spLocks noGrp="1"/>
          </p:cNvSpPr>
          <p:nvPr>
            <p:ph idx="1"/>
          </p:nvPr>
        </p:nvSpPr>
        <p:spPr>
          <a:xfrm>
            <a:off x="457200" y="2057400"/>
            <a:ext cx="8229600" cy="3886200"/>
          </a:xfrm>
        </p:spPr>
        <p:txBody>
          <a:bodyPr>
            <a:normAutofit fontScale="92500" lnSpcReduction="20000"/>
          </a:bodyPr>
          <a:lstStyle/>
          <a:p>
            <a:r>
              <a:rPr lang="en-GB" sz="3000" dirty="0" err="1" smtClean="0">
                <a:solidFill>
                  <a:schemeClr val="accent5">
                    <a:lumMod val="50000"/>
                  </a:schemeClr>
                </a:solidFill>
              </a:rPr>
              <a:t>Degenerativne</a:t>
            </a:r>
            <a:r>
              <a:rPr lang="en-GB" sz="3000" dirty="0" smtClean="0">
                <a:solidFill>
                  <a:schemeClr val="accent5">
                    <a:lumMod val="50000"/>
                  </a:schemeClr>
                </a:solidFill>
              </a:rPr>
              <a:t> </a:t>
            </a:r>
            <a:r>
              <a:rPr lang="en-GB" sz="3000" dirty="0" err="1" smtClean="0">
                <a:solidFill>
                  <a:schemeClr val="accent5">
                    <a:lumMod val="50000"/>
                  </a:schemeClr>
                </a:solidFill>
              </a:rPr>
              <a:t>promene</a:t>
            </a:r>
            <a:r>
              <a:rPr lang="en-GB" sz="3000" dirty="0" smtClean="0">
                <a:solidFill>
                  <a:schemeClr val="accent5">
                    <a:lumMod val="50000"/>
                  </a:schemeClr>
                </a:solidFill>
              </a:rPr>
              <a:t> </a:t>
            </a:r>
            <a:r>
              <a:rPr lang="en-GB" sz="3000" dirty="0" err="1" smtClean="0">
                <a:solidFill>
                  <a:schemeClr val="accent5">
                    <a:lumMod val="50000"/>
                  </a:schemeClr>
                </a:solidFill>
              </a:rPr>
              <a:t>na</a:t>
            </a:r>
            <a:r>
              <a:rPr lang="en-GB" sz="3000" dirty="0" smtClean="0">
                <a:solidFill>
                  <a:schemeClr val="accent5">
                    <a:lumMod val="50000"/>
                  </a:schemeClr>
                </a:solidFill>
              </a:rPr>
              <a:t> TMZ </a:t>
            </a:r>
            <a:r>
              <a:rPr lang="en-GB" sz="3000" dirty="0" err="1" smtClean="0">
                <a:solidFill>
                  <a:schemeClr val="accent5">
                    <a:lumMod val="50000"/>
                  </a:schemeClr>
                </a:solidFill>
              </a:rPr>
              <a:t>su</a:t>
            </a:r>
            <a:r>
              <a:rPr lang="en-GB" sz="3000" dirty="0" smtClean="0">
                <a:solidFill>
                  <a:schemeClr val="accent5">
                    <a:lumMod val="50000"/>
                  </a:schemeClr>
                </a:solidFill>
              </a:rPr>
              <a:t> </a:t>
            </a:r>
            <a:r>
              <a:rPr lang="en-GB" sz="3000" dirty="0" err="1" smtClean="0">
                <a:solidFill>
                  <a:schemeClr val="accent5">
                    <a:lumMod val="50000"/>
                  </a:schemeClr>
                </a:solidFill>
              </a:rPr>
              <a:t>često</a:t>
            </a:r>
            <a:r>
              <a:rPr lang="en-GB" sz="3000" dirty="0" smtClean="0">
                <a:solidFill>
                  <a:schemeClr val="accent5">
                    <a:lumMod val="50000"/>
                  </a:schemeClr>
                </a:solidFill>
              </a:rPr>
              <a:t> </a:t>
            </a:r>
            <a:r>
              <a:rPr lang="en-GB" sz="3000" dirty="0" err="1" smtClean="0">
                <a:solidFill>
                  <a:schemeClr val="accent5">
                    <a:lumMod val="50000"/>
                  </a:schemeClr>
                </a:solidFill>
              </a:rPr>
              <a:t>uzrok</a:t>
            </a:r>
            <a:r>
              <a:rPr lang="en-GB" sz="3000" dirty="0" smtClean="0">
                <a:solidFill>
                  <a:schemeClr val="accent5">
                    <a:lumMod val="50000"/>
                  </a:schemeClr>
                </a:solidFill>
              </a:rPr>
              <a:t> </a:t>
            </a:r>
            <a:r>
              <a:rPr lang="en-GB" sz="3000" dirty="0" err="1" smtClean="0">
                <a:solidFill>
                  <a:schemeClr val="accent5">
                    <a:lumMod val="50000"/>
                  </a:schemeClr>
                </a:solidFill>
              </a:rPr>
              <a:t>orofacijalnog</a:t>
            </a:r>
            <a:r>
              <a:rPr lang="en-GB" sz="3000" dirty="0" smtClean="0">
                <a:solidFill>
                  <a:schemeClr val="accent5">
                    <a:lumMod val="50000"/>
                  </a:schemeClr>
                </a:solidFill>
              </a:rPr>
              <a:t> bola</a:t>
            </a:r>
          </a:p>
          <a:p>
            <a:pPr lvl="2">
              <a:buNone/>
            </a:pPr>
            <a:endParaRPr lang="en-GB" sz="1900" dirty="0" smtClean="0">
              <a:solidFill>
                <a:schemeClr val="accent5">
                  <a:lumMod val="50000"/>
                </a:schemeClr>
              </a:solidFill>
            </a:endParaRPr>
          </a:p>
          <a:p>
            <a:r>
              <a:rPr lang="en-GB" sz="3000" dirty="0" err="1" smtClean="0">
                <a:solidFill>
                  <a:schemeClr val="accent5">
                    <a:lumMod val="50000"/>
                  </a:schemeClr>
                </a:solidFill>
              </a:rPr>
              <a:t>Polimorfizam</a:t>
            </a:r>
            <a:r>
              <a:rPr lang="en-GB" sz="3000" dirty="0" smtClean="0">
                <a:solidFill>
                  <a:schemeClr val="accent5">
                    <a:lumMod val="50000"/>
                  </a:schemeClr>
                </a:solidFill>
              </a:rPr>
              <a:t> </a:t>
            </a:r>
            <a:r>
              <a:rPr lang="en-GB" sz="3000" dirty="0" err="1" smtClean="0">
                <a:solidFill>
                  <a:schemeClr val="accent5">
                    <a:lumMod val="50000"/>
                  </a:schemeClr>
                </a:solidFill>
              </a:rPr>
              <a:t>gena</a:t>
            </a:r>
            <a:r>
              <a:rPr lang="en-GB" sz="3000" dirty="0" smtClean="0">
                <a:solidFill>
                  <a:schemeClr val="accent5">
                    <a:lumMod val="50000"/>
                  </a:schemeClr>
                </a:solidFill>
              </a:rPr>
              <a:t> </a:t>
            </a:r>
            <a:r>
              <a:rPr lang="en-GB" sz="3000" b="1" dirty="0" smtClean="0">
                <a:solidFill>
                  <a:schemeClr val="accent5">
                    <a:lumMod val="50000"/>
                  </a:schemeClr>
                </a:solidFill>
              </a:rPr>
              <a:t>MMP1 (</a:t>
            </a:r>
            <a:r>
              <a:rPr lang="en-GB" sz="3000" b="1" i="1" dirty="0" err="1" smtClean="0">
                <a:solidFill>
                  <a:schemeClr val="accent5">
                    <a:lumMod val="50000"/>
                  </a:schemeClr>
                </a:solidFill>
              </a:rPr>
              <a:t>matriks-metaloproteinaza</a:t>
            </a:r>
            <a:r>
              <a:rPr lang="en-GB" sz="3000" b="1" i="1" dirty="0" smtClean="0">
                <a:solidFill>
                  <a:schemeClr val="accent5">
                    <a:lumMod val="50000"/>
                  </a:schemeClr>
                </a:solidFill>
              </a:rPr>
              <a:t> gen) </a:t>
            </a:r>
            <a:r>
              <a:rPr lang="en-GB" sz="3000" b="1" i="1" dirty="0" err="1" smtClean="0">
                <a:solidFill>
                  <a:schemeClr val="accent5">
                    <a:lumMod val="50000"/>
                  </a:schemeClr>
                </a:solidFill>
              </a:rPr>
              <a:t>može</a:t>
            </a:r>
            <a:r>
              <a:rPr lang="en-GB" sz="3000" b="1" i="1" dirty="0" smtClean="0">
                <a:solidFill>
                  <a:schemeClr val="accent5">
                    <a:lumMod val="50000"/>
                  </a:schemeClr>
                </a:solidFill>
              </a:rPr>
              <a:t> </a:t>
            </a:r>
            <a:r>
              <a:rPr lang="en-GB" sz="3000" b="1" i="1" dirty="0" err="1" smtClean="0">
                <a:solidFill>
                  <a:schemeClr val="accent5">
                    <a:lumMod val="50000"/>
                  </a:schemeClr>
                </a:solidFill>
              </a:rPr>
              <a:t>igrati</a:t>
            </a:r>
            <a:r>
              <a:rPr lang="en-GB" sz="3000" b="1" i="1" dirty="0" smtClean="0">
                <a:solidFill>
                  <a:schemeClr val="accent5">
                    <a:lumMod val="50000"/>
                  </a:schemeClr>
                </a:solidFill>
              </a:rPr>
              <a:t> </a:t>
            </a:r>
            <a:r>
              <a:rPr lang="pl-PL" sz="3000" dirty="0" smtClean="0">
                <a:solidFill>
                  <a:schemeClr val="accent5">
                    <a:lumMod val="50000"/>
                  </a:schemeClr>
                </a:solidFill>
              </a:rPr>
              <a:t>ulogu u nastanku degenerativnih promena TM zgloba</a:t>
            </a:r>
            <a:r>
              <a:rPr lang="en-US" sz="3000" dirty="0" smtClean="0">
                <a:solidFill>
                  <a:schemeClr val="accent5">
                    <a:lumMod val="50000"/>
                  </a:schemeClr>
                </a:solidFill>
              </a:rPr>
              <a:t>*</a:t>
            </a:r>
            <a:endParaRPr lang="it-IT" sz="3000" i="1" dirty="0" smtClean="0">
              <a:solidFill>
                <a:schemeClr val="accent5">
                  <a:lumMod val="50000"/>
                </a:schemeClr>
              </a:solidFill>
            </a:endParaRPr>
          </a:p>
          <a:p>
            <a:endParaRPr lang="it-IT" sz="2800" i="1" dirty="0" smtClean="0">
              <a:solidFill>
                <a:schemeClr val="accent5">
                  <a:lumMod val="50000"/>
                </a:schemeClr>
              </a:solidFill>
            </a:endParaRPr>
          </a:p>
          <a:p>
            <a:pPr>
              <a:buNone/>
            </a:pPr>
            <a:endParaRPr lang="it-IT" sz="2800" i="1" dirty="0" smtClean="0">
              <a:solidFill>
                <a:schemeClr val="accent5">
                  <a:lumMod val="50000"/>
                </a:schemeClr>
              </a:solidFill>
            </a:endParaRPr>
          </a:p>
          <a:p>
            <a:pPr>
              <a:buNone/>
            </a:pPr>
            <a:endParaRPr lang="it-IT" sz="2800" i="1" dirty="0" smtClean="0">
              <a:solidFill>
                <a:schemeClr val="accent5">
                  <a:lumMod val="50000"/>
                </a:schemeClr>
              </a:solidFill>
            </a:endParaRPr>
          </a:p>
          <a:p>
            <a:pPr>
              <a:buNone/>
            </a:pPr>
            <a:r>
              <a:rPr lang="it-IT" sz="2800" i="1" dirty="0" smtClean="0">
                <a:solidFill>
                  <a:schemeClr val="accent5">
                    <a:lumMod val="50000"/>
                  </a:schemeClr>
                </a:solidFill>
              </a:rPr>
              <a:t>	</a:t>
            </a:r>
            <a:r>
              <a:rPr lang="it-IT" sz="2200" i="1" dirty="0" smtClean="0">
                <a:solidFill>
                  <a:schemeClr val="accent5">
                    <a:lumMod val="50000"/>
                  </a:schemeClr>
                </a:solidFill>
              </a:rPr>
              <a:t>*Planello i sar (2011)</a:t>
            </a:r>
            <a:endParaRPr lang="en-GB" sz="24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948</Words>
  <Application>Microsoft Office PowerPoint</Application>
  <PresentationFormat>On-screen Show (4:3)</PresentationFormat>
  <Paragraphs>235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OROFACIJALNA BOLNA STANJA</vt:lpstr>
      <vt:lpstr>OROFACIJALNA BOLNA STANJA</vt:lpstr>
      <vt:lpstr>Temporomandibularni poremecaji</vt:lpstr>
      <vt:lpstr>Temporomandibularni poremecaji</vt:lpstr>
      <vt:lpstr>PERCEPCIJA BOLA U TMD</vt:lpstr>
      <vt:lpstr>UTICAJ GENA NA NASTANAK TMD</vt:lpstr>
      <vt:lpstr>UTICAJ GENA NA NASTANAK TMD</vt:lpstr>
      <vt:lpstr> UTICAJ GENA NA NASTANAK TMD</vt:lpstr>
      <vt:lpstr>Poremecaji temporomandibularnog zgloba</vt:lpstr>
      <vt:lpstr>Poremecaji temporomandibularnog zgloba (TMZ)</vt:lpstr>
      <vt:lpstr>EVALUACIJA: temporomandibularni poremecaji</vt:lpstr>
      <vt:lpstr>Slide 13</vt:lpstr>
      <vt:lpstr>Poremecaji muskuloskeletnih struktura</vt:lpstr>
      <vt:lpstr>EVALUACIJA: temporomandibularni poremecaji </vt:lpstr>
      <vt:lpstr>EVALUACIJA: temporomandibularni poremecaji</vt:lpstr>
      <vt:lpstr>EVALUACIJA: poremecaji mastikatornih misica</vt:lpstr>
      <vt:lpstr> TERAPIJA TEMPOROMANDIBULARNIH POREMECAJA </vt:lpstr>
      <vt:lpstr> TERAPIJA TEMPOROMANDIBULARNIH POREMECAJA </vt:lpstr>
      <vt:lpstr>TERAPIJA TEMPOROMANDIBULARNIH POREMECAJA</vt:lpstr>
      <vt:lpstr>TERAPIJA TEMPOROMANDIBULARNIH POREMECAJA </vt:lpstr>
      <vt:lpstr>TERAPIJA TEMPOROMANDIBULARNIH POREMECAJA</vt:lpstr>
      <vt:lpstr>Farmakoterapija</vt:lpstr>
      <vt:lpstr> Lokalni anestetici </vt:lpstr>
      <vt:lpstr>Slide 25</vt:lpstr>
      <vt:lpstr>Bolna mesta u regiji TM zgloba</vt:lpstr>
      <vt:lpstr>Triger point injekcija</vt:lpstr>
      <vt:lpstr> Kortikosteroidi </vt:lpstr>
      <vt:lpstr>Injekcija u temporomandibularni zglob</vt:lpstr>
      <vt:lpstr>Farmakoterapija</vt:lpstr>
      <vt:lpstr>Farmakoterapija</vt:lpstr>
      <vt:lpstr>TERAPIJA TEMPOROMANDIBULARNIH POREMECAJA</vt:lpstr>
      <vt:lpstr>TERAPIJA TEMPOROMANDIBULARNIH POREMECAJA</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korisnik</cp:lastModifiedBy>
  <cp:revision>268</cp:revision>
  <dcterms:created xsi:type="dcterms:W3CDTF">2006-08-16T00:00:00Z</dcterms:created>
  <dcterms:modified xsi:type="dcterms:W3CDTF">2020-12-22T23:31:02Z</dcterms:modified>
</cp:coreProperties>
</file>