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60" r:id="rId4"/>
    <p:sldId id="258" r:id="rId5"/>
    <p:sldId id="259" r:id="rId6"/>
    <p:sldId id="261" r:id="rId7"/>
    <p:sldId id="316" r:id="rId8"/>
    <p:sldId id="262" r:id="rId9"/>
    <p:sldId id="264" r:id="rId10"/>
    <p:sldId id="263" r:id="rId11"/>
    <p:sldId id="368" r:id="rId12"/>
    <p:sldId id="370" r:id="rId13"/>
    <p:sldId id="371" r:id="rId14"/>
    <p:sldId id="367" r:id="rId15"/>
    <p:sldId id="374" r:id="rId16"/>
    <p:sldId id="372" r:id="rId17"/>
    <p:sldId id="375" r:id="rId18"/>
    <p:sldId id="373" r:id="rId19"/>
    <p:sldId id="369" r:id="rId20"/>
    <p:sldId id="378" r:id="rId21"/>
    <p:sldId id="377" r:id="rId22"/>
    <p:sldId id="380" r:id="rId23"/>
    <p:sldId id="376" r:id="rId24"/>
    <p:sldId id="379" r:id="rId25"/>
    <p:sldId id="382" r:id="rId26"/>
    <p:sldId id="381" r:id="rId27"/>
    <p:sldId id="387" r:id="rId28"/>
    <p:sldId id="366" r:id="rId29"/>
    <p:sldId id="386" r:id="rId30"/>
    <p:sldId id="385" r:id="rId31"/>
    <p:sldId id="384" r:id="rId32"/>
    <p:sldId id="389" r:id="rId33"/>
    <p:sldId id="383" r:id="rId34"/>
    <p:sldId id="390" r:id="rId35"/>
    <p:sldId id="391" r:id="rId36"/>
    <p:sldId id="294" r:id="rId37"/>
    <p:sldId id="392" r:id="rId38"/>
    <p:sldId id="393" r:id="rId39"/>
    <p:sldId id="3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CCCEC-1EB0-43AA-9A73-7C083BCD37CF}" type="doc">
      <dgm:prSet loTypeId="urn:microsoft.com/office/officeart/2005/8/layout/hProcess11" loCatId="process" qsTypeId="urn:microsoft.com/office/officeart/2005/8/quickstyle/simple1" qsCatId="simple" csTypeId="urn:microsoft.com/office/officeart/2005/8/colors/accent1_2" csCatId="accent1" phldr="1"/>
      <dgm:spPr/>
    </dgm:pt>
    <dgm:pt modelId="{15BCAA39-4A29-4A54-A6C7-7F024F982B12}">
      <dgm:prSet phldrT="[Text]"/>
      <dgm:spPr/>
      <dgm:t>
        <a:bodyPr/>
        <a:lstStyle/>
        <a:p>
          <a:r>
            <a:rPr lang="sr-Latn-ME" dirty="0"/>
            <a:t>1980. godine 108 miliona</a:t>
          </a:r>
          <a:endParaRPr lang="en-US" dirty="0"/>
        </a:p>
      </dgm:t>
    </dgm:pt>
    <dgm:pt modelId="{D314B3C7-39D0-4D68-8B33-77243BAABE0A}" type="parTrans" cxnId="{AF199DC8-8580-4A0B-A698-781E9E57BAD3}">
      <dgm:prSet/>
      <dgm:spPr/>
      <dgm:t>
        <a:bodyPr/>
        <a:lstStyle/>
        <a:p>
          <a:endParaRPr lang="en-US"/>
        </a:p>
      </dgm:t>
    </dgm:pt>
    <dgm:pt modelId="{D2789895-6BDD-4082-A151-80E593D5C194}" type="sibTrans" cxnId="{AF199DC8-8580-4A0B-A698-781E9E57BAD3}">
      <dgm:prSet/>
      <dgm:spPr/>
      <dgm:t>
        <a:bodyPr/>
        <a:lstStyle/>
        <a:p>
          <a:endParaRPr lang="en-US"/>
        </a:p>
      </dgm:t>
    </dgm:pt>
    <dgm:pt modelId="{FF3369E4-5DE7-4EBE-B5F2-5A06DA2F8DD3}">
      <dgm:prSet phldrT="[Text]"/>
      <dgm:spPr/>
      <dgm:t>
        <a:bodyPr/>
        <a:lstStyle/>
        <a:p>
          <a:r>
            <a:rPr lang="sr-Latn-ME" dirty="0"/>
            <a:t>2014. godine 422 miliona</a:t>
          </a:r>
          <a:endParaRPr lang="en-US" dirty="0"/>
        </a:p>
      </dgm:t>
    </dgm:pt>
    <dgm:pt modelId="{267CD334-AE2E-4F2D-A780-8F1A510A5456}" type="parTrans" cxnId="{B1FC8A16-5DAC-4DC1-9C77-E570C5711B2C}">
      <dgm:prSet/>
      <dgm:spPr/>
      <dgm:t>
        <a:bodyPr/>
        <a:lstStyle/>
        <a:p>
          <a:endParaRPr lang="en-US"/>
        </a:p>
      </dgm:t>
    </dgm:pt>
    <dgm:pt modelId="{9495EEC6-BEB6-4E05-96D6-724A467264DE}" type="sibTrans" cxnId="{B1FC8A16-5DAC-4DC1-9C77-E570C5711B2C}">
      <dgm:prSet/>
      <dgm:spPr/>
      <dgm:t>
        <a:bodyPr/>
        <a:lstStyle/>
        <a:p>
          <a:endParaRPr lang="en-US"/>
        </a:p>
      </dgm:t>
    </dgm:pt>
    <dgm:pt modelId="{1080BDA0-8C86-437A-A1BB-088EB49B29CF}">
      <dgm:prSet phldrT="[Text]"/>
      <dgm:spPr/>
      <dgm:t>
        <a:bodyPr/>
        <a:lstStyle/>
        <a:p>
          <a:r>
            <a:rPr lang="sr-Latn-ME" dirty="0"/>
            <a:t>2040. godine</a:t>
          </a:r>
        </a:p>
        <a:p>
          <a:r>
            <a:rPr lang="sr-Latn-ME" dirty="0"/>
            <a:t>600 miliona</a:t>
          </a:r>
          <a:endParaRPr lang="en-US" dirty="0"/>
        </a:p>
      </dgm:t>
    </dgm:pt>
    <dgm:pt modelId="{13AFE10B-F920-47C1-85E4-8A1A35BAC349}" type="parTrans" cxnId="{171958C2-72DF-4A87-AC7F-9094CC0DBF8F}">
      <dgm:prSet/>
      <dgm:spPr/>
      <dgm:t>
        <a:bodyPr/>
        <a:lstStyle/>
        <a:p>
          <a:endParaRPr lang="en-US"/>
        </a:p>
      </dgm:t>
    </dgm:pt>
    <dgm:pt modelId="{DDAE34BE-25E5-4BE8-9507-17D9D86D99AC}" type="sibTrans" cxnId="{171958C2-72DF-4A87-AC7F-9094CC0DBF8F}">
      <dgm:prSet/>
      <dgm:spPr/>
      <dgm:t>
        <a:bodyPr/>
        <a:lstStyle/>
        <a:p>
          <a:endParaRPr lang="en-US"/>
        </a:p>
      </dgm:t>
    </dgm:pt>
    <dgm:pt modelId="{561B2E76-4B21-4AEE-94B6-9F3BDAC5BB3B}" type="pres">
      <dgm:prSet presAssocID="{F8CCCCEC-1EB0-43AA-9A73-7C083BCD37CF}" presName="Name0" presStyleCnt="0">
        <dgm:presLayoutVars>
          <dgm:dir/>
          <dgm:resizeHandles val="exact"/>
        </dgm:presLayoutVars>
      </dgm:prSet>
      <dgm:spPr/>
    </dgm:pt>
    <dgm:pt modelId="{B2D7EB7E-6F9E-4891-9802-C79CE7E6B8AB}" type="pres">
      <dgm:prSet presAssocID="{F8CCCCEC-1EB0-43AA-9A73-7C083BCD37CF}" presName="arrow" presStyleLbl="bgShp" presStyleIdx="0" presStyleCnt="1"/>
      <dgm:spPr/>
    </dgm:pt>
    <dgm:pt modelId="{A8084B83-610B-4BC0-9C5E-D570CAAF3061}" type="pres">
      <dgm:prSet presAssocID="{F8CCCCEC-1EB0-43AA-9A73-7C083BCD37CF}" presName="points" presStyleCnt="0"/>
      <dgm:spPr/>
    </dgm:pt>
    <dgm:pt modelId="{EE6E127C-DA70-4911-802F-27C746755A68}" type="pres">
      <dgm:prSet presAssocID="{15BCAA39-4A29-4A54-A6C7-7F024F982B12}" presName="compositeA" presStyleCnt="0"/>
      <dgm:spPr/>
    </dgm:pt>
    <dgm:pt modelId="{BD3C1F96-68E8-4789-878A-736319CC3D2B}" type="pres">
      <dgm:prSet presAssocID="{15BCAA39-4A29-4A54-A6C7-7F024F982B12}" presName="textA" presStyleLbl="revTx" presStyleIdx="0" presStyleCnt="3">
        <dgm:presLayoutVars>
          <dgm:bulletEnabled val="1"/>
        </dgm:presLayoutVars>
      </dgm:prSet>
      <dgm:spPr/>
      <dgm:t>
        <a:bodyPr/>
        <a:lstStyle/>
        <a:p>
          <a:endParaRPr lang="en-US"/>
        </a:p>
      </dgm:t>
    </dgm:pt>
    <dgm:pt modelId="{A8B8CE49-2D82-40A1-83D6-C4708786D2B7}" type="pres">
      <dgm:prSet presAssocID="{15BCAA39-4A29-4A54-A6C7-7F024F982B12}" presName="circleA" presStyleLbl="node1" presStyleIdx="0" presStyleCnt="3"/>
      <dgm:spPr/>
    </dgm:pt>
    <dgm:pt modelId="{12A641F6-29FC-47C0-915D-B578A3E3381D}" type="pres">
      <dgm:prSet presAssocID="{15BCAA39-4A29-4A54-A6C7-7F024F982B12}" presName="spaceA" presStyleCnt="0"/>
      <dgm:spPr/>
    </dgm:pt>
    <dgm:pt modelId="{C099F0A9-F0F4-45E3-922A-C50E20AB5DAF}" type="pres">
      <dgm:prSet presAssocID="{D2789895-6BDD-4082-A151-80E593D5C194}" presName="space" presStyleCnt="0"/>
      <dgm:spPr/>
    </dgm:pt>
    <dgm:pt modelId="{908E4482-4990-4628-AC71-BCDD90D02F91}" type="pres">
      <dgm:prSet presAssocID="{FF3369E4-5DE7-4EBE-B5F2-5A06DA2F8DD3}" presName="compositeB" presStyleCnt="0"/>
      <dgm:spPr/>
    </dgm:pt>
    <dgm:pt modelId="{D7837DBC-9B51-4F4E-9E86-B0238AA75D0F}" type="pres">
      <dgm:prSet presAssocID="{FF3369E4-5DE7-4EBE-B5F2-5A06DA2F8DD3}" presName="textB" presStyleLbl="revTx" presStyleIdx="1" presStyleCnt="3">
        <dgm:presLayoutVars>
          <dgm:bulletEnabled val="1"/>
        </dgm:presLayoutVars>
      </dgm:prSet>
      <dgm:spPr/>
      <dgm:t>
        <a:bodyPr/>
        <a:lstStyle/>
        <a:p>
          <a:endParaRPr lang="en-US"/>
        </a:p>
      </dgm:t>
    </dgm:pt>
    <dgm:pt modelId="{78F83F54-E81D-4418-98F8-D16EC1420BA0}" type="pres">
      <dgm:prSet presAssocID="{FF3369E4-5DE7-4EBE-B5F2-5A06DA2F8DD3}" presName="circleB" presStyleLbl="node1" presStyleIdx="1" presStyleCnt="3"/>
      <dgm:spPr/>
    </dgm:pt>
    <dgm:pt modelId="{87B1A37C-A6E5-42AE-B8EA-A19D38C4F931}" type="pres">
      <dgm:prSet presAssocID="{FF3369E4-5DE7-4EBE-B5F2-5A06DA2F8DD3}" presName="spaceB" presStyleCnt="0"/>
      <dgm:spPr/>
    </dgm:pt>
    <dgm:pt modelId="{CE19DB7F-F3D3-4353-8DDB-147FBB4DB957}" type="pres">
      <dgm:prSet presAssocID="{9495EEC6-BEB6-4E05-96D6-724A467264DE}" presName="space" presStyleCnt="0"/>
      <dgm:spPr/>
    </dgm:pt>
    <dgm:pt modelId="{700B8BD1-BBA1-4D80-B7C2-4834E2FCC16A}" type="pres">
      <dgm:prSet presAssocID="{1080BDA0-8C86-437A-A1BB-088EB49B29CF}" presName="compositeA" presStyleCnt="0"/>
      <dgm:spPr/>
    </dgm:pt>
    <dgm:pt modelId="{16BF2BD2-82C3-4FD5-910B-A68C5A8C1573}" type="pres">
      <dgm:prSet presAssocID="{1080BDA0-8C86-437A-A1BB-088EB49B29CF}" presName="textA" presStyleLbl="revTx" presStyleIdx="2" presStyleCnt="3">
        <dgm:presLayoutVars>
          <dgm:bulletEnabled val="1"/>
        </dgm:presLayoutVars>
      </dgm:prSet>
      <dgm:spPr/>
      <dgm:t>
        <a:bodyPr/>
        <a:lstStyle/>
        <a:p>
          <a:endParaRPr lang="en-US"/>
        </a:p>
      </dgm:t>
    </dgm:pt>
    <dgm:pt modelId="{0FB33E09-3A6D-49B1-9CF5-50BFBAAC7B2A}" type="pres">
      <dgm:prSet presAssocID="{1080BDA0-8C86-437A-A1BB-088EB49B29CF}" presName="circleA" presStyleLbl="node1" presStyleIdx="2" presStyleCnt="3"/>
      <dgm:spPr/>
    </dgm:pt>
    <dgm:pt modelId="{02341E8E-244D-40E4-B814-9DAADEFDED99}" type="pres">
      <dgm:prSet presAssocID="{1080BDA0-8C86-437A-A1BB-088EB49B29CF}" presName="spaceA" presStyleCnt="0"/>
      <dgm:spPr/>
    </dgm:pt>
  </dgm:ptLst>
  <dgm:cxnLst>
    <dgm:cxn modelId="{AF199DC8-8580-4A0B-A698-781E9E57BAD3}" srcId="{F8CCCCEC-1EB0-43AA-9A73-7C083BCD37CF}" destId="{15BCAA39-4A29-4A54-A6C7-7F024F982B12}" srcOrd="0" destOrd="0" parTransId="{D314B3C7-39D0-4D68-8B33-77243BAABE0A}" sibTransId="{D2789895-6BDD-4082-A151-80E593D5C194}"/>
    <dgm:cxn modelId="{7E8DC529-4E9D-4E92-A87D-523C1A14F9A5}" type="presOf" srcId="{1080BDA0-8C86-437A-A1BB-088EB49B29CF}" destId="{16BF2BD2-82C3-4FD5-910B-A68C5A8C1573}" srcOrd="0" destOrd="0" presId="urn:microsoft.com/office/officeart/2005/8/layout/hProcess11"/>
    <dgm:cxn modelId="{171958C2-72DF-4A87-AC7F-9094CC0DBF8F}" srcId="{F8CCCCEC-1EB0-43AA-9A73-7C083BCD37CF}" destId="{1080BDA0-8C86-437A-A1BB-088EB49B29CF}" srcOrd="2" destOrd="0" parTransId="{13AFE10B-F920-47C1-85E4-8A1A35BAC349}" sibTransId="{DDAE34BE-25E5-4BE8-9507-17D9D86D99AC}"/>
    <dgm:cxn modelId="{B1FC8A16-5DAC-4DC1-9C77-E570C5711B2C}" srcId="{F8CCCCEC-1EB0-43AA-9A73-7C083BCD37CF}" destId="{FF3369E4-5DE7-4EBE-B5F2-5A06DA2F8DD3}" srcOrd="1" destOrd="0" parTransId="{267CD334-AE2E-4F2D-A780-8F1A510A5456}" sibTransId="{9495EEC6-BEB6-4E05-96D6-724A467264DE}"/>
    <dgm:cxn modelId="{F9250272-3C8D-44A5-B1F3-359B3B0DE618}" type="presOf" srcId="{FF3369E4-5DE7-4EBE-B5F2-5A06DA2F8DD3}" destId="{D7837DBC-9B51-4F4E-9E86-B0238AA75D0F}" srcOrd="0" destOrd="0" presId="urn:microsoft.com/office/officeart/2005/8/layout/hProcess11"/>
    <dgm:cxn modelId="{5541892A-86AD-4C59-8682-7D17436D59CD}" type="presOf" srcId="{F8CCCCEC-1EB0-43AA-9A73-7C083BCD37CF}" destId="{561B2E76-4B21-4AEE-94B6-9F3BDAC5BB3B}" srcOrd="0" destOrd="0" presId="urn:microsoft.com/office/officeart/2005/8/layout/hProcess11"/>
    <dgm:cxn modelId="{803B010D-3532-4733-A350-EDD875E52717}" type="presOf" srcId="{15BCAA39-4A29-4A54-A6C7-7F024F982B12}" destId="{BD3C1F96-68E8-4789-878A-736319CC3D2B}" srcOrd="0" destOrd="0" presId="urn:microsoft.com/office/officeart/2005/8/layout/hProcess11"/>
    <dgm:cxn modelId="{BE9F648D-0DA8-45F2-87A0-D06CD820C369}" type="presParOf" srcId="{561B2E76-4B21-4AEE-94B6-9F3BDAC5BB3B}" destId="{B2D7EB7E-6F9E-4891-9802-C79CE7E6B8AB}" srcOrd="0" destOrd="0" presId="urn:microsoft.com/office/officeart/2005/8/layout/hProcess11"/>
    <dgm:cxn modelId="{4A075726-C641-4766-A27C-F855575551A6}" type="presParOf" srcId="{561B2E76-4B21-4AEE-94B6-9F3BDAC5BB3B}" destId="{A8084B83-610B-4BC0-9C5E-D570CAAF3061}" srcOrd="1" destOrd="0" presId="urn:microsoft.com/office/officeart/2005/8/layout/hProcess11"/>
    <dgm:cxn modelId="{1D22E00C-76D6-4FE7-B399-B084EA69F03E}" type="presParOf" srcId="{A8084B83-610B-4BC0-9C5E-D570CAAF3061}" destId="{EE6E127C-DA70-4911-802F-27C746755A68}" srcOrd="0" destOrd="0" presId="urn:microsoft.com/office/officeart/2005/8/layout/hProcess11"/>
    <dgm:cxn modelId="{D50AB2C7-4322-48B4-B944-CB789FDAE985}" type="presParOf" srcId="{EE6E127C-DA70-4911-802F-27C746755A68}" destId="{BD3C1F96-68E8-4789-878A-736319CC3D2B}" srcOrd="0" destOrd="0" presId="urn:microsoft.com/office/officeart/2005/8/layout/hProcess11"/>
    <dgm:cxn modelId="{FDAF8691-B597-48D7-A368-A15E53080C67}" type="presParOf" srcId="{EE6E127C-DA70-4911-802F-27C746755A68}" destId="{A8B8CE49-2D82-40A1-83D6-C4708786D2B7}" srcOrd="1" destOrd="0" presId="urn:microsoft.com/office/officeart/2005/8/layout/hProcess11"/>
    <dgm:cxn modelId="{0CAFA6B9-8D93-4DDA-BBD6-88F003874540}" type="presParOf" srcId="{EE6E127C-DA70-4911-802F-27C746755A68}" destId="{12A641F6-29FC-47C0-915D-B578A3E3381D}" srcOrd="2" destOrd="0" presId="urn:microsoft.com/office/officeart/2005/8/layout/hProcess11"/>
    <dgm:cxn modelId="{66F6C899-A495-4A34-B5FF-BDDD96FBD952}" type="presParOf" srcId="{A8084B83-610B-4BC0-9C5E-D570CAAF3061}" destId="{C099F0A9-F0F4-45E3-922A-C50E20AB5DAF}" srcOrd="1" destOrd="0" presId="urn:microsoft.com/office/officeart/2005/8/layout/hProcess11"/>
    <dgm:cxn modelId="{4A36C2B3-0937-4E15-BED1-53AFA83B9C8F}" type="presParOf" srcId="{A8084B83-610B-4BC0-9C5E-D570CAAF3061}" destId="{908E4482-4990-4628-AC71-BCDD90D02F91}" srcOrd="2" destOrd="0" presId="urn:microsoft.com/office/officeart/2005/8/layout/hProcess11"/>
    <dgm:cxn modelId="{A4D09150-3787-4BE1-AC91-4385147C2ED8}" type="presParOf" srcId="{908E4482-4990-4628-AC71-BCDD90D02F91}" destId="{D7837DBC-9B51-4F4E-9E86-B0238AA75D0F}" srcOrd="0" destOrd="0" presId="urn:microsoft.com/office/officeart/2005/8/layout/hProcess11"/>
    <dgm:cxn modelId="{064AF561-235C-4119-A637-1F429DD4BB42}" type="presParOf" srcId="{908E4482-4990-4628-AC71-BCDD90D02F91}" destId="{78F83F54-E81D-4418-98F8-D16EC1420BA0}" srcOrd="1" destOrd="0" presId="urn:microsoft.com/office/officeart/2005/8/layout/hProcess11"/>
    <dgm:cxn modelId="{EA1D1525-4576-4A89-AD40-DB9BA9BCB0E8}" type="presParOf" srcId="{908E4482-4990-4628-AC71-BCDD90D02F91}" destId="{87B1A37C-A6E5-42AE-B8EA-A19D38C4F931}" srcOrd="2" destOrd="0" presId="urn:microsoft.com/office/officeart/2005/8/layout/hProcess11"/>
    <dgm:cxn modelId="{66BB853E-A543-4B53-9F62-E06E081D4B28}" type="presParOf" srcId="{A8084B83-610B-4BC0-9C5E-D570CAAF3061}" destId="{CE19DB7F-F3D3-4353-8DDB-147FBB4DB957}" srcOrd="3" destOrd="0" presId="urn:microsoft.com/office/officeart/2005/8/layout/hProcess11"/>
    <dgm:cxn modelId="{8CA71A37-7A07-4116-B177-CB2EA892447F}" type="presParOf" srcId="{A8084B83-610B-4BC0-9C5E-D570CAAF3061}" destId="{700B8BD1-BBA1-4D80-B7C2-4834E2FCC16A}" srcOrd="4" destOrd="0" presId="urn:microsoft.com/office/officeart/2005/8/layout/hProcess11"/>
    <dgm:cxn modelId="{7EF63AE1-DBD7-4F6E-84C6-85BE6AF9665E}" type="presParOf" srcId="{700B8BD1-BBA1-4D80-B7C2-4834E2FCC16A}" destId="{16BF2BD2-82C3-4FD5-910B-A68C5A8C1573}" srcOrd="0" destOrd="0" presId="urn:microsoft.com/office/officeart/2005/8/layout/hProcess11"/>
    <dgm:cxn modelId="{694F5023-1DEE-4D3F-9E40-9F1BE880D6C5}" type="presParOf" srcId="{700B8BD1-BBA1-4D80-B7C2-4834E2FCC16A}" destId="{0FB33E09-3A6D-49B1-9CF5-50BFBAAC7B2A}" srcOrd="1" destOrd="0" presId="urn:microsoft.com/office/officeart/2005/8/layout/hProcess11"/>
    <dgm:cxn modelId="{5ACF7EB6-0F8F-4967-8984-C69796A20459}" type="presParOf" srcId="{700B8BD1-BBA1-4D80-B7C2-4834E2FCC16A}" destId="{02341E8E-244D-40E4-B814-9DAADEFDED9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65E11CB2-240A-48EB-9D1A-23C2312CA105}"/>
              </a:ext>
            </a:extLst>
          </p:cNvPr>
          <p:cNvSpPr>
            <a:spLocks noGrp="1" noChangeArrowheads="1"/>
          </p:cNvSpPr>
          <p:nvPr>
            <p:ph type="sldNum" sz="quarter" idx="5"/>
          </p:nvPr>
        </p:nvSpPr>
        <p:spPr>
          <a:ln/>
        </p:spPr>
        <p:txBody>
          <a:bodyPr/>
          <a:lstStyle/>
          <a:p>
            <a:fld id="{A1C7C6F1-E627-414C-8640-19831B549A2B}" type="slidenum">
              <a:rPr lang="en-US" altLang="en-US"/>
              <a:pPr/>
              <a:t>7</a:t>
            </a:fld>
            <a:endParaRPr lang="en-US" altLang="en-US"/>
          </a:p>
        </p:txBody>
      </p:sp>
      <p:sp>
        <p:nvSpPr>
          <p:cNvPr id="156674" name="Rectangle 2">
            <a:extLst>
              <a:ext uri="{FF2B5EF4-FFF2-40B4-BE49-F238E27FC236}">
                <a16:creationId xmlns="" xmlns:a16="http://schemas.microsoft.com/office/drawing/2014/main" id="{07E97809-B60F-4506-A851-305416CC11AE}"/>
              </a:ext>
            </a:extLst>
          </p:cNvPr>
          <p:cNvSpPr>
            <a:spLocks noGrp="1" noRot="1" noChangeAspect="1" noChangeArrowheads="1" noTextEdit="1"/>
          </p:cNvSpPr>
          <p:nvPr>
            <p:ph type="sldImg"/>
          </p:nvPr>
        </p:nvSpPr>
        <p:spPr>
          <a:ln/>
        </p:spPr>
      </p:sp>
      <p:sp>
        <p:nvSpPr>
          <p:cNvPr id="156675" name="Rectangle 3">
            <a:extLst>
              <a:ext uri="{FF2B5EF4-FFF2-40B4-BE49-F238E27FC236}">
                <a16:creationId xmlns="" xmlns:a16="http://schemas.microsoft.com/office/drawing/2014/main" id="{63F86E27-8EE2-410E-A4E3-9CFF591F07F3}"/>
              </a:ext>
            </a:extLst>
          </p:cNvPr>
          <p:cNvSpPr>
            <a:spLocks noGrp="1" noChangeArrowheads="1"/>
          </p:cNvSpPr>
          <p:nvPr>
            <p:ph type="body" idx="1"/>
          </p:nvPr>
        </p:nvSpPr>
        <p:spPr>
          <a:xfrm>
            <a:off x="914400" y="4343400"/>
            <a:ext cx="5029200" cy="4114800"/>
          </a:xfrm>
        </p:spPr>
        <p:txBody>
          <a:bodyPr/>
          <a:lstStyle/>
          <a:p>
            <a:pPr marL="190500" indent="-190500">
              <a:lnSpc>
                <a:spcPct val="90000"/>
              </a:lnSpc>
            </a:pPr>
            <a:r>
              <a:rPr lang="en-US" altLang="en-US" sz="1000">
                <a:cs typeface="Times New Roman" panose="02020603050405020304" pitchFamily="18" charset="0"/>
              </a:rPr>
              <a:t>If uncontrolled, diabetes mellitus is associated with a vastly increased incidence of microvascular and macrovascular disease.</a:t>
            </a:r>
          </a:p>
          <a:p>
            <a:pPr marL="190500" indent="-190500">
              <a:lnSpc>
                <a:spcPct val="90000"/>
              </a:lnSpc>
            </a:pPr>
            <a:r>
              <a:rPr lang="en-US" altLang="en-US" sz="1000">
                <a:cs typeface="Times New Roman" panose="02020603050405020304" pitchFamily="18" charset="0"/>
              </a:rPr>
              <a:t>Microvascular complications such as retinopathy and nephropathy are common in both type 1 and type 2 diabetes.</a:t>
            </a:r>
            <a:r>
              <a:rPr lang="en-US" altLang="en-US" sz="1000" baseline="30000">
                <a:cs typeface="Times New Roman" panose="02020603050405020304" pitchFamily="18" charset="0"/>
              </a:rPr>
              <a:t>1</a:t>
            </a:r>
            <a:r>
              <a:rPr lang="en-US" altLang="en-US" sz="1000">
                <a:cs typeface="Times New Roman" panose="02020603050405020304" pitchFamily="18" charset="0"/>
              </a:rPr>
              <a:t>  </a:t>
            </a:r>
          </a:p>
          <a:p>
            <a:pPr marL="190500" indent="-190500">
              <a:lnSpc>
                <a:spcPct val="90000"/>
              </a:lnSpc>
            </a:pPr>
            <a:r>
              <a:rPr lang="en-US" altLang="en-US" sz="1000">
                <a:cs typeface="Times New Roman" panose="02020603050405020304" pitchFamily="18" charset="0"/>
              </a:rPr>
              <a:t>Nephropathy (proteinuria) occurs in 37% of people with type 2 and 28% of people with type 1 diabetes over 10 years.</a:t>
            </a:r>
            <a:r>
              <a:rPr lang="en-US" altLang="en-US" sz="1000" baseline="30000">
                <a:cs typeface="Times New Roman" panose="02020603050405020304" pitchFamily="18" charset="0"/>
              </a:rPr>
              <a:t>1</a:t>
            </a:r>
          </a:p>
          <a:p>
            <a:pPr marL="190500" indent="-190500">
              <a:lnSpc>
                <a:spcPct val="90000"/>
              </a:lnSpc>
            </a:pPr>
            <a:r>
              <a:rPr lang="en-US" altLang="en-US" sz="1000">
                <a:cs typeface="Times New Roman" panose="02020603050405020304" pitchFamily="18" charset="0"/>
              </a:rPr>
              <a:t>Retinopathy occurs in up to 50% of people with type 1 and 35% of people with type 2 diabetes over 10 years.</a:t>
            </a:r>
            <a:r>
              <a:rPr lang="en-US" altLang="en-US" sz="1000" baseline="30000">
                <a:cs typeface="Times New Roman" panose="02020603050405020304" pitchFamily="18" charset="0"/>
              </a:rPr>
              <a:t>1</a:t>
            </a:r>
          </a:p>
          <a:p>
            <a:pPr marL="190500" indent="-190500">
              <a:lnSpc>
                <a:spcPct val="90000"/>
              </a:lnSpc>
            </a:pPr>
            <a:r>
              <a:rPr lang="en-US" altLang="en-US" sz="1000">
                <a:cs typeface="Times New Roman" panose="02020603050405020304" pitchFamily="18" charset="0"/>
              </a:rPr>
              <a:t>The 20-year cohort of the Framingham study shows that diabetes increases the risk of CV disease by 2 to 3 times.</a:t>
            </a:r>
            <a:r>
              <a:rPr lang="en-US" altLang="en-US" sz="1000" baseline="30000">
                <a:cs typeface="Times New Roman" panose="02020603050405020304" pitchFamily="18" charset="0"/>
              </a:rPr>
              <a:t>2</a:t>
            </a:r>
          </a:p>
          <a:p>
            <a:pPr marL="190500" indent="-190500">
              <a:lnSpc>
                <a:spcPct val="90000"/>
              </a:lnSpc>
            </a:pPr>
            <a:r>
              <a:rPr lang="en-US" altLang="en-US" sz="1000">
                <a:cs typeface="Times New Roman" panose="02020603050405020304" pitchFamily="18" charset="0"/>
              </a:rPr>
              <a:t>The Diabetes Intervention Study showed that men with diet-controlled type 2 diabetes had a 3 times increased risk, and women a 6 times increased risk, of myocardial infarction.</a:t>
            </a:r>
            <a:r>
              <a:rPr lang="en-US" altLang="en-US" sz="1000" baseline="30000">
                <a:cs typeface="Times New Roman" panose="02020603050405020304" pitchFamily="18" charset="0"/>
              </a:rPr>
              <a:t>3 </a:t>
            </a:r>
          </a:p>
          <a:p>
            <a:pPr marL="190500" indent="-190500">
              <a:lnSpc>
                <a:spcPct val="90000"/>
              </a:lnSpc>
            </a:pPr>
            <a:r>
              <a:rPr lang="en-US" altLang="en-US" sz="1000">
                <a:cs typeface="Times New Roman" panose="02020603050405020304" pitchFamily="18" charset="0"/>
              </a:rPr>
              <a:t>The UKPDS found that the 10-year absolute adjusted rate for stroke was 4% (in well-controlled patients) to 12% (in poorly controlled patients) </a:t>
            </a:r>
            <a:r>
              <a:rPr lang="en-US" altLang="en-US" sz="1000" baseline="30000">
                <a:cs typeface="Times New Roman" panose="02020603050405020304" pitchFamily="18" charset="0"/>
              </a:rPr>
              <a:t>4 </a:t>
            </a:r>
            <a:endParaRPr lang="en-US" altLang="en-US" sz="1000">
              <a:cs typeface="Times New Roman" panose="02020603050405020304" pitchFamily="18" charset="0"/>
            </a:endParaRPr>
          </a:p>
          <a:p>
            <a:pPr marL="190500" indent="-190500">
              <a:lnSpc>
                <a:spcPct val="90000"/>
              </a:lnSpc>
            </a:pPr>
            <a:r>
              <a:rPr lang="en-US" altLang="en-US" sz="1000">
                <a:cs typeface="Times New Roman" panose="02020603050405020304" pitchFamily="18" charset="0"/>
              </a:rPr>
              <a:t>Amputation or death from peripheral vascular disease was similar, at 1% (in well-controlled patients) to 12% (in poorly controlled patients). </a:t>
            </a:r>
            <a:r>
              <a:rPr lang="en-US" altLang="en-US" sz="1000" baseline="30000">
                <a:cs typeface="Times New Roman" panose="02020603050405020304" pitchFamily="18" charset="0"/>
              </a:rPr>
              <a:t>4 </a:t>
            </a:r>
            <a:endParaRPr lang="en-US" altLang="en-US" sz="1000">
              <a:cs typeface="Times New Roman" panose="02020603050405020304" pitchFamily="18" charset="0"/>
            </a:endParaRPr>
          </a:p>
          <a:p>
            <a:pPr marL="190500" indent="-190500">
              <a:lnSpc>
                <a:spcPct val="90000"/>
              </a:lnSpc>
            </a:pPr>
            <a:endParaRPr lang="en-US" altLang="en-US" sz="1000">
              <a:cs typeface="Times New Roman" panose="02020603050405020304" pitchFamily="18" charset="0"/>
            </a:endParaRPr>
          </a:p>
          <a:p>
            <a:pPr marL="190500" indent="-190500">
              <a:lnSpc>
                <a:spcPct val="90000"/>
              </a:lnSpc>
            </a:pPr>
            <a:r>
              <a:rPr lang="en-US" altLang="en-US" sz="1000">
                <a:cs typeface="Times New Roman" panose="02020603050405020304" pitchFamily="18" charset="0"/>
              </a:rPr>
              <a:t> </a:t>
            </a:r>
          </a:p>
          <a:p>
            <a:pPr marL="190500" indent="-190500">
              <a:lnSpc>
                <a:spcPct val="90000"/>
              </a:lnSpc>
            </a:pPr>
            <a:r>
              <a:rPr lang="en-US" altLang="en-US" sz="1000">
                <a:cs typeface="Times New Roman" panose="02020603050405020304" pitchFamily="18" charset="0"/>
              </a:rPr>
              <a:t>Eastman RC and Garfield RA. Prevention and treatment of microvascular and neuropathic complications of diabetes. </a:t>
            </a:r>
            <a:r>
              <a:rPr lang="en-US" altLang="en-US" sz="1000" i="1">
                <a:cs typeface="Times New Roman" panose="02020603050405020304" pitchFamily="18" charset="0"/>
              </a:rPr>
              <a:t>Prim Care</a:t>
            </a:r>
            <a:r>
              <a:rPr lang="en-US" altLang="en-US" sz="1000">
                <a:cs typeface="Times New Roman" panose="02020603050405020304" pitchFamily="18" charset="0"/>
              </a:rPr>
              <a:t> 1999;26:791-807.</a:t>
            </a:r>
          </a:p>
          <a:p>
            <a:pPr marL="190500" indent="-190500">
              <a:lnSpc>
                <a:spcPct val="90000"/>
              </a:lnSpc>
            </a:pPr>
            <a:r>
              <a:rPr lang="en-US" altLang="en-US" sz="1000">
                <a:cs typeface="Times New Roman" panose="02020603050405020304" pitchFamily="18" charset="0"/>
              </a:rPr>
              <a:t>Kannel, WB, McGee DL. Diabetes and cardiovascular diseases. The Framingham Study. </a:t>
            </a:r>
            <a:r>
              <a:rPr lang="en-US" altLang="en-US" sz="1000" i="1">
                <a:cs typeface="Times New Roman" panose="02020603050405020304" pitchFamily="18" charset="0"/>
              </a:rPr>
              <a:t>JAMA</a:t>
            </a:r>
            <a:r>
              <a:rPr lang="en-US" altLang="en-US" sz="1000">
                <a:cs typeface="Times New Roman" panose="02020603050405020304" pitchFamily="18" charset="0"/>
              </a:rPr>
              <a:t> 1979;241:2035-2038. </a:t>
            </a:r>
          </a:p>
          <a:p>
            <a:pPr marL="190500" indent="-190500">
              <a:lnSpc>
                <a:spcPct val="90000"/>
              </a:lnSpc>
            </a:pPr>
            <a:r>
              <a:rPr lang="en-US" altLang="en-US" sz="1000">
                <a:cs typeface="Times New Roman" panose="02020603050405020304" pitchFamily="18" charset="0"/>
              </a:rPr>
              <a:t>Hanefeld M, et al. Diabetes Intervention Study multi-intervention trial in newly diagnosed NIDDM. </a:t>
            </a:r>
            <a:r>
              <a:rPr lang="en-US" altLang="en-US" sz="1000" i="1">
                <a:cs typeface="Times New Roman" panose="02020603050405020304" pitchFamily="18" charset="0"/>
              </a:rPr>
              <a:t>Diabetes Care</a:t>
            </a:r>
            <a:r>
              <a:rPr lang="en-US" altLang="en-US" sz="1000">
                <a:cs typeface="Times New Roman" panose="02020603050405020304" pitchFamily="18" charset="0"/>
              </a:rPr>
              <a:t> 1991;14:308-317. </a:t>
            </a:r>
          </a:p>
          <a:p>
            <a:pPr marL="190500" indent="-190500">
              <a:lnSpc>
                <a:spcPct val="85000"/>
              </a:lnSpc>
              <a:spcBef>
                <a:spcPct val="35000"/>
              </a:spcBef>
            </a:pPr>
            <a:r>
              <a:rPr lang="en-US" altLang="en-US" sz="1000">
                <a:cs typeface="Times New Roman" panose="02020603050405020304" pitchFamily="18" charset="0"/>
              </a:rPr>
              <a:t>Stratton IM, et al. Association of glycaemia with macrovascular and microvascular complications of type 2 diabetes (UKPDS 35): prospective observational study. BMJ 2000;321:405-12.</a:t>
            </a:r>
          </a:p>
        </p:txBody>
      </p:sp>
    </p:spTree>
    <p:extLst>
      <p:ext uri="{BB962C8B-B14F-4D97-AF65-F5344CB8AC3E}">
        <p14:creationId xmlns:p14="http://schemas.microsoft.com/office/powerpoint/2010/main" val="32011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A8E8C-7000-4BD7-A278-0C1355790446}" type="slidenum">
              <a:rPr lang="en-US" smtClean="0"/>
              <a:pPr/>
              <a:t>8</a:t>
            </a:fld>
            <a:endParaRPr lang="en-US"/>
          </a:p>
        </p:txBody>
      </p:sp>
    </p:spTree>
    <p:extLst>
      <p:ext uri="{BB962C8B-B14F-4D97-AF65-F5344CB8AC3E}">
        <p14:creationId xmlns:p14="http://schemas.microsoft.com/office/powerpoint/2010/main" val="408438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A8E8C-7000-4BD7-A278-0C1355790446}" type="slidenum">
              <a:rPr lang="en-US" smtClean="0"/>
              <a:pPr/>
              <a:t>27</a:t>
            </a:fld>
            <a:endParaRPr lang="en-US"/>
          </a:p>
        </p:txBody>
      </p:sp>
    </p:spTree>
    <p:extLst>
      <p:ext uri="{BB962C8B-B14F-4D97-AF65-F5344CB8AC3E}">
        <p14:creationId xmlns:p14="http://schemas.microsoft.com/office/powerpoint/2010/main" val="44693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938E350B-126E-4031-8EB7-B5A01FBCDC1C}"/>
              </a:ext>
            </a:extLst>
          </p:cNvPr>
          <p:cNvSpPr>
            <a:spLocks noGrp="1" noChangeArrowheads="1"/>
          </p:cNvSpPr>
          <p:nvPr>
            <p:ph type="sldNum" sz="quarter" idx="5"/>
          </p:nvPr>
        </p:nvSpPr>
        <p:spPr>
          <a:ln/>
        </p:spPr>
        <p:txBody>
          <a:bodyPr/>
          <a:lstStyle/>
          <a:p>
            <a:fld id="{70DB0107-6D5F-47CC-A602-4E699B41784F}" type="slidenum">
              <a:rPr lang="en-US" altLang="en-US"/>
              <a:pPr/>
              <a:t>28</a:t>
            </a:fld>
            <a:endParaRPr lang="en-US" altLang="en-US"/>
          </a:p>
        </p:txBody>
      </p:sp>
      <p:sp>
        <p:nvSpPr>
          <p:cNvPr id="222210" name="Rectangle 2">
            <a:extLst>
              <a:ext uri="{FF2B5EF4-FFF2-40B4-BE49-F238E27FC236}">
                <a16:creationId xmlns="" xmlns:a16="http://schemas.microsoft.com/office/drawing/2014/main" id="{79CDD481-EC0E-4EC5-8959-EABD0A5EFF9A}"/>
              </a:ext>
            </a:extLst>
          </p:cNvPr>
          <p:cNvSpPr>
            <a:spLocks noGrp="1" noRot="1" noChangeAspect="1" noChangeArrowheads="1" noTextEdit="1"/>
          </p:cNvSpPr>
          <p:nvPr>
            <p:ph type="sldImg"/>
          </p:nvPr>
        </p:nvSpPr>
        <p:spPr>
          <a:ln/>
        </p:spPr>
      </p:sp>
      <p:sp>
        <p:nvSpPr>
          <p:cNvPr id="222211" name="Rectangle 3">
            <a:extLst>
              <a:ext uri="{FF2B5EF4-FFF2-40B4-BE49-F238E27FC236}">
                <a16:creationId xmlns="" xmlns:a16="http://schemas.microsoft.com/office/drawing/2014/main" id="{7D0AA1CA-0212-403F-95AB-4475262AF6DC}"/>
              </a:ext>
            </a:extLst>
          </p:cNvPr>
          <p:cNvSpPr>
            <a:spLocks noGrp="1" noChangeArrowheads="1"/>
          </p:cNvSpPr>
          <p:nvPr>
            <p:ph type="body" idx="1"/>
          </p:nvPr>
        </p:nvSpPr>
        <p:spPr>
          <a:xfrm>
            <a:off x="914400" y="4343400"/>
            <a:ext cx="5029200" cy="4114800"/>
          </a:xfrm>
        </p:spPr>
        <p:txBody>
          <a:bodyPr/>
          <a:lstStyle/>
          <a:p>
            <a:pPr>
              <a:tabLst>
                <a:tab pos="361950" algn="l"/>
                <a:tab pos="542925" algn="l"/>
              </a:tabLst>
            </a:pPr>
            <a:r>
              <a:rPr lang="en-GB" altLang="en-US" b="1"/>
              <a:t>Lessons from UKPDS: better control means fewer complications</a:t>
            </a:r>
            <a:endParaRPr lang="en-GB" altLang="en-US"/>
          </a:p>
          <a:p>
            <a:pPr>
              <a:tabLst>
                <a:tab pos="361950" algn="l"/>
                <a:tab pos="542925" algn="l"/>
              </a:tabLst>
            </a:pPr>
            <a:endParaRPr lang="en-GB" altLang="en-US"/>
          </a:p>
          <a:p>
            <a:pPr>
              <a:tabLst>
                <a:tab pos="361950" algn="l"/>
                <a:tab pos="542925" algn="l"/>
              </a:tabLst>
            </a:pPr>
            <a:r>
              <a:rPr lang="en-GB" altLang="en-US"/>
              <a:t>The UKPDS has proven beyond doubt that intensive glycaemic control is strongly associated with significant clinical benefits for patients with type 2 diabetes.  In an epidemiological analysis of the UKPDS cohort, every 1% decrease in HbA</a:t>
            </a:r>
            <a:r>
              <a:rPr lang="en-GB" altLang="en-US" baseline="-25000"/>
              <a:t>1C</a:t>
            </a:r>
            <a:r>
              <a:rPr lang="en-GB" altLang="en-US"/>
              <a:t> was associated with clinically important reductions in the incidence of:</a:t>
            </a:r>
          </a:p>
          <a:p>
            <a:pPr>
              <a:buFont typeface="Wingdings" panose="05000000000000000000" pitchFamily="2" charset="2"/>
              <a:buNone/>
              <a:tabLst>
                <a:tab pos="361950" algn="l"/>
                <a:tab pos="542925" algn="l"/>
              </a:tabLst>
            </a:pPr>
            <a:r>
              <a:rPr lang="en-GB" altLang="en-US">
                <a:sym typeface="Wingdings" panose="05000000000000000000" pitchFamily="2" charset="2"/>
              </a:rPr>
              <a:t>		</a:t>
            </a:r>
            <a:r>
              <a:rPr lang="en-GB" altLang="en-US"/>
              <a:t>diabetes-related death (</a:t>
            </a:r>
            <a:r>
              <a:rPr lang="en-GB" altLang="en-US">
                <a:sym typeface="Wingdings" panose="05000000000000000000" pitchFamily="2" charset="2"/>
              </a:rPr>
              <a:t></a:t>
            </a:r>
            <a:r>
              <a:rPr lang="en-GB" altLang="en-US"/>
              <a:t> 21%)</a:t>
            </a:r>
          </a:p>
          <a:p>
            <a:pPr>
              <a:buFont typeface="Wingdings" panose="05000000000000000000" pitchFamily="2" charset="2"/>
              <a:buNone/>
              <a:tabLst>
                <a:tab pos="361950" algn="l"/>
                <a:tab pos="542925" algn="l"/>
              </a:tabLst>
            </a:pPr>
            <a:r>
              <a:rPr lang="en-GB" altLang="en-US"/>
              <a:t>	</a:t>
            </a:r>
            <a:r>
              <a:rPr lang="en-GB" altLang="en-US">
                <a:sym typeface="Wingdings" panose="05000000000000000000" pitchFamily="2" charset="2"/>
              </a:rPr>
              <a:t>	</a:t>
            </a:r>
            <a:r>
              <a:rPr lang="en-GB" altLang="en-US"/>
              <a:t>myocardial infarction (heart attacks) (</a:t>
            </a:r>
            <a:r>
              <a:rPr lang="en-GB" altLang="en-US">
                <a:sym typeface="Wingdings" panose="05000000000000000000" pitchFamily="2" charset="2"/>
              </a:rPr>
              <a:t></a:t>
            </a:r>
            <a:r>
              <a:rPr lang="en-GB" altLang="en-US"/>
              <a:t> 14%)</a:t>
            </a:r>
          </a:p>
          <a:p>
            <a:pPr>
              <a:buFont typeface="Wingdings" panose="05000000000000000000" pitchFamily="2" charset="2"/>
              <a:buNone/>
              <a:tabLst>
                <a:tab pos="361950" algn="l"/>
                <a:tab pos="542925" algn="l"/>
              </a:tabLst>
            </a:pPr>
            <a:r>
              <a:rPr lang="en-GB" altLang="en-US"/>
              <a:t>	</a:t>
            </a:r>
            <a:r>
              <a:rPr lang="en-GB" altLang="en-US">
                <a:sym typeface="Wingdings" panose="05000000000000000000" pitchFamily="2" charset="2"/>
              </a:rPr>
              <a:t>	</a:t>
            </a:r>
            <a:r>
              <a:rPr lang="en-GB" altLang="en-US"/>
              <a:t>microvascular complications (</a:t>
            </a:r>
            <a:r>
              <a:rPr lang="en-GB" altLang="en-US">
                <a:sym typeface="Wingdings" panose="05000000000000000000" pitchFamily="2" charset="2"/>
              </a:rPr>
              <a:t></a:t>
            </a:r>
            <a:r>
              <a:rPr lang="en-GB" altLang="en-US"/>
              <a:t> 37%)</a:t>
            </a:r>
          </a:p>
          <a:p>
            <a:pPr>
              <a:buFont typeface="Wingdings" panose="05000000000000000000" pitchFamily="2" charset="2"/>
              <a:buNone/>
              <a:tabLst>
                <a:tab pos="361950" algn="l"/>
                <a:tab pos="542925" algn="l"/>
              </a:tabLst>
            </a:pPr>
            <a:r>
              <a:rPr lang="en-GB" altLang="en-US"/>
              <a:t>	</a:t>
            </a:r>
            <a:r>
              <a:rPr lang="en-GB" altLang="en-US">
                <a:sym typeface="Wingdings" panose="05000000000000000000" pitchFamily="2" charset="2"/>
              </a:rPr>
              <a:t>	</a:t>
            </a:r>
            <a:r>
              <a:rPr lang="en-GB" altLang="en-US"/>
              <a:t>peripheral vascular disease (</a:t>
            </a:r>
            <a:r>
              <a:rPr lang="en-GB" altLang="en-US">
                <a:sym typeface="Wingdings" panose="05000000000000000000" pitchFamily="2" charset="2"/>
              </a:rPr>
              <a:t></a:t>
            </a:r>
            <a:r>
              <a:rPr lang="en-GB" altLang="en-US"/>
              <a:t> 43%)</a:t>
            </a:r>
          </a:p>
          <a:p>
            <a:pPr>
              <a:buFont typeface="Wingdings" panose="05000000000000000000" pitchFamily="2" charset="2"/>
              <a:buChar char="l"/>
              <a:tabLst>
                <a:tab pos="361950" algn="l"/>
                <a:tab pos="542925" algn="l"/>
              </a:tabLst>
            </a:pPr>
            <a:endParaRPr lang="en-GB" altLang="en-US"/>
          </a:p>
          <a:p>
            <a:pPr>
              <a:tabLst>
                <a:tab pos="361950" algn="l"/>
                <a:tab pos="542925" algn="l"/>
              </a:tabLst>
            </a:pPr>
            <a:r>
              <a:rPr lang="en-GB" altLang="en-US"/>
              <a:t>There is no lower limit beyond which reductions in HbA</a:t>
            </a:r>
            <a:r>
              <a:rPr lang="en-GB" altLang="en-US" baseline="-25000"/>
              <a:t>1C</a:t>
            </a:r>
            <a:r>
              <a:rPr lang="en-GB" altLang="en-US"/>
              <a:t> cease to be of benefit. Taking diabetes-related death as an example, this means that:</a:t>
            </a:r>
            <a:endParaRPr lang="en-GB" altLang="en-US">
              <a:sym typeface="Wingdings" panose="05000000000000000000" pitchFamily="2" charset="2"/>
            </a:endParaRPr>
          </a:p>
          <a:p>
            <a:pPr>
              <a:tabLst>
                <a:tab pos="361950" algn="l"/>
                <a:tab pos="542925" algn="l"/>
              </a:tabLst>
            </a:pPr>
            <a:r>
              <a:rPr lang="en-GB" altLang="en-US">
                <a:sym typeface="Wingdings" panose="05000000000000000000" pitchFamily="2" charset="2"/>
              </a:rPr>
              <a:t>	</a:t>
            </a:r>
            <a:r>
              <a:rPr lang="en-GB" altLang="en-US"/>
              <a:t> HbA</a:t>
            </a:r>
            <a:r>
              <a:rPr lang="en-GB" altLang="en-US" baseline="-25000"/>
              <a:t>1C</a:t>
            </a:r>
            <a:r>
              <a:rPr lang="en-GB" altLang="en-US"/>
              <a:t> of 2% delivers a 42% reduction in risk</a:t>
            </a:r>
            <a:endParaRPr lang="en-GB" altLang="en-US">
              <a:sym typeface="Wingdings" panose="05000000000000000000" pitchFamily="2" charset="2"/>
            </a:endParaRPr>
          </a:p>
          <a:p>
            <a:pPr>
              <a:tabLst>
                <a:tab pos="361950" algn="l"/>
                <a:tab pos="542925" algn="l"/>
              </a:tabLst>
            </a:pPr>
            <a:r>
              <a:rPr lang="en-GB" altLang="en-US">
                <a:sym typeface="Wingdings" panose="05000000000000000000" pitchFamily="2" charset="2"/>
              </a:rPr>
              <a:t>	</a:t>
            </a:r>
            <a:r>
              <a:rPr lang="en-GB" altLang="en-US"/>
              <a:t> HbA</a:t>
            </a:r>
            <a:r>
              <a:rPr lang="en-GB" altLang="en-US" baseline="-25000"/>
              <a:t>1C</a:t>
            </a:r>
            <a:r>
              <a:rPr lang="en-GB" altLang="en-US"/>
              <a:t> of 3% delivers a 63% reduction in risk, and so on.</a:t>
            </a:r>
          </a:p>
          <a:p>
            <a:pPr>
              <a:tabLst>
                <a:tab pos="361950" algn="l"/>
                <a:tab pos="542925" algn="l"/>
              </a:tabLst>
            </a:pPr>
            <a:r>
              <a:rPr lang="en-GB" altLang="en-US"/>
              <a:t>Therefore, the greater the reduction in HbA</a:t>
            </a:r>
            <a:r>
              <a:rPr lang="en-GB" altLang="en-US" baseline="-25000"/>
              <a:t>1C</a:t>
            </a:r>
            <a:r>
              <a:rPr lang="en-GB" altLang="en-US"/>
              <a:t>, the greater the protection against complications.</a:t>
            </a:r>
          </a:p>
          <a:p>
            <a:pPr>
              <a:tabLst>
                <a:tab pos="361950" algn="l"/>
                <a:tab pos="542925" algn="l"/>
              </a:tabLst>
            </a:pPr>
            <a:endParaRPr lang="en-GB" altLang="en-US"/>
          </a:p>
          <a:p>
            <a:pPr>
              <a:tabLst>
                <a:tab pos="361950" algn="l"/>
                <a:tab pos="542925" algn="l"/>
              </a:tabLst>
            </a:pPr>
            <a:r>
              <a:rPr lang="en-GB" altLang="en-US" sz="900"/>
              <a:t>Stratton MI Adler AI, Neil AW, Matthews DR, Manley SE, Cull CA, et al. Association of glycaemia with macrovascular and microvascular complications of type 2 diabetes (UKPDS 35): prospective observational study. BMJ 2000; 321: 405-12.</a:t>
            </a:r>
          </a:p>
        </p:txBody>
      </p:sp>
    </p:spTree>
    <p:extLst>
      <p:ext uri="{BB962C8B-B14F-4D97-AF65-F5344CB8AC3E}">
        <p14:creationId xmlns:p14="http://schemas.microsoft.com/office/powerpoint/2010/main" val="226005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a:extLst>
              <a:ext uri="{FF2B5EF4-FFF2-40B4-BE49-F238E27FC236}">
                <a16:creationId xmlns="" xmlns:a16="http://schemas.microsoft.com/office/drawing/2014/main" id="{DF6B152C-DEA0-4D1A-B1D4-AAB711B464C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a:extLst>
              <a:ext uri="{FF2B5EF4-FFF2-40B4-BE49-F238E27FC236}">
                <a16:creationId xmlns="" xmlns:a16="http://schemas.microsoft.com/office/drawing/2014/main" id="{6C147079-3382-465C-B09C-5D221CDA733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6950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2"/>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12/24/2020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12/24/2020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12/24/2020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12/24/2020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12/24/2020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12/24/2020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12/24/2020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12/24/2020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12/24/2020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12/24/2020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 xmlns:a16="http://schemas.microsoft.com/office/drawing/2014/main"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13"/>
          <a:stretch>
            <a:fillRect/>
          </a:stretch>
        </p:blipFill>
        <p:spPr>
          <a:xfrm>
            <a:off x="7693388" y="11294"/>
            <a:ext cx="1433195" cy="409575"/>
          </a:xfrm>
          <a:prstGeom prst="rect">
            <a:avLst/>
          </a:prstGeom>
        </p:spPr>
      </p:pic>
      <p:sp>
        <p:nvSpPr>
          <p:cNvPr id="10" name="Rectangle 9">
            <a:extLst>
              <a:ext uri="{FF2B5EF4-FFF2-40B4-BE49-F238E27FC236}">
                <a16:creationId xmlns="" xmlns:a16="http://schemas.microsoft.com/office/drawing/2014/main"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sr-Cyrl-RS"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1143000"/>
          </a:xfrm>
        </p:spPr>
        <p:txBody>
          <a:bodyPr/>
          <a:lstStyle/>
          <a:p>
            <a:r>
              <a:rPr lang="sr-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Hronični bol prouzrokovan dijabetesnom polineuropatijom</a:t>
            </a:r>
            <a:endParaRPr lang="bs-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err="1">
                <a:solidFill>
                  <a:srgbClr val="002060"/>
                </a:solidFill>
                <a:latin typeface="Book Antiqua" panose="02040602050305030304" pitchFamily="18" charset="0"/>
              </a:rPr>
              <a:t>dr</a:t>
            </a:r>
            <a:r>
              <a:rPr lang="en-US" sz="1800" dirty="0">
                <a:solidFill>
                  <a:srgbClr val="002060"/>
                </a:solidFill>
                <a:latin typeface="Book Antiqua" panose="02040602050305030304" pitchFamily="18" charset="0"/>
              </a:rPr>
              <a:t> sci med Nena Mila</a:t>
            </a:r>
            <a:r>
              <a:rPr lang="sr-Latn-ME" sz="1800" dirty="0">
                <a:solidFill>
                  <a:srgbClr val="002060"/>
                </a:solidFill>
                <a:latin typeface="Book Antiqua" panose="02040602050305030304" pitchFamily="18" charset="0"/>
              </a:rPr>
              <a:t>čić</a:t>
            </a:r>
            <a:r>
              <a:rPr lang="en-US" sz="1800" dirty="0">
                <a:solidFill>
                  <a:srgbClr val="002060"/>
                </a:solidFill>
                <a:latin typeface="Book Antiqua" panose="02040602050305030304" pitchFamily="18" charset="0"/>
              </a:rPr>
              <a:t> </a:t>
            </a:r>
            <a:endParaRPr lang="sr-Latn-BA" sz="1800" dirty="0">
              <a:solidFill>
                <a:srgbClr val="002060"/>
              </a:solidFill>
              <a:latin typeface="Book Antiqua" panose="02040602050305030304" pitchFamily="18" charset="0"/>
            </a:endParaRPr>
          </a:p>
          <a:p>
            <a:r>
              <a:rPr lang="en-US" sz="1800" dirty="0" smtClean="0">
                <a:solidFill>
                  <a:srgbClr val="002060"/>
                </a:solidFill>
                <a:latin typeface="Book Antiqua" panose="02040602050305030304" pitchFamily="18" charset="0"/>
              </a:rPr>
              <a:t>Faculty of Medicine</a:t>
            </a:r>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 xmlns:a16="http://schemas.microsoft.com/office/drawing/2014/main" id="{7982487F-B347-4152-ABE5-C06202C83ABA}"/>
              </a:ext>
            </a:extLst>
          </p:cNvPr>
          <p:cNvPicPr/>
          <p:nvPr/>
        </p:nvPicPr>
        <p:blipFill>
          <a:blip r:embed="rId2"/>
          <a:stretch>
            <a:fillRect/>
          </a:stretch>
        </p:blipFill>
        <p:spPr>
          <a:xfrm>
            <a:off x="7693388" y="11294"/>
            <a:ext cx="1433195" cy="409575"/>
          </a:xfrm>
          <a:prstGeom prst="rect">
            <a:avLst/>
          </a:prstGeom>
        </p:spPr>
      </p:pic>
      <p:pic>
        <p:nvPicPr>
          <p:cNvPr id="7" name="Picture 6">
            <a:extLst>
              <a:ext uri="{FF2B5EF4-FFF2-40B4-BE49-F238E27FC236}">
                <a16:creationId xmlns:a16="http://schemas.microsoft.com/office/drawing/2014/main" xmlns="" id="{47EC3498-AF00-4035-B6C9-45FBABE1C8B7}"/>
              </a:ext>
            </a:extLst>
          </p:cNvPr>
          <p:cNvPicPr>
            <a:picLocks noChangeAspect="1"/>
          </p:cNvPicPr>
          <p:nvPr/>
        </p:nvPicPr>
        <p:blipFill>
          <a:blip r:embed="rId3"/>
          <a:stretch>
            <a:fillRect/>
          </a:stretch>
        </p:blipFill>
        <p:spPr>
          <a:xfrm>
            <a:off x="3810000" y="3581400"/>
            <a:ext cx="1495280" cy="1536120"/>
          </a:xfrm>
          <a:prstGeom prst="rect">
            <a:avLst/>
          </a:prstGeom>
        </p:spPr>
      </p:pic>
      <p:sp>
        <p:nvSpPr>
          <p:cNvPr id="10" name="Title 1"/>
          <p:cNvSpPr txBox="1">
            <a:spLocks/>
          </p:cNvSpPr>
          <p:nvPr/>
        </p:nvSpPr>
        <p:spPr>
          <a:xfrm>
            <a:off x="685800" y="51054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BOL – PETI VITALNI ZNAK/ 23.12.2020.</a:t>
            </a:r>
            <a:endParaRPr lang="bs-Latn-BA" sz="18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953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5BBF70-8197-4F84-88D6-A3B546D852EC}"/>
              </a:ext>
            </a:extLst>
          </p:cNvPr>
          <p:cNvSpPr>
            <a:spLocks noGrp="1"/>
          </p:cNvSpPr>
          <p:nvPr>
            <p:ph type="title"/>
          </p:nvPr>
        </p:nvSpPr>
        <p:spPr/>
        <p:txBody>
          <a:bodyPr>
            <a:normAutofit fontScale="90000"/>
          </a:bodyPr>
          <a:lstStyle/>
          <a:p>
            <a:r>
              <a:rPr lang="en-US" dirty="0"/>
              <a:t>„</a:t>
            </a:r>
            <a:r>
              <a:rPr lang="en-US" dirty="0" err="1"/>
              <a:t>Periferna</a:t>
            </a:r>
            <a:r>
              <a:rPr lang="en-US" dirty="0"/>
              <a:t> </a:t>
            </a:r>
            <a:r>
              <a:rPr lang="en-US" dirty="0" err="1"/>
              <a:t>i</a:t>
            </a:r>
            <a:r>
              <a:rPr lang="en-US" dirty="0"/>
              <a:t> </a:t>
            </a:r>
            <a:r>
              <a:rPr lang="en-US" dirty="0" err="1"/>
              <a:t>centralna</a:t>
            </a:r>
            <a:r>
              <a:rPr lang="en-US" dirty="0"/>
              <a:t> </a:t>
            </a:r>
            <a:r>
              <a:rPr lang="en-US" dirty="0" err="1"/>
              <a:t>senzitizacija</a:t>
            </a:r>
            <a:r>
              <a:rPr lang="en-US" dirty="0"/>
              <a:t>“ </a:t>
            </a:r>
            <a:r>
              <a:rPr lang="en-US" dirty="0" err="1"/>
              <a:t>kod</a:t>
            </a:r>
            <a:r>
              <a:rPr lang="en-US" dirty="0"/>
              <a:t> DPN</a:t>
            </a:r>
          </a:p>
        </p:txBody>
      </p:sp>
      <p:pic>
        <p:nvPicPr>
          <p:cNvPr id="6" name="Content Placeholder 5">
            <a:extLst>
              <a:ext uri="{FF2B5EF4-FFF2-40B4-BE49-F238E27FC236}">
                <a16:creationId xmlns="" xmlns:a16="http://schemas.microsoft.com/office/drawing/2014/main" id="{A5411BFA-EC1C-4088-88C5-3D888B42BB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218" y="1858494"/>
            <a:ext cx="8229600" cy="3141012"/>
          </a:xfrm>
        </p:spPr>
      </p:pic>
      <p:sp>
        <p:nvSpPr>
          <p:cNvPr id="7" name="TextBox 6">
            <a:extLst>
              <a:ext uri="{FF2B5EF4-FFF2-40B4-BE49-F238E27FC236}">
                <a16:creationId xmlns="" xmlns:a16="http://schemas.microsoft.com/office/drawing/2014/main" id="{A39B5B1E-7604-480C-8250-A072934592AB}"/>
              </a:ext>
            </a:extLst>
          </p:cNvPr>
          <p:cNvSpPr txBox="1"/>
          <p:nvPr/>
        </p:nvSpPr>
        <p:spPr>
          <a:xfrm>
            <a:off x="287696" y="4795343"/>
            <a:ext cx="8628644" cy="1323439"/>
          </a:xfrm>
          <a:prstGeom prst="rect">
            <a:avLst/>
          </a:prstGeom>
          <a:noFill/>
        </p:spPr>
        <p:txBody>
          <a:bodyPr wrap="none" rtlCol="0">
            <a:spAutoFit/>
          </a:bodyPr>
          <a:lstStyle/>
          <a:p>
            <a:r>
              <a:rPr lang="en-US" sz="2000" b="1" i="0" u="none" strike="noStrike" baseline="0" dirty="0" err="1">
                <a:solidFill>
                  <a:srgbClr val="003470"/>
                </a:solidFill>
                <a:latin typeface="+mj-lt"/>
              </a:rPr>
              <a:t>fNMR</a:t>
            </a:r>
            <a:r>
              <a:rPr lang="en-US" sz="2000" b="1" i="0" u="none" strike="noStrike" baseline="0" dirty="0">
                <a:solidFill>
                  <a:srgbClr val="003470"/>
                </a:solidFill>
                <a:latin typeface="+mj-lt"/>
              </a:rPr>
              <a:t>, PET: </a:t>
            </a:r>
            <a:r>
              <a:rPr lang="en-US" sz="2000" b="1" i="0" u="none" strike="noStrike" baseline="0" dirty="0" err="1">
                <a:solidFill>
                  <a:srgbClr val="003470"/>
                </a:solidFill>
                <a:latin typeface="+mj-lt"/>
              </a:rPr>
              <a:t>anatomske</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i</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neurohem</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promjene</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neurona</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zadnjih</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rogova</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kičmene</a:t>
            </a:r>
            <a:r>
              <a:rPr lang="en-US" sz="2000" b="1" i="0" u="none" strike="noStrike" baseline="0" dirty="0">
                <a:solidFill>
                  <a:srgbClr val="003470"/>
                </a:solidFill>
                <a:latin typeface="+mj-lt"/>
              </a:rPr>
              <a:t> </a:t>
            </a:r>
            <a:endParaRPr lang="sr-Latn-ME" sz="2000" b="1" i="0" u="none" strike="noStrike" baseline="0" dirty="0">
              <a:solidFill>
                <a:srgbClr val="003470"/>
              </a:solidFill>
              <a:latin typeface="+mj-lt"/>
            </a:endParaRPr>
          </a:p>
          <a:p>
            <a:r>
              <a:rPr lang="en-US" sz="2000" b="1" i="0" u="none" strike="noStrike" baseline="0" dirty="0" err="1">
                <a:solidFill>
                  <a:srgbClr val="003470"/>
                </a:solidFill>
                <a:latin typeface="+mj-lt"/>
              </a:rPr>
              <a:t>moždine</a:t>
            </a:r>
            <a:r>
              <a:rPr lang="en-US" sz="2000" b="1" i="0" u="none" strike="noStrike" baseline="0" dirty="0">
                <a:solidFill>
                  <a:srgbClr val="003470"/>
                </a:solidFill>
                <a:latin typeface="+mj-lt"/>
              </a:rPr>
              <a:t>, kore </a:t>
            </a:r>
            <a:r>
              <a:rPr lang="en-US" sz="2000" b="1" i="0" u="none" strike="noStrike" baseline="0" dirty="0" err="1">
                <a:solidFill>
                  <a:srgbClr val="003470"/>
                </a:solidFill>
                <a:latin typeface="+mj-lt"/>
              </a:rPr>
              <a:t>mozga</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i</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subkortikalnih</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dijelova</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mozga</a:t>
            </a:r>
            <a:r>
              <a:rPr lang="en-US" sz="2000" b="1" i="0" u="none" strike="noStrike" baseline="0" dirty="0">
                <a:solidFill>
                  <a:srgbClr val="003470"/>
                </a:solidFill>
                <a:latin typeface="+mj-lt"/>
              </a:rPr>
              <a:t> </a:t>
            </a:r>
            <a:r>
              <a:rPr lang="en-US" sz="2000" b="0" i="0" u="none" strike="noStrike" baseline="0" dirty="0">
                <a:solidFill>
                  <a:srgbClr val="003470"/>
                </a:solidFill>
                <a:latin typeface="+mj-lt"/>
              </a:rPr>
              <a:t>(</a:t>
            </a:r>
            <a:r>
              <a:rPr lang="en-US" sz="2000" b="0" i="0" u="none" strike="noStrike" baseline="0" dirty="0" err="1">
                <a:solidFill>
                  <a:srgbClr val="003470"/>
                </a:solidFill>
                <a:latin typeface="+mj-lt"/>
              </a:rPr>
              <a:t>povećana</a:t>
            </a:r>
            <a:r>
              <a:rPr lang="en-US" sz="2000" b="0" i="0" u="none" strike="noStrike" baseline="0" dirty="0">
                <a:solidFill>
                  <a:srgbClr val="003470"/>
                </a:solidFill>
                <a:latin typeface="+mj-lt"/>
              </a:rPr>
              <a:t> </a:t>
            </a:r>
            <a:r>
              <a:rPr lang="en-US" sz="2000" b="0" i="0" u="none" strike="noStrike" baseline="0" dirty="0" err="1">
                <a:solidFill>
                  <a:srgbClr val="003470"/>
                </a:solidFill>
                <a:latin typeface="+mj-lt"/>
              </a:rPr>
              <a:t>ekscitabilnost</a:t>
            </a:r>
            <a:r>
              <a:rPr lang="en-US" sz="2000" b="0" i="0" u="none" strike="noStrike" baseline="0" dirty="0">
                <a:solidFill>
                  <a:srgbClr val="003470"/>
                </a:solidFill>
                <a:latin typeface="+mj-lt"/>
              </a:rPr>
              <a:t>, </a:t>
            </a:r>
            <a:endParaRPr lang="sr-Latn-ME" sz="2000" b="0" i="0" u="none" strike="noStrike" baseline="0" dirty="0">
              <a:solidFill>
                <a:srgbClr val="003470"/>
              </a:solidFill>
              <a:latin typeface="+mj-lt"/>
            </a:endParaRPr>
          </a:p>
          <a:p>
            <a:r>
              <a:rPr lang="en-US" sz="2000" b="0" i="0" u="none" strike="noStrike" baseline="0" dirty="0" err="1">
                <a:solidFill>
                  <a:srgbClr val="003470"/>
                </a:solidFill>
                <a:latin typeface="+mj-lt"/>
              </a:rPr>
              <a:t>spontana</a:t>
            </a:r>
            <a:r>
              <a:rPr lang="en-US" sz="2000" b="0" i="0" u="none" strike="noStrike" baseline="0" dirty="0">
                <a:solidFill>
                  <a:srgbClr val="003470"/>
                </a:solidFill>
                <a:latin typeface="+mj-lt"/>
              </a:rPr>
              <a:t> </a:t>
            </a:r>
            <a:r>
              <a:rPr lang="en-US" sz="2000" b="0" i="0" u="none" strike="noStrike" baseline="0" dirty="0" err="1">
                <a:solidFill>
                  <a:srgbClr val="003470"/>
                </a:solidFill>
                <a:latin typeface="+mj-lt"/>
              </a:rPr>
              <a:t>aktivnost</a:t>
            </a:r>
            <a:r>
              <a:rPr lang="en-US" sz="2000" b="0" i="0" u="none" strike="noStrike" baseline="0" dirty="0">
                <a:solidFill>
                  <a:srgbClr val="003470"/>
                </a:solidFill>
                <a:latin typeface="+mj-lt"/>
              </a:rPr>
              <a:t> </a:t>
            </a:r>
            <a:r>
              <a:rPr lang="en-US" sz="2000" b="0" i="0" u="none" strike="noStrike" baseline="0" dirty="0" err="1">
                <a:solidFill>
                  <a:srgbClr val="003470"/>
                </a:solidFill>
                <a:latin typeface="+mj-lt"/>
              </a:rPr>
              <a:t>neurona</a:t>
            </a:r>
            <a:r>
              <a:rPr lang="en-US" sz="2000" b="0" i="0" u="none" strike="noStrike" baseline="0" dirty="0">
                <a:solidFill>
                  <a:srgbClr val="003470"/>
                </a:solidFill>
                <a:latin typeface="+mj-lt"/>
              </a:rPr>
              <a:t>) </a:t>
            </a:r>
            <a:endParaRPr lang="sr-Latn-ME" sz="2000" b="0" i="0" u="none" strike="noStrike" baseline="0" dirty="0">
              <a:solidFill>
                <a:srgbClr val="003470"/>
              </a:solidFill>
              <a:latin typeface="+mj-lt"/>
            </a:endParaRPr>
          </a:p>
          <a:p>
            <a:r>
              <a:rPr lang="en-US" sz="2000" b="1" i="0" u="none" strike="noStrike" baseline="0" dirty="0" err="1">
                <a:solidFill>
                  <a:srgbClr val="003470"/>
                </a:solidFill>
                <a:latin typeface="+mj-lt"/>
              </a:rPr>
              <a:t>Uzrok</a:t>
            </a:r>
            <a:r>
              <a:rPr lang="en-US" sz="2000" b="1" i="0" u="none" strike="noStrike" baseline="0" dirty="0">
                <a:solidFill>
                  <a:srgbClr val="003470"/>
                </a:solidFill>
                <a:latin typeface="+mj-lt"/>
              </a:rPr>
              <a:t> </a:t>
            </a:r>
            <a:r>
              <a:rPr lang="en-US" sz="2000" b="1" i="0" u="none" strike="noStrike" baseline="0" dirty="0">
                <a:solidFill>
                  <a:srgbClr val="FF0000"/>
                </a:solidFill>
                <a:latin typeface="+mj-lt"/>
              </a:rPr>
              <a:t>bola</a:t>
            </a:r>
            <a:r>
              <a:rPr lang="en-US" sz="2000" b="1" i="0" u="none" strike="noStrike" baseline="0" dirty="0">
                <a:solidFill>
                  <a:srgbClr val="003470"/>
                </a:solidFill>
                <a:latin typeface="+mj-lt"/>
              </a:rPr>
              <a:t> je u PNS, </a:t>
            </a:r>
            <a:r>
              <a:rPr lang="en-US" sz="2000" b="1" i="0" u="none" strike="noStrike" baseline="0" dirty="0" err="1">
                <a:solidFill>
                  <a:srgbClr val="003470"/>
                </a:solidFill>
                <a:latin typeface="+mj-lt"/>
              </a:rPr>
              <a:t>ali</a:t>
            </a:r>
            <a:r>
              <a:rPr lang="en-US" sz="2000" b="1" i="0" u="none" strike="noStrike" baseline="0" dirty="0">
                <a:solidFill>
                  <a:srgbClr val="003470"/>
                </a:solidFill>
                <a:latin typeface="+mj-lt"/>
              </a:rPr>
              <a:t> se </a:t>
            </a:r>
            <a:r>
              <a:rPr lang="en-US" sz="2000" b="1" i="0" u="none" strike="noStrike" baseline="0" dirty="0" err="1">
                <a:solidFill>
                  <a:srgbClr val="003470"/>
                </a:solidFill>
                <a:latin typeface="+mj-lt"/>
              </a:rPr>
              <a:t>bol</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održava</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usled</a:t>
            </a:r>
            <a:r>
              <a:rPr lang="en-US" sz="2000" b="1" i="0" u="none" strike="noStrike" baseline="0" dirty="0">
                <a:solidFill>
                  <a:srgbClr val="003470"/>
                </a:solidFill>
                <a:latin typeface="+mj-lt"/>
              </a:rPr>
              <a:t> </a:t>
            </a:r>
            <a:r>
              <a:rPr lang="en-US" sz="2000" b="1" i="0" u="none" strike="noStrike" baseline="0" dirty="0" err="1">
                <a:solidFill>
                  <a:srgbClr val="003470"/>
                </a:solidFill>
                <a:latin typeface="+mj-lt"/>
              </a:rPr>
              <a:t>promjena</a:t>
            </a:r>
            <a:r>
              <a:rPr lang="en-US" sz="2000" b="1" i="0" u="none" strike="noStrike" baseline="0" dirty="0">
                <a:solidFill>
                  <a:srgbClr val="003470"/>
                </a:solidFill>
                <a:latin typeface="+mj-lt"/>
              </a:rPr>
              <a:t> u CNS-u </a:t>
            </a:r>
            <a:endParaRPr lang="en-US" sz="2000" dirty="0">
              <a:latin typeface="+mj-lt"/>
            </a:endParaRPr>
          </a:p>
        </p:txBody>
      </p:sp>
    </p:spTree>
    <p:extLst>
      <p:ext uri="{BB962C8B-B14F-4D97-AF65-F5344CB8AC3E}">
        <p14:creationId xmlns:p14="http://schemas.microsoft.com/office/powerpoint/2010/main" val="390330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2FFE15-FD86-47E5-BE89-770EF2BF4747}"/>
              </a:ext>
            </a:extLst>
          </p:cNvPr>
          <p:cNvSpPr>
            <a:spLocks noGrp="1"/>
          </p:cNvSpPr>
          <p:nvPr>
            <p:ph idx="1"/>
          </p:nvPr>
        </p:nvSpPr>
        <p:spPr>
          <a:xfrm>
            <a:off x="381000" y="838200"/>
            <a:ext cx="8229600" cy="5029200"/>
          </a:xfrm>
        </p:spPr>
        <p:txBody>
          <a:bodyPr>
            <a:normAutofit fontScale="92500" lnSpcReduction="10000"/>
          </a:bodyPr>
          <a:lstStyle/>
          <a:p>
            <a:pPr marL="0" indent="0" algn="ctr">
              <a:buNone/>
            </a:pPr>
            <a:r>
              <a:rPr lang="sr-Latn-ME" sz="3600" dirty="0"/>
              <a:t>TRPLJETI BOL JE ŠTETNO </a:t>
            </a:r>
          </a:p>
          <a:p>
            <a:pPr marL="0" indent="0" algn="ctr">
              <a:buNone/>
            </a:pPr>
            <a:r>
              <a:rPr lang="sr-Latn-ME" sz="3600" dirty="0"/>
              <a:t>NE SAMO NEPRIJATNO</a:t>
            </a:r>
          </a:p>
          <a:p>
            <a:pPr marL="0" indent="0" algn="ctr">
              <a:buNone/>
            </a:pPr>
            <a:endParaRPr lang="sr-Latn-ME" sz="3600" dirty="0"/>
          </a:p>
          <a:p>
            <a:pPr marL="0" indent="0" algn="ctr">
              <a:buNone/>
            </a:pPr>
            <a:endParaRPr lang="sr-Latn-ME" sz="3600" dirty="0"/>
          </a:p>
          <a:p>
            <a:pPr marL="0" indent="0" algn="ctr">
              <a:buNone/>
            </a:pPr>
            <a:endParaRPr lang="sr-Latn-ME" sz="3600" dirty="0"/>
          </a:p>
          <a:p>
            <a:pPr marL="0" indent="0" algn="ctr">
              <a:buNone/>
            </a:pPr>
            <a:endParaRPr lang="sr-Latn-ME" sz="3600" dirty="0"/>
          </a:p>
          <a:p>
            <a:pPr marL="0" indent="0" algn="ctr">
              <a:buNone/>
            </a:pPr>
            <a:endParaRPr lang="sr-Latn-ME" sz="3600" dirty="0"/>
          </a:p>
          <a:p>
            <a:pPr marL="0" indent="0" algn="ctr">
              <a:buNone/>
            </a:pPr>
            <a:endParaRPr lang="sr-Latn-ME" sz="3600" dirty="0"/>
          </a:p>
          <a:p>
            <a:pPr marL="0" indent="0" algn="ctr">
              <a:buNone/>
            </a:pPr>
            <a:r>
              <a:rPr lang="sr-Latn-ME" sz="3600" dirty="0"/>
              <a:t>„PAIN IS IN THE BRAIN“</a:t>
            </a:r>
            <a:endParaRPr lang="en-US" sz="3600" dirty="0"/>
          </a:p>
        </p:txBody>
      </p:sp>
      <p:pic>
        <p:nvPicPr>
          <p:cNvPr id="6" name="Picture 5">
            <a:extLst>
              <a:ext uri="{FF2B5EF4-FFF2-40B4-BE49-F238E27FC236}">
                <a16:creationId xmlns="" xmlns:a16="http://schemas.microsoft.com/office/drawing/2014/main" id="{C1D29478-6ACC-43CC-9243-DAF36E0FE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244" y="2043800"/>
            <a:ext cx="2043112" cy="3061600"/>
          </a:xfrm>
          <a:prstGeom prst="rect">
            <a:avLst/>
          </a:prstGeom>
        </p:spPr>
      </p:pic>
    </p:spTree>
    <p:extLst>
      <p:ext uri="{BB962C8B-B14F-4D97-AF65-F5344CB8AC3E}">
        <p14:creationId xmlns:p14="http://schemas.microsoft.com/office/powerpoint/2010/main" val="361413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710656-9B97-4DE8-89D7-61705A6FC162}"/>
              </a:ext>
            </a:extLst>
          </p:cNvPr>
          <p:cNvSpPr>
            <a:spLocks noGrp="1"/>
          </p:cNvSpPr>
          <p:nvPr>
            <p:ph type="title"/>
          </p:nvPr>
        </p:nvSpPr>
        <p:spPr/>
        <p:txBody>
          <a:bodyPr>
            <a:noAutofit/>
          </a:bodyPr>
          <a:lstStyle/>
          <a:p>
            <a:r>
              <a:rPr lang="en-US" sz="4800" b="1" i="0" u="none" strike="noStrike" baseline="0" dirty="0" err="1"/>
              <a:t>Spektar</a:t>
            </a:r>
            <a:r>
              <a:rPr lang="en-US" sz="4800" b="1" i="0" u="none" strike="noStrike" baseline="0" dirty="0"/>
              <a:t> </a:t>
            </a:r>
            <a:r>
              <a:rPr lang="en-US" sz="4800" b="1" i="0" u="none" strike="noStrike" baseline="0" dirty="0" err="1"/>
              <a:t>ispoljavanja</a:t>
            </a:r>
            <a:r>
              <a:rPr lang="en-US" sz="4800" b="1" i="0" u="none" strike="noStrike" baseline="0" dirty="0"/>
              <a:t> DN </a:t>
            </a:r>
            <a:endParaRPr lang="en-US" sz="4800" dirty="0"/>
          </a:p>
        </p:txBody>
      </p:sp>
      <p:pic>
        <p:nvPicPr>
          <p:cNvPr id="6" name="Content Placeholder 5">
            <a:extLst>
              <a:ext uri="{FF2B5EF4-FFF2-40B4-BE49-F238E27FC236}">
                <a16:creationId xmlns="" xmlns:a16="http://schemas.microsoft.com/office/drawing/2014/main" id="{E8FD9427-D8DA-4997-839E-B9FB28BF15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516" y="1752600"/>
            <a:ext cx="5936284" cy="4216111"/>
          </a:xfrm>
        </p:spPr>
      </p:pic>
    </p:spTree>
    <p:extLst>
      <p:ext uri="{BB962C8B-B14F-4D97-AF65-F5344CB8AC3E}">
        <p14:creationId xmlns:p14="http://schemas.microsoft.com/office/powerpoint/2010/main" val="422877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1A55B-4A04-484F-ACFB-F8433192A549}"/>
              </a:ext>
            </a:extLst>
          </p:cNvPr>
          <p:cNvSpPr>
            <a:spLocks noGrp="1"/>
          </p:cNvSpPr>
          <p:nvPr>
            <p:ph type="title"/>
          </p:nvPr>
        </p:nvSpPr>
        <p:spPr/>
        <p:txBody>
          <a:bodyPr/>
          <a:lstStyle/>
          <a:p>
            <a:r>
              <a:rPr lang="sr-Latn-ME" dirty="0"/>
              <a:t>Klasifikacija DPN</a:t>
            </a:r>
            <a:endParaRPr lang="en-US" dirty="0"/>
          </a:p>
        </p:txBody>
      </p:sp>
      <p:sp>
        <p:nvSpPr>
          <p:cNvPr id="3" name="Content Placeholder 2">
            <a:extLst>
              <a:ext uri="{FF2B5EF4-FFF2-40B4-BE49-F238E27FC236}">
                <a16:creationId xmlns="" xmlns:a16="http://schemas.microsoft.com/office/drawing/2014/main" id="{89971FEA-1864-40D8-B362-BA32F1C3DB5D}"/>
              </a:ext>
            </a:extLst>
          </p:cNvPr>
          <p:cNvSpPr>
            <a:spLocks noGrp="1"/>
          </p:cNvSpPr>
          <p:nvPr>
            <p:ph idx="1"/>
          </p:nvPr>
        </p:nvSpPr>
        <p:spPr/>
        <p:txBody>
          <a:bodyPr/>
          <a:lstStyle/>
          <a:p>
            <a:pPr marL="0" indent="0">
              <a:buNone/>
            </a:pPr>
            <a:r>
              <a:rPr lang="en-US" sz="1800" b="0" i="0" u="none" strike="noStrike" baseline="0" dirty="0">
                <a:latin typeface="Arial" panose="020B0604020202020204" pitchFamily="34" charset="0"/>
              </a:rPr>
              <a:t>Prva </a:t>
            </a:r>
            <a:r>
              <a:rPr lang="en-US" sz="1800" b="0" i="0" u="none" strike="noStrike" baseline="0" dirty="0" err="1">
                <a:latin typeface="Arial" panose="020B0604020202020204" pitchFamily="34" charset="0"/>
              </a:rPr>
              <a:t>klasifikacija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dijabetičnih</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neuropatija</a:t>
            </a:r>
            <a:r>
              <a:rPr lang="en-US" sz="1800" b="0" i="0" u="none" strike="noStrike" baseline="0" dirty="0">
                <a:latin typeface="Arial" panose="020B0604020202020204" pitchFamily="34" charset="0"/>
              </a:rPr>
              <a:t> (DN) je </a:t>
            </a:r>
            <a:r>
              <a:rPr lang="en-US" sz="1800" b="0" i="0" u="none" strike="noStrike" baseline="0" dirty="0" err="1">
                <a:latin typeface="Arial" panose="020B0604020202020204" pitchFamily="34" charset="0"/>
              </a:rPr>
              <a:t>urađena</a:t>
            </a:r>
            <a:r>
              <a:rPr lang="en-US" sz="1800" b="0" i="0" u="none" strike="noStrike" baseline="0" dirty="0">
                <a:latin typeface="Arial" panose="020B0604020202020204" pitchFamily="34" charset="0"/>
              </a:rPr>
              <a:t> 1893. god. </a:t>
            </a:r>
            <a:endParaRPr lang="sr-Latn-ME" sz="1800" b="0" i="0" u="none" strike="noStrike" baseline="0" dirty="0">
              <a:latin typeface="Arial" panose="020B0604020202020204" pitchFamily="34" charset="0"/>
            </a:endParaRPr>
          </a:p>
          <a:p>
            <a:pPr marL="0" indent="0">
              <a:buNone/>
            </a:pPr>
            <a:endParaRPr lang="sr-Latn-ME" sz="1800" dirty="0">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FF0000"/>
                </a:solidFill>
                <a:latin typeface="Arial" panose="020B0604020202020204" pitchFamily="34" charset="0"/>
              </a:rPr>
              <a:t>1. </a:t>
            </a:r>
            <a:r>
              <a:rPr lang="en-US" sz="1800" b="1" i="0" u="none" strike="noStrike" baseline="0" dirty="0" err="1">
                <a:solidFill>
                  <a:srgbClr val="FF0000"/>
                </a:solidFill>
                <a:latin typeface="Arial" panose="020B0604020202020204" pitchFamily="34" charset="0"/>
              </a:rPr>
              <a:t>Distalna</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simetrična</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senzorimotorna</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polineuropatija</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najčešći</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oblik</a:t>
            </a:r>
            <a:r>
              <a:rPr lang="en-US" sz="1800" b="1" i="0" u="none" strike="noStrike" baseline="0" dirty="0">
                <a:solidFill>
                  <a:srgbClr val="FF0000"/>
                </a:solidFill>
                <a:latin typeface="Arial" panose="020B0604020202020204" pitchFamily="34" charset="0"/>
              </a:rPr>
              <a:t>, 80-90% </a:t>
            </a:r>
            <a:r>
              <a:rPr lang="en-US" sz="1800" b="1" i="0" u="none" strike="noStrike" baseline="0" dirty="0" err="1">
                <a:solidFill>
                  <a:srgbClr val="FF0000"/>
                </a:solidFill>
                <a:latin typeface="Arial" panose="020B0604020202020204" pitchFamily="34" charset="0"/>
              </a:rPr>
              <a:t>svih</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dijabetičnih</a:t>
            </a:r>
            <a:r>
              <a:rPr lang="en-US" sz="1800" b="1" i="0" u="none" strike="noStrike" baseline="0" dirty="0">
                <a:solidFill>
                  <a:srgbClr val="FF0000"/>
                </a:solidFill>
                <a:latin typeface="Arial" panose="020B0604020202020204" pitchFamily="34" charset="0"/>
              </a:rPr>
              <a:t> </a:t>
            </a:r>
            <a:r>
              <a:rPr lang="en-US" sz="1800" b="1" i="0" u="none" strike="noStrike" baseline="0" dirty="0" err="1">
                <a:solidFill>
                  <a:srgbClr val="FF0000"/>
                </a:solidFill>
                <a:latin typeface="Arial" panose="020B0604020202020204" pitchFamily="34" charset="0"/>
              </a:rPr>
              <a:t>neuropatija</a:t>
            </a:r>
            <a:r>
              <a:rPr lang="en-US" sz="1800" b="1" i="0" u="none" strike="noStrike" baseline="0" dirty="0">
                <a:solidFill>
                  <a:srgbClr val="FF0000"/>
                </a:solidFill>
                <a:latin typeface="Arial" panose="020B0604020202020204" pitchFamily="34" charset="0"/>
              </a:rPr>
              <a:t>) </a:t>
            </a:r>
            <a:endParaRPr lang="sr-Latn-ME" sz="1800" b="1" i="0" u="none" strike="noStrike" baseline="0" dirty="0">
              <a:solidFill>
                <a:srgbClr val="FF0000"/>
              </a:solidFill>
              <a:latin typeface="Arial" panose="020B0604020202020204" pitchFamily="34" charset="0"/>
            </a:endParaRPr>
          </a:p>
          <a:p>
            <a:endParaRPr lang="en-US" sz="1800" b="0" i="0" u="none" strike="noStrike" baseline="0" dirty="0">
              <a:solidFill>
                <a:srgbClr val="FF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2. </a:t>
            </a:r>
            <a:r>
              <a:rPr lang="en-US" sz="1800" b="0" i="0" u="none" strike="noStrike" baseline="0" dirty="0" err="1">
                <a:solidFill>
                  <a:srgbClr val="000000"/>
                </a:solidFill>
                <a:latin typeface="Arial" panose="020B0604020202020204" pitchFamily="34" charset="0"/>
              </a:rPr>
              <a:t>Autonomna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dijabetična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neuropatija</a:t>
            </a:r>
            <a:r>
              <a:rPr lang="en-US" sz="1800" b="0" i="0" u="none" strike="noStrike" baseline="0" dirty="0">
                <a:solidFill>
                  <a:srgbClr val="000000"/>
                </a:solidFill>
                <a:latin typeface="Arial" panose="020B0604020202020204" pitchFamily="34" charset="0"/>
              </a:rPr>
              <a:t> </a:t>
            </a:r>
            <a:endParaRPr lang="sr-Latn-ME"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3. </a:t>
            </a:r>
            <a:r>
              <a:rPr lang="en-US" sz="1800" b="0" i="0" u="none" strike="noStrike" baseline="0" dirty="0" err="1">
                <a:solidFill>
                  <a:srgbClr val="000000"/>
                </a:solidFill>
                <a:latin typeface="Arial" panose="020B0604020202020204" pitchFamily="34" charset="0"/>
              </a:rPr>
              <a:t>Fokalna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i</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multifokalna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dijabetična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neuropatija</a:t>
            </a:r>
            <a:r>
              <a:rPr lang="en-US" sz="1800" b="0" i="0" u="none" strike="noStrike" baseline="0" dirty="0">
                <a:solidFill>
                  <a:srgbClr val="000000"/>
                </a:solidFill>
                <a:latin typeface="Arial" panose="020B0604020202020204" pitchFamily="34" charset="0"/>
              </a:rPr>
              <a:t> </a:t>
            </a:r>
            <a:endParaRPr lang="sr-Latn-ME"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4. </a:t>
            </a:r>
            <a:r>
              <a:rPr lang="en-US" sz="1800" b="0" i="0" u="none" strike="noStrike" baseline="0" dirty="0" err="1">
                <a:solidFill>
                  <a:srgbClr val="000000"/>
                </a:solidFill>
                <a:latin typeface="Arial" panose="020B0604020202020204" pitchFamily="34" charset="0"/>
              </a:rPr>
              <a:t>Mješovita</a:t>
            </a:r>
            <a:r>
              <a:rPr lang="en-US" sz="1800" b="0" i="0" u="none" strike="noStrike" baseline="0" dirty="0">
                <a:solidFill>
                  <a:srgbClr val="000000"/>
                </a:solidFill>
                <a:latin typeface="Arial" panose="020B0604020202020204" pitchFamily="34" charset="0"/>
              </a:rPr>
              <a:t> forma </a:t>
            </a:r>
            <a:endParaRPr lang="en-US" dirty="0"/>
          </a:p>
        </p:txBody>
      </p:sp>
      <p:pic>
        <p:nvPicPr>
          <p:cNvPr id="6" name="Picture 5">
            <a:extLst>
              <a:ext uri="{FF2B5EF4-FFF2-40B4-BE49-F238E27FC236}">
                <a16:creationId xmlns="" xmlns:a16="http://schemas.microsoft.com/office/drawing/2014/main" id="{D31D769E-BEC0-40D4-85ED-6D2BB94E07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199" y="3703493"/>
            <a:ext cx="3190037" cy="1407163"/>
          </a:xfrm>
          <a:prstGeom prst="rect">
            <a:avLst/>
          </a:prstGeom>
        </p:spPr>
      </p:pic>
    </p:spTree>
    <p:extLst>
      <p:ext uri="{BB962C8B-B14F-4D97-AF65-F5344CB8AC3E}">
        <p14:creationId xmlns:p14="http://schemas.microsoft.com/office/powerpoint/2010/main" val="254240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21A433-A6BC-4256-86FE-62D33710FC63}"/>
              </a:ext>
            </a:extLst>
          </p:cNvPr>
          <p:cNvSpPr>
            <a:spLocks noGrp="1"/>
          </p:cNvSpPr>
          <p:nvPr>
            <p:ph type="title"/>
          </p:nvPr>
        </p:nvSpPr>
        <p:spPr/>
        <p:txBody>
          <a:bodyPr>
            <a:normAutofit fontScale="90000"/>
          </a:bodyPr>
          <a:lstStyle/>
          <a:p>
            <a:r>
              <a:rPr lang="en-US" sz="1800" b="0" i="0" u="none" strike="noStrike" baseline="0" dirty="0">
                <a:solidFill>
                  <a:srgbClr val="000000"/>
                </a:solidFill>
                <a:latin typeface="Arial" panose="020B0604020202020204" pitchFamily="34" charset="0"/>
              </a:rPr>
              <a:t/>
            </a:r>
            <a:br>
              <a:rPr lang="en-US" sz="1800" b="0" i="0" u="none" strike="noStrike" baseline="0" dirty="0">
                <a:solidFill>
                  <a:srgbClr val="000000"/>
                </a:solidFill>
                <a:latin typeface="Arial" panose="020B0604020202020204" pitchFamily="34" charset="0"/>
              </a:rPr>
            </a:br>
            <a:r>
              <a:rPr lang="en-US" sz="4000" b="1" i="0" u="none" strike="noStrike" baseline="0" dirty="0" err="1"/>
              <a:t>Distalna</a:t>
            </a:r>
            <a:r>
              <a:rPr lang="en-US" sz="4000" b="1" i="0" u="none" strike="noStrike" baseline="0" dirty="0"/>
              <a:t>, </a:t>
            </a:r>
            <a:r>
              <a:rPr lang="en-US" sz="4000" b="1" i="0" u="none" strike="noStrike" baseline="0" dirty="0" err="1"/>
              <a:t>simetrična</a:t>
            </a:r>
            <a:r>
              <a:rPr lang="en-US" sz="4000" b="1" i="0" u="none" strike="noStrike" baseline="0" dirty="0"/>
              <a:t>, </a:t>
            </a:r>
            <a:r>
              <a:rPr lang="en-US" sz="4000" b="1" i="0" u="none" strike="noStrike" baseline="0" dirty="0" err="1"/>
              <a:t>senzorimotorna</a:t>
            </a:r>
            <a:r>
              <a:rPr lang="en-US" sz="4000" b="1" i="0" u="none" strike="noStrike" baseline="0" dirty="0"/>
              <a:t> DPN </a:t>
            </a:r>
            <a:endParaRPr lang="en-US" sz="4000" dirty="0"/>
          </a:p>
        </p:txBody>
      </p:sp>
      <p:pic>
        <p:nvPicPr>
          <p:cNvPr id="6" name="Content Placeholder 5">
            <a:extLst>
              <a:ext uri="{FF2B5EF4-FFF2-40B4-BE49-F238E27FC236}">
                <a16:creationId xmlns="" xmlns:a16="http://schemas.microsoft.com/office/drawing/2014/main" id="{EE68E823-AB8B-450F-8DA0-76FEE7A91D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28799"/>
            <a:ext cx="7772400" cy="4169159"/>
          </a:xfrm>
        </p:spPr>
      </p:pic>
    </p:spTree>
    <p:extLst>
      <p:ext uri="{BB962C8B-B14F-4D97-AF65-F5344CB8AC3E}">
        <p14:creationId xmlns:p14="http://schemas.microsoft.com/office/powerpoint/2010/main" val="66036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BF490E-1D44-40FA-A81C-EB0DB7D57180}"/>
              </a:ext>
            </a:extLst>
          </p:cNvPr>
          <p:cNvSpPr>
            <a:spLocks noGrp="1"/>
          </p:cNvSpPr>
          <p:nvPr>
            <p:ph type="title"/>
          </p:nvPr>
        </p:nvSpPr>
        <p:spPr/>
        <p:txBody>
          <a:bodyPr>
            <a:normAutofit/>
          </a:bodyPr>
          <a:lstStyle/>
          <a:p>
            <a:r>
              <a:rPr lang="en-US" sz="3600" b="1" i="0" u="none" strike="noStrike" baseline="0" dirty="0" err="1"/>
              <a:t>Distalna</a:t>
            </a:r>
            <a:r>
              <a:rPr lang="en-US" sz="3600" b="1" i="0" u="none" strike="noStrike" baseline="0" dirty="0"/>
              <a:t>, </a:t>
            </a:r>
            <a:r>
              <a:rPr lang="en-US" sz="3600" b="1" i="0" u="none" strike="noStrike" baseline="0" dirty="0" err="1"/>
              <a:t>simetrična</a:t>
            </a:r>
            <a:r>
              <a:rPr lang="en-US" sz="3600" b="1" i="0" u="none" strike="noStrike" baseline="0" dirty="0"/>
              <a:t>, </a:t>
            </a:r>
            <a:r>
              <a:rPr lang="en-US" sz="3600" b="1" i="0" u="none" strike="noStrike" baseline="0" dirty="0" err="1"/>
              <a:t>senzorimotorna</a:t>
            </a:r>
            <a:r>
              <a:rPr lang="en-US" sz="3600" b="1" i="0" u="none" strike="noStrike" baseline="0" dirty="0"/>
              <a:t> DPN </a:t>
            </a:r>
            <a:endParaRPr lang="en-US" sz="3600" dirty="0"/>
          </a:p>
        </p:txBody>
      </p:sp>
      <p:sp>
        <p:nvSpPr>
          <p:cNvPr id="3" name="Content Placeholder 2">
            <a:extLst>
              <a:ext uri="{FF2B5EF4-FFF2-40B4-BE49-F238E27FC236}">
                <a16:creationId xmlns="" xmlns:a16="http://schemas.microsoft.com/office/drawing/2014/main" id="{2D1C9668-C985-4B4E-B010-738D6F0B54DE}"/>
              </a:ext>
            </a:extLst>
          </p:cNvPr>
          <p:cNvSpPr>
            <a:spLocks noGrp="1"/>
          </p:cNvSpPr>
          <p:nvPr>
            <p:ph idx="1"/>
          </p:nvPr>
        </p:nvSpPr>
        <p:spPr>
          <a:xfrm>
            <a:off x="4114800" y="2057400"/>
            <a:ext cx="4572000" cy="3886200"/>
          </a:xfrm>
        </p:spPr>
        <p:txBody>
          <a:bodyPr>
            <a:normAutofit lnSpcReduction="10000"/>
          </a:bodyPr>
          <a:lstStyle/>
          <a:p>
            <a:pPr algn="l"/>
            <a:endParaRPr lang="en-US" sz="1800" b="0" i="0" u="none" strike="noStrike" baseline="0" dirty="0">
              <a:solidFill>
                <a:srgbClr val="000000"/>
              </a:solidFill>
              <a:latin typeface="Arial" panose="020B0604020202020204" pitchFamily="34" charset="0"/>
            </a:endParaRPr>
          </a:p>
          <a:p>
            <a:r>
              <a:rPr lang="nb-NO" sz="1800" b="0" i="0" u="none" strike="noStrike" baseline="0" dirty="0">
                <a:latin typeface="Arial" panose="020B0604020202020204" pitchFamily="34" charset="0"/>
              </a:rPr>
              <a:t>Postepen početak, sporo progresivan tok, </a:t>
            </a:r>
            <a:r>
              <a:rPr lang="en-US" sz="1800" b="0" i="0" u="none" strike="noStrike" baseline="0" dirty="0" err="1">
                <a:latin typeface="Arial" panose="020B0604020202020204" pitchFamily="34" charset="0"/>
              </a:rPr>
              <a:t>distalne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simetrične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promjene</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err="1">
                <a:latin typeface="Arial" panose="020B0604020202020204" pitchFamily="34" charset="0"/>
              </a:rPr>
              <a:t>Ukoliko</a:t>
            </a:r>
            <a:r>
              <a:rPr lang="en-US" sz="1800" b="0" i="0" u="none" strike="noStrike" baseline="0" dirty="0">
                <a:latin typeface="Arial" panose="020B0604020202020204" pitchFamily="34" charset="0"/>
              </a:rPr>
              <a:t> se </a:t>
            </a:r>
            <a:r>
              <a:rPr lang="en-US" sz="1800" b="0" i="0" u="none" strike="noStrike" baseline="0" dirty="0" err="1">
                <a:latin typeface="Arial" panose="020B0604020202020204" pitchFamily="34" charset="0"/>
              </a:rPr>
              <a:t>neuropatija</a:t>
            </a:r>
            <a:r>
              <a:rPr lang="en-US" sz="1800" b="0" i="0" u="none" strike="noStrike" baseline="0" dirty="0">
                <a:latin typeface="Arial" panose="020B0604020202020204" pitchFamily="34" charset="0"/>
              </a:rPr>
              <a:t> ne </a:t>
            </a:r>
            <a:r>
              <a:rPr lang="en-US" sz="1800" b="0" i="0" u="none" strike="noStrike" baseline="0" dirty="0" err="1">
                <a:latin typeface="Arial" panose="020B0604020202020204" pitchFamily="34" charset="0"/>
              </a:rPr>
              <a:t>liječi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adekvatno</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dolazi</a:t>
            </a:r>
            <a:r>
              <a:rPr lang="en-US" sz="1800" b="0" i="0" u="none" strike="noStrike" baseline="0" dirty="0">
                <a:latin typeface="Arial" panose="020B0604020202020204" pitchFamily="34" charset="0"/>
              </a:rPr>
              <a:t> do „</a:t>
            </a:r>
            <a:r>
              <a:rPr lang="en-US" sz="1800" b="0" i="0" u="none" strike="noStrike" baseline="0" dirty="0" err="1">
                <a:latin typeface="Arial" panose="020B0604020202020204" pitchFamily="34" charset="0"/>
              </a:rPr>
              <a:t>penjanja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senzitivnih</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simptoma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stopala</a:t>
            </a:r>
            <a:r>
              <a:rPr lang="en-US" sz="1800" b="0" i="0" u="none" strike="noStrike" baseline="0" dirty="0">
                <a:latin typeface="Arial" panose="020B0604020202020204" pitchFamily="34" charset="0"/>
              </a:rPr>
              <a:t>,</a:t>
            </a:r>
            <a:r>
              <a:rPr lang="sr-Latn-ME"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potkoljenice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šake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natkoljenice</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pPr marL="0" indent="0">
              <a:buNone/>
            </a:pPr>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Zamora u </a:t>
            </a:r>
            <a:r>
              <a:rPr lang="en-US" sz="1800" b="0" i="0" u="none" strike="noStrike" baseline="0" dirty="0" err="1">
                <a:latin typeface="Arial" panose="020B0604020202020204" pitchFamily="34" charset="0"/>
              </a:rPr>
              <a:t>nogama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otežanog</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hoda</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pl-PL" sz="1800" b="0" i="0" u="none" strike="noStrike" baseline="0" dirty="0">
                <a:latin typeface="Arial" panose="020B0604020202020204" pitchFamily="34" charset="0"/>
              </a:rPr>
              <a:t>Smanjenje opšte životne i radne sposobnosti </a:t>
            </a:r>
            <a:endParaRPr lang="en-US" dirty="0"/>
          </a:p>
        </p:txBody>
      </p:sp>
      <p:pic>
        <p:nvPicPr>
          <p:cNvPr id="6" name="Picture 5">
            <a:extLst>
              <a:ext uri="{FF2B5EF4-FFF2-40B4-BE49-F238E27FC236}">
                <a16:creationId xmlns="" xmlns:a16="http://schemas.microsoft.com/office/drawing/2014/main" id="{79995EDA-227B-4204-AF78-B8E9DDEA6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25073"/>
            <a:ext cx="1942529" cy="3771900"/>
          </a:xfrm>
          <a:prstGeom prst="rect">
            <a:avLst/>
          </a:prstGeom>
        </p:spPr>
      </p:pic>
    </p:spTree>
    <p:extLst>
      <p:ext uri="{BB962C8B-B14F-4D97-AF65-F5344CB8AC3E}">
        <p14:creationId xmlns:p14="http://schemas.microsoft.com/office/powerpoint/2010/main" val="146195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B599B5-E17F-4111-A7AB-A9B3F92896C8}"/>
              </a:ext>
            </a:extLst>
          </p:cNvPr>
          <p:cNvSpPr>
            <a:spLocks noGrp="1"/>
          </p:cNvSpPr>
          <p:nvPr>
            <p:ph type="title"/>
          </p:nvPr>
        </p:nvSpPr>
        <p:spPr/>
        <p:txBody>
          <a:bodyPr/>
          <a:lstStyle/>
          <a:p>
            <a:r>
              <a:rPr lang="sr-Latn-ME" dirty="0"/>
              <a:t>Autonomna PN</a:t>
            </a:r>
            <a:endParaRPr lang="en-US" dirty="0"/>
          </a:p>
        </p:txBody>
      </p:sp>
      <p:sp>
        <p:nvSpPr>
          <p:cNvPr id="3" name="Content Placeholder 2">
            <a:extLst>
              <a:ext uri="{FF2B5EF4-FFF2-40B4-BE49-F238E27FC236}">
                <a16:creationId xmlns="" xmlns:a16="http://schemas.microsoft.com/office/drawing/2014/main" id="{81DE1F4C-2A09-4D77-BBA9-C6A0327B46DB}"/>
              </a:ext>
            </a:extLst>
          </p:cNvPr>
          <p:cNvSpPr>
            <a:spLocks noGrp="1"/>
          </p:cNvSpPr>
          <p:nvPr>
            <p:ph idx="1"/>
          </p:nvPr>
        </p:nvSpPr>
        <p:spPr>
          <a:xfrm>
            <a:off x="457200" y="2057400"/>
            <a:ext cx="8229600" cy="3886200"/>
          </a:xfrm>
        </p:spPr>
        <p:txBody>
          <a:bodyPr>
            <a:normAutofit lnSpcReduction="10000"/>
          </a:bodyPr>
          <a:lstStyle/>
          <a:p>
            <a:r>
              <a:rPr lang="en-US" dirty="0" err="1"/>
              <a:t>Glavne</a:t>
            </a:r>
            <a:r>
              <a:rPr lang="en-US" dirty="0"/>
              <a:t> </a:t>
            </a:r>
            <a:r>
              <a:rPr lang="en-US" dirty="0" err="1"/>
              <a:t>kliničke</a:t>
            </a:r>
            <a:r>
              <a:rPr lang="en-US" dirty="0"/>
              <a:t> </a:t>
            </a:r>
            <a:r>
              <a:rPr lang="en-US" dirty="0" err="1"/>
              <a:t>manifestacije</a:t>
            </a:r>
            <a:r>
              <a:rPr lang="en-US" dirty="0"/>
              <a:t> </a:t>
            </a:r>
            <a:r>
              <a:rPr lang="en-US" dirty="0" err="1"/>
              <a:t>dijabetesne</a:t>
            </a:r>
            <a:r>
              <a:rPr lang="en-US" dirty="0"/>
              <a:t> </a:t>
            </a:r>
            <a:r>
              <a:rPr lang="en-US" dirty="0" err="1"/>
              <a:t>autonomne</a:t>
            </a:r>
            <a:r>
              <a:rPr lang="en-US" dirty="0"/>
              <a:t> </a:t>
            </a:r>
            <a:r>
              <a:rPr lang="en-US" dirty="0" err="1"/>
              <a:t>neuropatije</a:t>
            </a:r>
            <a:r>
              <a:rPr lang="en-US" dirty="0"/>
              <a:t> </a:t>
            </a:r>
            <a:r>
              <a:rPr lang="en-US" dirty="0" err="1"/>
              <a:t>su</a:t>
            </a:r>
            <a:r>
              <a:rPr lang="en-US" dirty="0"/>
              <a:t>: </a:t>
            </a:r>
            <a:r>
              <a:rPr lang="en-US" dirty="0" err="1"/>
              <a:t>tahikardija</a:t>
            </a:r>
            <a:r>
              <a:rPr lang="en-US" dirty="0"/>
              <a:t> u </a:t>
            </a:r>
            <a:r>
              <a:rPr lang="en-US" dirty="0" err="1"/>
              <a:t>miru</a:t>
            </a:r>
            <a:r>
              <a:rPr lang="en-US" dirty="0"/>
              <a:t>, </a:t>
            </a:r>
            <a:r>
              <a:rPr lang="en-US" dirty="0" err="1"/>
              <a:t>intolerancija</a:t>
            </a:r>
            <a:r>
              <a:rPr lang="en-US" dirty="0"/>
              <a:t> </a:t>
            </a:r>
            <a:r>
              <a:rPr lang="en-US" dirty="0" err="1"/>
              <a:t>fizičke</a:t>
            </a:r>
            <a:r>
              <a:rPr lang="en-US" dirty="0"/>
              <a:t> </a:t>
            </a:r>
            <a:r>
              <a:rPr lang="en-US" dirty="0" err="1"/>
              <a:t>aktivnosti</a:t>
            </a:r>
            <a:r>
              <a:rPr lang="en-US" dirty="0"/>
              <a:t>, </a:t>
            </a:r>
            <a:r>
              <a:rPr lang="en-US" dirty="0" err="1"/>
              <a:t>ortostatska</a:t>
            </a:r>
            <a:r>
              <a:rPr lang="en-US" dirty="0"/>
              <a:t> </a:t>
            </a:r>
            <a:r>
              <a:rPr lang="en-US" dirty="0" err="1"/>
              <a:t>hipotenzija</a:t>
            </a:r>
            <a:r>
              <a:rPr lang="en-US" dirty="0"/>
              <a:t>, </a:t>
            </a:r>
            <a:r>
              <a:rPr lang="en-US" dirty="0" err="1"/>
              <a:t>opstipacija</a:t>
            </a:r>
            <a:r>
              <a:rPr lang="en-US" dirty="0"/>
              <a:t>, </a:t>
            </a:r>
            <a:r>
              <a:rPr lang="en-US" dirty="0" err="1"/>
              <a:t>gastropareza</a:t>
            </a:r>
            <a:r>
              <a:rPr lang="en-US" dirty="0"/>
              <a:t>, </a:t>
            </a:r>
            <a:r>
              <a:rPr lang="en-US" dirty="0" err="1"/>
              <a:t>erektilna</a:t>
            </a:r>
            <a:r>
              <a:rPr lang="en-US" dirty="0"/>
              <a:t> </a:t>
            </a:r>
            <a:r>
              <a:rPr lang="en-US" dirty="0" err="1"/>
              <a:t>disfunkcija</a:t>
            </a:r>
            <a:r>
              <a:rPr lang="en-US" dirty="0"/>
              <a:t>, </a:t>
            </a:r>
            <a:r>
              <a:rPr lang="en-US" dirty="0" err="1"/>
              <a:t>sudomotorna</a:t>
            </a:r>
            <a:r>
              <a:rPr lang="en-US" dirty="0"/>
              <a:t> </a:t>
            </a:r>
            <a:r>
              <a:rPr lang="en-US" dirty="0" err="1"/>
              <a:t>disfunkcija</a:t>
            </a:r>
            <a:r>
              <a:rPr lang="en-US" dirty="0"/>
              <a:t>, </a:t>
            </a:r>
            <a:r>
              <a:rPr lang="en-US" dirty="0" err="1"/>
              <a:t>poremečena</a:t>
            </a:r>
            <a:r>
              <a:rPr lang="en-US" dirty="0"/>
              <a:t> </a:t>
            </a:r>
            <a:r>
              <a:rPr lang="en-US" dirty="0" err="1"/>
              <a:t>neurovaskularna</a:t>
            </a:r>
            <a:r>
              <a:rPr lang="en-US" dirty="0"/>
              <a:t> </a:t>
            </a:r>
            <a:r>
              <a:rPr lang="en-US" dirty="0" err="1"/>
              <a:t>funkcija</a:t>
            </a:r>
            <a:r>
              <a:rPr lang="en-US" dirty="0"/>
              <a:t>, </a:t>
            </a:r>
            <a:r>
              <a:rPr lang="en-US" dirty="0" err="1"/>
              <a:t>i</a:t>
            </a:r>
            <a:r>
              <a:rPr lang="en-US" dirty="0"/>
              <a:t> </a:t>
            </a:r>
            <a:r>
              <a:rPr lang="en-US" dirty="0" err="1"/>
              <a:t>potencijalna</a:t>
            </a:r>
            <a:r>
              <a:rPr lang="en-US" dirty="0"/>
              <a:t> </a:t>
            </a:r>
            <a:r>
              <a:rPr lang="en-US" dirty="0" err="1"/>
              <a:t>autonomna</a:t>
            </a:r>
            <a:r>
              <a:rPr lang="en-US" dirty="0"/>
              <a:t> </a:t>
            </a:r>
            <a:r>
              <a:rPr lang="en-US" dirty="0" err="1"/>
              <a:t>insuficijencija</a:t>
            </a:r>
            <a:r>
              <a:rPr lang="en-US" dirty="0"/>
              <a:t> u </a:t>
            </a:r>
            <a:r>
              <a:rPr lang="en-US" dirty="0" err="1"/>
              <a:t>odgovoru</a:t>
            </a:r>
            <a:r>
              <a:rPr lang="en-US" dirty="0"/>
              <a:t> </a:t>
            </a:r>
            <a:r>
              <a:rPr lang="en-US" dirty="0" err="1"/>
              <a:t>na</a:t>
            </a:r>
            <a:r>
              <a:rPr lang="en-US" dirty="0"/>
              <a:t> </a:t>
            </a:r>
            <a:r>
              <a:rPr lang="en-US" dirty="0" err="1"/>
              <a:t>hipoglikemiju</a:t>
            </a:r>
            <a:endParaRPr lang="en-US" dirty="0"/>
          </a:p>
        </p:txBody>
      </p:sp>
    </p:spTree>
    <p:extLst>
      <p:ext uri="{BB962C8B-B14F-4D97-AF65-F5344CB8AC3E}">
        <p14:creationId xmlns:p14="http://schemas.microsoft.com/office/powerpoint/2010/main" val="370091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0A8D4-0B93-47BA-9FEE-07FBFE094E1D}"/>
              </a:ext>
            </a:extLst>
          </p:cNvPr>
          <p:cNvSpPr>
            <a:spLocks noGrp="1"/>
          </p:cNvSpPr>
          <p:nvPr>
            <p:ph type="title"/>
          </p:nvPr>
        </p:nvSpPr>
        <p:spPr/>
        <p:txBody>
          <a:bodyPr/>
          <a:lstStyle/>
          <a:p>
            <a:r>
              <a:rPr lang="sr-Latn-ME" dirty="0"/>
              <a:t>Autonomna PN</a:t>
            </a:r>
            <a:endParaRPr lang="en-US" dirty="0"/>
          </a:p>
        </p:txBody>
      </p:sp>
      <p:pic>
        <p:nvPicPr>
          <p:cNvPr id="6" name="Content Placeholder 5">
            <a:extLst>
              <a:ext uri="{FF2B5EF4-FFF2-40B4-BE49-F238E27FC236}">
                <a16:creationId xmlns="" xmlns:a16="http://schemas.microsoft.com/office/drawing/2014/main" id="{BC0451F3-EA3A-4359-A386-1ADCB696A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042" y="1828800"/>
            <a:ext cx="5893358" cy="3886200"/>
          </a:xfrm>
        </p:spPr>
      </p:pic>
    </p:spTree>
    <p:extLst>
      <p:ext uri="{BB962C8B-B14F-4D97-AF65-F5344CB8AC3E}">
        <p14:creationId xmlns:p14="http://schemas.microsoft.com/office/powerpoint/2010/main" val="284069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F1462-A3DB-4032-B088-6B32DCC2D48A}"/>
              </a:ext>
            </a:extLst>
          </p:cNvPr>
          <p:cNvSpPr>
            <a:spLocks noGrp="1"/>
          </p:cNvSpPr>
          <p:nvPr>
            <p:ph type="title"/>
          </p:nvPr>
        </p:nvSpPr>
        <p:spPr/>
        <p:txBody>
          <a:bodyPr>
            <a:normAutofit/>
          </a:bodyPr>
          <a:lstStyle/>
          <a:p>
            <a:r>
              <a:rPr lang="sr-Latn-ME" dirty="0"/>
              <a:t>Dijabetično stopalo</a:t>
            </a:r>
            <a:endParaRPr lang="en-US" dirty="0"/>
          </a:p>
        </p:txBody>
      </p:sp>
      <p:sp>
        <p:nvSpPr>
          <p:cNvPr id="3" name="Content Placeholder 2">
            <a:extLst>
              <a:ext uri="{FF2B5EF4-FFF2-40B4-BE49-F238E27FC236}">
                <a16:creationId xmlns="" xmlns:a16="http://schemas.microsoft.com/office/drawing/2014/main" id="{3F08D07D-0810-41D7-8CCF-E43F6E51FB8B}"/>
              </a:ext>
            </a:extLst>
          </p:cNvPr>
          <p:cNvSpPr>
            <a:spLocks noGrp="1"/>
          </p:cNvSpPr>
          <p:nvPr>
            <p:ph idx="1"/>
          </p:nvPr>
        </p:nvSpPr>
        <p:spPr>
          <a:xfrm>
            <a:off x="457200" y="2057400"/>
            <a:ext cx="8229600" cy="2438400"/>
          </a:xfrm>
        </p:spPr>
        <p:txBody>
          <a:bodyPr>
            <a:normAutofit fontScale="85000" lnSpcReduction="20000"/>
          </a:bodyPr>
          <a:lstStyle/>
          <a:p>
            <a:r>
              <a:rPr lang="sr-Latn-ME" dirty="0"/>
              <a:t>D</a:t>
            </a:r>
            <a:r>
              <a:rPr lang="en-US" dirty="0" err="1"/>
              <a:t>ijabetesno</a:t>
            </a:r>
            <a:r>
              <a:rPr lang="en-US" dirty="0"/>
              <a:t> </a:t>
            </a:r>
            <a:r>
              <a:rPr lang="en-US" dirty="0" err="1"/>
              <a:t>stopalo</a:t>
            </a:r>
            <a:r>
              <a:rPr lang="en-US" dirty="0"/>
              <a:t> se d</a:t>
            </a:r>
            <a:r>
              <a:rPr lang="sr-Latn-ME" dirty="0"/>
              <a:t>ijeli</a:t>
            </a:r>
            <a:r>
              <a:rPr lang="en-US" dirty="0"/>
              <a:t> u </a:t>
            </a:r>
            <a:r>
              <a:rPr lang="en-US" dirty="0" err="1"/>
              <a:t>dva</a:t>
            </a:r>
            <a:r>
              <a:rPr lang="en-US" dirty="0"/>
              <a:t> </a:t>
            </a:r>
            <a:r>
              <a:rPr lang="en-US" dirty="0" err="1"/>
              <a:t>tipa</a:t>
            </a:r>
            <a:r>
              <a:rPr lang="en-US" dirty="0"/>
              <a:t>: </a:t>
            </a:r>
            <a:endParaRPr lang="sr-Latn-ME" dirty="0"/>
          </a:p>
          <a:p>
            <a:r>
              <a:rPr lang="en-US" dirty="0"/>
              <a:t>1 </a:t>
            </a:r>
            <a:r>
              <a:rPr lang="en-US" dirty="0" err="1"/>
              <a:t>neuropatsko</a:t>
            </a:r>
            <a:r>
              <a:rPr lang="en-US" dirty="0"/>
              <a:t> </a:t>
            </a:r>
            <a:r>
              <a:rPr lang="en-US" dirty="0" err="1"/>
              <a:t>stopalo</a:t>
            </a:r>
            <a:r>
              <a:rPr lang="en-US" dirty="0"/>
              <a:t> u </a:t>
            </a:r>
            <a:r>
              <a:rPr lang="en-US" dirty="0" err="1"/>
              <a:t>kojem</a:t>
            </a:r>
            <a:r>
              <a:rPr lang="en-US" dirty="0"/>
              <a:t> </a:t>
            </a:r>
            <a:r>
              <a:rPr lang="en-US" dirty="0" err="1"/>
              <a:t>dominira</a:t>
            </a:r>
            <a:r>
              <a:rPr lang="en-US" dirty="0"/>
              <a:t> </a:t>
            </a:r>
            <a:r>
              <a:rPr lang="en-US" dirty="0" err="1"/>
              <a:t>neuropatija</a:t>
            </a:r>
            <a:r>
              <a:rPr lang="en-US" dirty="0"/>
              <a:t>, a </a:t>
            </a:r>
            <a:r>
              <a:rPr lang="en-US" dirty="0" err="1"/>
              <a:t>gd</a:t>
            </a:r>
            <a:r>
              <a:rPr lang="sr-Latn-ME" dirty="0"/>
              <a:t>j</a:t>
            </a:r>
            <a:r>
              <a:rPr lang="en-US" dirty="0"/>
              <a:t>e je </a:t>
            </a:r>
            <a:r>
              <a:rPr lang="en-US" dirty="0" err="1"/>
              <a:t>cirkulacija</a:t>
            </a:r>
            <a:r>
              <a:rPr lang="en-US" dirty="0"/>
              <a:t> </a:t>
            </a:r>
            <a:r>
              <a:rPr lang="en-US" dirty="0" err="1"/>
              <a:t>još</a:t>
            </a:r>
            <a:r>
              <a:rPr lang="en-US" dirty="0"/>
              <a:t> </a:t>
            </a:r>
            <a:r>
              <a:rPr lang="en-US" dirty="0" err="1"/>
              <a:t>zadovoljavajuća</a:t>
            </a:r>
            <a:r>
              <a:rPr lang="en-US" dirty="0"/>
              <a:t> </a:t>
            </a:r>
            <a:r>
              <a:rPr lang="en-US" dirty="0" err="1"/>
              <a:t>i</a:t>
            </a:r>
            <a:r>
              <a:rPr lang="en-US" dirty="0"/>
              <a:t> </a:t>
            </a:r>
            <a:endParaRPr lang="sr-Latn-ME" dirty="0"/>
          </a:p>
          <a:p>
            <a:r>
              <a:rPr lang="en-US" dirty="0"/>
              <a:t>2 </a:t>
            </a:r>
            <a:r>
              <a:rPr lang="en-US" dirty="0" err="1"/>
              <a:t>neuroishemično</a:t>
            </a:r>
            <a:r>
              <a:rPr lang="en-US" dirty="0"/>
              <a:t> </a:t>
            </a:r>
            <a:r>
              <a:rPr lang="en-US" dirty="0" err="1"/>
              <a:t>stopalo</a:t>
            </a:r>
            <a:r>
              <a:rPr lang="en-US" dirty="0"/>
              <a:t> u </a:t>
            </a:r>
            <a:r>
              <a:rPr lang="en-US" dirty="0" err="1"/>
              <a:t>kojem</a:t>
            </a:r>
            <a:r>
              <a:rPr lang="en-US" dirty="0"/>
              <a:t> je pored </a:t>
            </a:r>
            <a:r>
              <a:rPr lang="en-US" dirty="0" err="1"/>
              <a:t>neuropatije</a:t>
            </a:r>
            <a:r>
              <a:rPr lang="en-US" dirty="0"/>
              <a:t> </a:t>
            </a:r>
            <a:r>
              <a:rPr lang="en-US" dirty="0" err="1"/>
              <a:t>prisutna</a:t>
            </a:r>
            <a:r>
              <a:rPr lang="en-US" dirty="0"/>
              <a:t> </a:t>
            </a:r>
            <a:r>
              <a:rPr lang="en-US" dirty="0" err="1"/>
              <a:t>još</a:t>
            </a:r>
            <a:r>
              <a:rPr lang="en-US" dirty="0"/>
              <a:t> </a:t>
            </a:r>
            <a:r>
              <a:rPr lang="en-US" dirty="0" err="1"/>
              <a:t>i</a:t>
            </a:r>
            <a:r>
              <a:rPr lang="en-US" dirty="0"/>
              <a:t> </a:t>
            </a:r>
            <a:r>
              <a:rPr lang="en-US" dirty="0" err="1"/>
              <a:t>nedovoljna</a:t>
            </a:r>
            <a:r>
              <a:rPr lang="en-US" dirty="0"/>
              <a:t> </a:t>
            </a:r>
            <a:r>
              <a:rPr lang="en-US" dirty="0" err="1"/>
              <a:t>cirkulacija</a:t>
            </a:r>
            <a:r>
              <a:rPr lang="en-US" dirty="0"/>
              <a:t> </a:t>
            </a:r>
            <a:r>
              <a:rPr lang="en-US" dirty="0" err="1"/>
              <a:t>sa</a:t>
            </a:r>
            <a:r>
              <a:rPr lang="en-US" dirty="0"/>
              <a:t> </a:t>
            </a:r>
            <a:r>
              <a:rPr lang="en-US" dirty="0" err="1"/>
              <a:t>nepalpabilnim</a:t>
            </a:r>
            <a:r>
              <a:rPr lang="en-US" dirty="0"/>
              <a:t> </a:t>
            </a:r>
            <a:r>
              <a:rPr lang="en-US" dirty="0" err="1"/>
              <a:t>pedalnim</a:t>
            </a:r>
            <a:r>
              <a:rPr lang="en-US" dirty="0"/>
              <a:t> </a:t>
            </a:r>
            <a:r>
              <a:rPr lang="en-US" dirty="0" err="1"/>
              <a:t>pulsevima</a:t>
            </a:r>
            <a:r>
              <a:rPr lang="en-US" dirty="0"/>
              <a:t>. </a:t>
            </a:r>
          </a:p>
        </p:txBody>
      </p:sp>
      <p:pic>
        <p:nvPicPr>
          <p:cNvPr id="6" name="Picture 5">
            <a:extLst>
              <a:ext uri="{FF2B5EF4-FFF2-40B4-BE49-F238E27FC236}">
                <a16:creationId xmlns="" xmlns:a16="http://schemas.microsoft.com/office/drawing/2014/main" id="{5A2E28BD-1724-429A-9672-FF60ED02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67200"/>
            <a:ext cx="7696200" cy="1524000"/>
          </a:xfrm>
          <a:prstGeom prst="rect">
            <a:avLst/>
          </a:prstGeom>
        </p:spPr>
      </p:pic>
    </p:spTree>
    <p:extLst>
      <p:ext uri="{BB962C8B-B14F-4D97-AF65-F5344CB8AC3E}">
        <p14:creationId xmlns:p14="http://schemas.microsoft.com/office/powerpoint/2010/main" val="278475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BFFA6C1-22EB-4B10-AA7E-C6948B8BE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273"/>
            <a:ext cx="9144000" cy="5382527"/>
          </a:xfrm>
          <a:prstGeom prst="rect">
            <a:avLst/>
          </a:prstGeom>
        </p:spPr>
      </p:pic>
    </p:spTree>
    <p:extLst>
      <p:ext uri="{BB962C8B-B14F-4D97-AF65-F5344CB8AC3E}">
        <p14:creationId xmlns:p14="http://schemas.microsoft.com/office/powerpoint/2010/main" val="202311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a:solidFill>
                  <a:srgbClr val="002060"/>
                </a:solidFill>
                <a:latin typeface="Book Antiqua" panose="02040602050305030304" pitchFamily="18" charset="0"/>
              </a:rPr>
              <a:t>Epidemiologija</a:t>
            </a:r>
          </a:p>
        </p:txBody>
      </p:sp>
      <p:graphicFrame>
        <p:nvGraphicFramePr>
          <p:cNvPr id="4" name="Content Placeholder 3">
            <a:extLst>
              <a:ext uri="{FF2B5EF4-FFF2-40B4-BE49-F238E27FC236}">
                <a16:creationId xmlns="" xmlns:a16="http://schemas.microsoft.com/office/drawing/2014/main" id="{BC9AE176-AF1F-4567-91E3-1675BDBCAA91}"/>
              </a:ext>
            </a:extLst>
          </p:cNvPr>
          <p:cNvGraphicFramePr>
            <a:graphicFrameLocks noGrp="1"/>
          </p:cNvGraphicFramePr>
          <p:nvPr>
            <p:ph idx="1"/>
            <p:extLst>
              <p:ext uri="{D42A27DB-BD31-4B8C-83A1-F6EECF244321}">
                <p14:modId xmlns:p14="http://schemas.microsoft.com/office/powerpoint/2010/main" val="4126749580"/>
              </p:ext>
            </p:extLst>
          </p:nvPr>
        </p:nvGraphicFramePr>
        <p:xfrm>
          <a:off x="457200" y="20574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D32E6-198E-4938-9C88-35EFD8115B03}"/>
              </a:ext>
            </a:extLst>
          </p:cNvPr>
          <p:cNvSpPr>
            <a:spLocks noGrp="1"/>
          </p:cNvSpPr>
          <p:nvPr>
            <p:ph type="title"/>
          </p:nvPr>
        </p:nvSpPr>
        <p:spPr/>
        <p:txBody>
          <a:bodyPr>
            <a:noAutofit/>
          </a:bodyPr>
          <a:lstStyle/>
          <a:p>
            <a:r>
              <a:rPr lang="en-US" sz="3600" b="1" i="0" u="none" strike="noStrike" baseline="0" dirty="0" err="1"/>
              <a:t>Povezanost</a:t>
            </a:r>
            <a:r>
              <a:rPr lang="en-US" sz="3600" b="1" i="0" u="none" strike="noStrike" baseline="0" dirty="0"/>
              <a:t> </a:t>
            </a:r>
            <a:r>
              <a:rPr lang="en-US" sz="3600" b="1" i="0" u="none" strike="noStrike" baseline="0" dirty="0" err="1"/>
              <a:t>između</a:t>
            </a:r>
            <a:r>
              <a:rPr lang="en-US" sz="3600" b="1" i="0" u="none" strike="noStrike" baseline="0" dirty="0"/>
              <a:t> bola, </a:t>
            </a:r>
            <a:r>
              <a:rPr lang="en-US" sz="3600" b="1" i="0" u="none" strike="noStrike" baseline="0" dirty="0" err="1"/>
              <a:t>spavanja</a:t>
            </a:r>
            <a:r>
              <a:rPr lang="en-US" sz="3600" b="1" i="0" u="none" strike="noStrike" baseline="0" dirty="0"/>
              <a:t> </a:t>
            </a:r>
            <a:r>
              <a:rPr lang="en-US" sz="3600" b="1" i="0" u="none" strike="noStrike" baseline="0" dirty="0" err="1"/>
              <a:t>i</a:t>
            </a:r>
            <a:r>
              <a:rPr lang="en-US" sz="3600" b="1" i="0" u="none" strike="noStrike" baseline="0" dirty="0"/>
              <a:t> </a:t>
            </a:r>
            <a:r>
              <a:rPr lang="en-US" sz="3600" b="1" i="0" u="none" strike="noStrike" baseline="0" dirty="0" err="1"/>
              <a:t>anksioznosti</a:t>
            </a:r>
            <a:r>
              <a:rPr lang="en-US" sz="3600" b="1" i="0" u="none" strike="noStrike" baseline="0" dirty="0"/>
              <a:t>/</a:t>
            </a:r>
            <a:r>
              <a:rPr lang="en-US" sz="3600" b="1" i="0" u="none" strike="noStrike" baseline="0" dirty="0" err="1"/>
              <a:t>depresije</a:t>
            </a:r>
            <a:r>
              <a:rPr lang="en-US" sz="3600" b="1" i="0" u="none" strike="noStrike" baseline="0" dirty="0"/>
              <a:t> </a:t>
            </a:r>
            <a:endParaRPr lang="en-US" sz="3600" dirty="0"/>
          </a:p>
        </p:txBody>
      </p:sp>
      <p:pic>
        <p:nvPicPr>
          <p:cNvPr id="6" name="Content Placeholder 5">
            <a:extLst>
              <a:ext uri="{FF2B5EF4-FFF2-40B4-BE49-F238E27FC236}">
                <a16:creationId xmlns="" xmlns:a16="http://schemas.microsoft.com/office/drawing/2014/main" id="{709AE178-74E4-45FB-9E20-5AFDCA75B3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057400"/>
            <a:ext cx="7199387" cy="3886200"/>
          </a:xfrm>
        </p:spPr>
      </p:pic>
    </p:spTree>
    <p:extLst>
      <p:ext uri="{BB962C8B-B14F-4D97-AF65-F5344CB8AC3E}">
        <p14:creationId xmlns:p14="http://schemas.microsoft.com/office/powerpoint/2010/main" val="2924898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9E01B-05EA-4BD2-A9ED-BBC782772CF5}"/>
              </a:ext>
            </a:extLst>
          </p:cNvPr>
          <p:cNvSpPr>
            <a:spLocks noGrp="1"/>
          </p:cNvSpPr>
          <p:nvPr>
            <p:ph type="title"/>
          </p:nvPr>
        </p:nvSpPr>
        <p:spPr/>
        <p:txBody>
          <a:bodyPr/>
          <a:lstStyle/>
          <a:p>
            <a:r>
              <a:rPr lang="en-US" sz="1800" b="0" i="0" u="none" strike="noStrike" baseline="0" dirty="0">
                <a:solidFill>
                  <a:srgbClr val="000000"/>
                </a:solidFill>
                <a:latin typeface="Arial" panose="020B0604020202020204" pitchFamily="34" charset="0"/>
              </a:rPr>
              <a:t/>
            </a:r>
            <a:br>
              <a:rPr lang="en-US" sz="1800" b="0" i="0" u="none" strike="noStrike" baseline="0" dirty="0">
                <a:solidFill>
                  <a:srgbClr val="000000"/>
                </a:solidFill>
                <a:latin typeface="Arial" panose="020B0604020202020204" pitchFamily="34" charset="0"/>
              </a:rPr>
            </a:br>
            <a:r>
              <a:rPr lang="en-US" sz="4400" b="1" i="0" u="none" strike="noStrike" baseline="0" dirty="0" err="1">
                <a:latin typeface="Arial" panose="020B0604020202020204" pitchFamily="34" charset="0"/>
              </a:rPr>
              <a:t>Dijagnoza</a:t>
            </a:r>
            <a:r>
              <a:rPr lang="en-US" sz="4400" b="1" i="0" u="none" strike="noStrike" baseline="0" dirty="0">
                <a:latin typeface="Arial" panose="020B0604020202020204" pitchFamily="34" charset="0"/>
              </a:rPr>
              <a:t> DPN </a:t>
            </a:r>
            <a:endParaRPr lang="en-US" dirty="0"/>
          </a:p>
        </p:txBody>
      </p:sp>
      <p:sp>
        <p:nvSpPr>
          <p:cNvPr id="3" name="Content Placeholder 2">
            <a:extLst>
              <a:ext uri="{FF2B5EF4-FFF2-40B4-BE49-F238E27FC236}">
                <a16:creationId xmlns="" xmlns:a16="http://schemas.microsoft.com/office/drawing/2014/main" id="{4C7F303B-BB5D-4438-B1B4-909A283671F7}"/>
              </a:ext>
            </a:extLst>
          </p:cNvPr>
          <p:cNvSpPr>
            <a:spLocks noGrp="1"/>
          </p:cNvSpPr>
          <p:nvPr>
            <p:ph idx="1"/>
          </p:nvPr>
        </p:nvSpPr>
        <p:spPr/>
        <p:txBody>
          <a:bodyPr/>
          <a:lstStyle/>
          <a:p>
            <a:r>
              <a:rPr lang="sr-Latn-ME" dirty="0"/>
              <a:t>Anemneza</a:t>
            </a:r>
          </a:p>
          <a:p>
            <a:r>
              <a:rPr lang="sr-Latn-ME" dirty="0"/>
              <a:t>Klinički pregled(ispitivanje senzibiliteta, monofilament test)</a:t>
            </a:r>
          </a:p>
          <a:p>
            <a:r>
              <a:rPr lang="sr-Latn-ME" dirty="0"/>
              <a:t>Pregled neurologa, EMNG</a:t>
            </a:r>
          </a:p>
          <a:p>
            <a:endParaRPr lang="en-US" dirty="0"/>
          </a:p>
        </p:txBody>
      </p:sp>
    </p:spTree>
    <p:extLst>
      <p:ext uri="{BB962C8B-B14F-4D97-AF65-F5344CB8AC3E}">
        <p14:creationId xmlns:p14="http://schemas.microsoft.com/office/powerpoint/2010/main" val="342065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C01AE-56C8-40AD-AEE4-081D90715F50}"/>
              </a:ext>
            </a:extLst>
          </p:cNvPr>
          <p:cNvSpPr>
            <a:spLocks noGrp="1"/>
          </p:cNvSpPr>
          <p:nvPr>
            <p:ph type="title"/>
          </p:nvPr>
        </p:nvSpPr>
        <p:spPr/>
        <p:txBody>
          <a:bodyPr>
            <a:normAutofit/>
          </a:bodyPr>
          <a:lstStyle/>
          <a:p>
            <a:r>
              <a:rPr lang="en-US" sz="3600" b="1" i="0" u="none" strike="noStrike" baseline="0" dirty="0" err="1"/>
              <a:t>Neuropatski</a:t>
            </a:r>
            <a:r>
              <a:rPr lang="en-US" sz="3600" b="1" i="0" u="none" strike="noStrike" baseline="0" dirty="0"/>
              <a:t> </a:t>
            </a:r>
            <a:r>
              <a:rPr lang="en-US" sz="3600" b="1" i="0" u="none" strike="noStrike" baseline="0" dirty="0" err="1"/>
              <a:t>bol</a:t>
            </a:r>
            <a:r>
              <a:rPr lang="en-US" sz="3600" b="1" i="0" u="none" strike="noStrike" baseline="0" dirty="0"/>
              <a:t> </a:t>
            </a:r>
            <a:r>
              <a:rPr lang="en-US" sz="3600" b="1" i="0" u="none" strike="noStrike" baseline="0" dirty="0" err="1"/>
              <a:t>kod</a:t>
            </a:r>
            <a:r>
              <a:rPr lang="en-US" sz="3600" b="1" i="0" u="none" strike="noStrike" baseline="0" dirty="0"/>
              <a:t> DPN </a:t>
            </a:r>
            <a:endParaRPr lang="en-US" sz="3600" dirty="0"/>
          </a:p>
        </p:txBody>
      </p:sp>
      <p:sp>
        <p:nvSpPr>
          <p:cNvPr id="3" name="Content Placeholder 2">
            <a:extLst>
              <a:ext uri="{FF2B5EF4-FFF2-40B4-BE49-F238E27FC236}">
                <a16:creationId xmlns="" xmlns:a16="http://schemas.microsoft.com/office/drawing/2014/main" id="{8513BC0E-6D76-4B66-8462-3FE00D648E4C}"/>
              </a:ext>
            </a:extLst>
          </p:cNvPr>
          <p:cNvSpPr>
            <a:spLocks noGrp="1"/>
          </p:cNvSpPr>
          <p:nvPr>
            <p:ph idx="1"/>
          </p:nvPr>
        </p:nvSpPr>
        <p:spPr/>
        <p:txBody>
          <a:bodyPr/>
          <a:lstStyle/>
          <a:p>
            <a:r>
              <a:rPr lang="sr-Latn-ME" dirty="0"/>
              <a:t>Probadjući</a:t>
            </a:r>
          </a:p>
          <a:p>
            <a:r>
              <a:rPr lang="sr-Latn-ME" dirty="0"/>
              <a:t>Trnci</a:t>
            </a:r>
          </a:p>
          <a:p>
            <a:r>
              <a:rPr lang="sr-Latn-ME" dirty="0"/>
              <a:t>Strujni udar</a:t>
            </a:r>
          </a:p>
          <a:p>
            <a:r>
              <a:rPr lang="sr-Latn-ME" dirty="0"/>
              <a:t>Pečenje</a:t>
            </a:r>
          </a:p>
          <a:p>
            <a:r>
              <a:rPr lang="sr-Latn-ME" dirty="0"/>
              <a:t>Žarenje</a:t>
            </a:r>
          </a:p>
          <a:p>
            <a:r>
              <a:rPr lang="sr-Latn-ME" dirty="0"/>
              <a:t>Utrnulost </a:t>
            </a:r>
            <a:endParaRPr lang="en-US" dirty="0"/>
          </a:p>
        </p:txBody>
      </p:sp>
      <p:pic>
        <p:nvPicPr>
          <p:cNvPr id="6" name="Picture 5">
            <a:extLst>
              <a:ext uri="{FF2B5EF4-FFF2-40B4-BE49-F238E27FC236}">
                <a16:creationId xmlns="" xmlns:a16="http://schemas.microsoft.com/office/drawing/2014/main" id="{8F985D31-E984-4774-884F-2D694E4EA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057400"/>
            <a:ext cx="2181225" cy="2943225"/>
          </a:xfrm>
          <a:prstGeom prst="rect">
            <a:avLst/>
          </a:prstGeom>
        </p:spPr>
      </p:pic>
    </p:spTree>
    <p:extLst>
      <p:ext uri="{BB962C8B-B14F-4D97-AF65-F5344CB8AC3E}">
        <p14:creationId xmlns:p14="http://schemas.microsoft.com/office/powerpoint/2010/main" val="238416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FA7D10-C1F7-4D50-A016-092B242C3A8D}"/>
              </a:ext>
            </a:extLst>
          </p:cNvPr>
          <p:cNvSpPr>
            <a:spLocks noGrp="1"/>
          </p:cNvSpPr>
          <p:nvPr>
            <p:ph type="title"/>
          </p:nvPr>
        </p:nvSpPr>
        <p:spPr/>
        <p:txBody>
          <a:bodyPr/>
          <a:lstStyle/>
          <a:p>
            <a:r>
              <a:rPr lang="sr-Latn-ME" dirty="0"/>
              <a:t>Preporuke za screening DPN</a:t>
            </a:r>
            <a:endParaRPr lang="en-US" dirty="0"/>
          </a:p>
        </p:txBody>
      </p:sp>
      <p:sp>
        <p:nvSpPr>
          <p:cNvPr id="3" name="Content Placeholder 2">
            <a:extLst>
              <a:ext uri="{FF2B5EF4-FFF2-40B4-BE49-F238E27FC236}">
                <a16:creationId xmlns="" xmlns:a16="http://schemas.microsoft.com/office/drawing/2014/main" id="{64C8E6E9-3E61-4CA0-A7C7-4FC6DFDA8604}"/>
              </a:ext>
            </a:extLst>
          </p:cNvPr>
          <p:cNvSpPr>
            <a:spLocks noGrp="1"/>
          </p:cNvSpPr>
          <p:nvPr>
            <p:ph idx="1"/>
          </p:nvPr>
        </p:nvSpPr>
        <p:spPr/>
        <p:txBody>
          <a:bodyPr>
            <a:normAutofit lnSpcReduction="10000"/>
          </a:bodyPr>
          <a:lstStyle/>
          <a:p>
            <a:r>
              <a:rPr lang="sr-Latn-ME" dirty="0"/>
              <a:t>U</a:t>
            </a:r>
            <a:r>
              <a:rPr lang="en-US" dirty="0"/>
              <a:t> </a:t>
            </a:r>
            <a:r>
              <a:rPr lang="en-US" dirty="0" err="1"/>
              <a:t>vr</a:t>
            </a:r>
            <a:r>
              <a:rPr lang="sr-Latn-ME" dirty="0"/>
              <a:t>ije</a:t>
            </a:r>
            <a:r>
              <a:rPr lang="en-US" dirty="0"/>
              <a:t>me </a:t>
            </a:r>
            <a:r>
              <a:rPr lang="en-US" dirty="0" err="1"/>
              <a:t>postavljanja</a:t>
            </a:r>
            <a:r>
              <a:rPr lang="en-US" dirty="0"/>
              <a:t> </a:t>
            </a:r>
            <a:r>
              <a:rPr lang="en-US" dirty="0" err="1"/>
              <a:t>dijagnoze</a:t>
            </a:r>
            <a:r>
              <a:rPr lang="en-US" dirty="0"/>
              <a:t> </a:t>
            </a:r>
            <a:r>
              <a:rPr lang="en-US" dirty="0" err="1"/>
              <a:t>tipa</a:t>
            </a:r>
            <a:r>
              <a:rPr lang="en-US" dirty="0"/>
              <a:t> 2 </a:t>
            </a:r>
            <a:r>
              <a:rPr lang="en-US" dirty="0" err="1"/>
              <a:t>dijabetesa</a:t>
            </a:r>
            <a:r>
              <a:rPr lang="en-US" dirty="0"/>
              <a:t>, </a:t>
            </a:r>
            <a:r>
              <a:rPr lang="en-US" dirty="0" err="1"/>
              <a:t>i</a:t>
            </a:r>
            <a:r>
              <a:rPr lang="en-US" dirty="0"/>
              <a:t> 5 </a:t>
            </a:r>
            <a:r>
              <a:rPr lang="en-US" dirty="0" err="1"/>
              <a:t>godina</a:t>
            </a:r>
            <a:r>
              <a:rPr lang="en-US" dirty="0"/>
              <a:t> </a:t>
            </a:r>
            <a:r>
              <a:rPr lang="en-US" dirty="0" err="1"/>
              <a:t>nakon</a:t>
            </a:r>
            <a:r>
              <a:rPr lang="en-US" dirty="0"/>
              <a:t> </a:t>
            </a:r>
            <a:r>
              <a:rPr lang="en-US" dirty="0" err="1"/>
              <a:t>postavljanja</a:t>
            </a:r>
            <a:r>
              <a:rPr lang="en-US" dirty="0"/>
              <a:t> </a:t>
            </a:r>
            <a:r>
              <a:rPr lang="en-US" dirty="0" err="1"/>
              <a:t>dijagnoze</a:t>
            </a:r>
            <a:r>
              <a:rPr lang="en-US" dirty="0"/>
              <a:t> </a:t>
            </a:r>
            <a:r>
              <a:rPr lang="en-US" dirty="0" err="1"/>
              <a:t>tipa</a:t>
            </a:r>
            <a:r>
              <a:rPr lang="en-US" dirty="0"/>
              <a:t> 1 </a:t>
            </a:r>
            <a:r>
              <a:rPr lang="en-US" dirty="0" err="1"/>
              <a:t>dijabetesa</a:t>
            </a:r>
            <a:r>
              <a:rPr lang="en-US" dirty="0"/>
              <a:t>, a </a:t>
            </a:r>
            <a:r>
              <a:rPr lang="en-US" dirty="0" err="1"/>
              <a:t>zatim</a:t>
            </a:r>
            <a:r>
              <a:rPr lang="en-US" dirty="0"/>
              <a:t> </a:t>
            </a:r>
            <a:r>
              <a:rPr lang="en-US" dirty="0" err="1"/>
              <a:t>barem</a:t>
            </a:r>
            <a:r>
              <a:rPr lang="en-US" dirty="0"/>
              <a:t> </a:t>
            </a:r>
            <a:r>
              <a:rPr lang="en-US" dirty="0" err="1"/>
              <a:t>jednom</a:t>
            </a:r>
            <a:r>
              <a:rPr lang="en-US" dirty="0"/>
              <a:t> </a:t>
            </a:r>
            <a:r>
              <a:rPr lang="en-US" dirty="0" err="1"/>
              <a:t>godišnje</a:t>
            </a:r>
            <a:r>
              <a:rPr lang="en-US" dirty="0"/>
              <a:t>, </a:t>
            </a:r>
            <a:r>
              <a:rPr lang="en-US" dirty="0" err="1"/>
              <a:t>korišćenjem</a:t>
            </a:r>
            <a:r>
              <a:rPr lang="en-US" dirty="0"/>
              <a:t> </a:t>
            </a:r>
            <a:r>
              <a:rPr lang="en-US" dirty="0" err="1"/>
              <a:t>jednostavnih</a:t>
            </a:r>
            <a:r>
              <a:rPr lang="en-US" dirty="0"/>
              <a:t> </a:t>
            </a:r>
            <a:r>
              <a:rPr lang="en-US" dirty="0" err="1"/>
              <a:t>kliničkh</a:t>
            </a:r>
            <a:r>
              <a:rPr lang="en-US" dirty="0"/>
              <a:t> </a:t>
            </a:r>
            <a:r>
              <a:rPr lang="en-US" dirty="0" err="1"/>
              <a:t>testova</a:t>
            </a:r>
            <a:endParaRPr lang="sr-Latn-ME" dirty="0"/>
          </a:p>
          <a:p>
            <a:r>
              <a:rPr lang="en-US" dirty="0" err="1"/>
              <a:t>Elektrofiziološki</a:t>
            </a:r>
            <a:r>
              <a:rPr lang="en-US" dirty="0"/>
              <a:t> </a:t>
            </a:r>
            <a:r>
              <a:rPr lang="en-US" dirty="0" err="1"/>
              <a:t>testovi</a:t>
            </a:r>
            <a:r>
              <a:rPr lang="en-US" dirty="0"/>
              <a:t> </a:t>
            </a:r>
            <a:r>
              <a:rPr lang="en-US" dirty="0" err="1"/>
              <a:t>su</a:t>
            </a:r>
            <a:r>
              <a:rPr lang="en-US" dirty="0"/>
              <a:t> r</a:t>
            </a:r>
            <a:r>
              <a:rPr lang="sr-Latn-ME" dirty="0"/>
              <a:t>ijetko</a:t>
            </a:r>
            <a:r>
              <a:rPr lang="en-US" dirty="0"/>
              <a:t> </a:t>
            </a:r>
            <a:r>
              <a:rPr lang="en-US" dirty="0" err="1"/>
              <a:t>potrebni</a:t>
            </a:r>
            <a:r>
              <a:rPr lang="en-US" dirty="0"/>
              <a:t>, </a:t>
            </a:r>
            <a:r>
              <a:rPr lang="en-US" dirty="0" err="1"/>
              <a:t>izuzev</a:t>
            </a:r>
            <a:r>
              <a:rPr lang="en-US" dirty="0"/>
              <a:t> u </a:t>
            </a:r>
            <a:r>
              <a:rPr lang="en-US" dirty="0" err="1"/>
              <a:t>situacijama</a:t>
            </a:r>
            <a:r>
              <a:rPr lang="en-US" dirty="0"/>
              <a:t> </a:t>
            </a:r>
            <a:r>
              <a:rPr lang="en-US" dirty="0" err="1"/>
              <a:t>kada</a:t>
            </a:r>
            <a:r>
              <a:rPr lang="en-US" dirty="0"/>
              <a:t> je </a:t>
            </a:r>
            <a:r>
              <a:rPr lang="en-US" dirty="0" err="1"/>
              <a:t>kliničko</a:t>
            </a:r>
            <a:r>
              <a:rPr lang="en-US" dirty="0"/>
              <a:t> </a:t>
            </a:r>
            <a:r>
              <a:rPr lang="en-US" dirty="0" err="1"/>
              <a:t>ispoljavanje</a:t>
            </a:r>
            <a:r>
              <a:rPr lang="en-US" dirty="0"/>
              <a:t> </a:t>
            </a:r>
            <a:r>
              <a:rPr lang="en-US" dirty="0" err="1"/>
              <a:t>neuropatije</a:t>
            </a:r>
            <a:r>
              <a:rPr lang="en-US" dirty="0"/>
              <a:t> </a:t>
            </a:r>
            <a:r>
              <a:rPr lang="en-US" dirty="0" err="1"/>
              <a:t>atipično</a:t>
            </a:r>
            <a:r>
              <a:rPr lang="en-US" dirty="0"/>
              <a:t>.  </a:t>
            </a:r>
            <a:endParaRPr lang="sr-Latn-ME" dirty="0"/>
          </a:p>
          <a:p>
            <a:endParaRPr lang="en-US" dirty="0"/>
          </a:p>
        </p:txBody>
      </p:sp>
    </p:spTree>
    <p:extLst>
      <p:ext uri="{BB962C8B-B14F-4D97-AF65-F5344CB8AC3E}">
        <p14:creationId xmlns:p14="http://schemas.microsoft.com/office/powerpoint/2010/main" val="33636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EE579-B1C6-4532-A76D-A59CA928B097}"/>
              </a:ext>
            </a:extLst>
          </p:cNvPr>
          <p:cNvSpPr>
            <a:spLocks noGrp="1"/>
          </p:cNvSpPr>
          <p:nvPr>
            <p:ph type="title"/>
          </p:nvPr>
        </p:nvSpPr>
        <p:spPr/>
        <p:txBody>
          <a:bodyPr/>
          <a:lstStyle/>
          <a:p>
            <a:r>
              <a:rPr lang="sr-Latn-ME" dirty="0"/>
              <a:t>Screening</a:t>
            </a:r>
            <a:endParaRPr lang="en-US" dirty="0"/>
          </a:p>
        </p:txBody>
      </p:sp>
      <p:sp>
        <p:nvSpPr>
          <p:cNvPr id="3" name="Content Placeholder 2">
            <a:extLst>
              <a:ext uri="{FF2B5EF4-FFF2-40B4-BE49-F238E27FC236}">
                <a16:creationId xmlns="" xmlns:a16="http://schemas.microsoft.com/office/drawing/2014/main" id="{790CB1BE-29D9-4EB0-8E57-2815EA11DDB3}"/>
              </a:ext>
            </a:extLst>
          </p:cNvPr>
          <p:cNvSpPr>
            <a:spLocks noGrp="1"/>
          </p:cNvSpPr>
          <p:nvPr>
            <p:ph idx="1"/>
          </p:nvPr>
        </p:nvSpPr>
        <p:spPr/>
        <p:txBody>
          <a:bodyPr>
            <a:normAutofit fontScale="85000" lnSpcReduction="10000"/>
          </a:bodyPr>
          <a:lstStyle/>
          <a:p>
            <a:r>
              <a:rPr lang="sr-Latn-ME" dirty="0"/>
              <a:t>Is</a:t>
            </a:r>
            <a:r>
              <a:rPr lang="en-US" dirty="0" err="1"/>
              <a:t>pitivanjem</a:t>
            </a:r>
            <a:r>
              <a:rPr lang="en-US" dirty="0"/>
              <a:t> </a:t>
            </a:r>
            <a:r>
              <a:rPr lang="en-US" dirty="0" err="1"/>
              <a:t>osećaja</a:t>
            </a:r>
            <a:r>
              <a:rPr lang="en-US" dirty="0"/>
              <a:t> bola (pin prick, </a:t>
            </a:r>
            <a:r>
              <a:rPr lang="en-US" dirty="0" err="1"/>
              <a:t>eng.</a:t>
            </a:r>
            <a:r>
              <a:rPr lang="en-US" dirty="0"/>
              <a:t>)</a:t>
            </a:r>
            <a:endParaRPr lang="sr-Latn-ME" dirty="0"/>
          </a:p>
          <a:p>
            <a:r>
              <a:rPr lang="sr-Latn-ME" dirty="0"/>
              <a:t>Ispitivanje</a:t>
            </a:r>
            <a:r>
              <a:rPr lang="en-US" dirty="0"/>
              <a:t> </a:t>
            </a:r>
            <a:r>
              <a:rPr lang="en-US" dirty="0" err="1"/>
              <a:t>vibratornog</a:t>
            </a:r>
            <a:r>
              <a:rPr lang="en-US" dirty="0"/>
              <a:t> </a:t>
            </a:r>
            <a:r>
              <a:rPr lang="en-US" dirty="0" err="1"/>
              <a:t>senzibiliteta</a:t>
            </a:r>
            <a:r>
              <a:rPr lang="en-US" dirty="0"/>
              <a:t> (</a:t>
            </a:r>
            <a:r>
              <a:rPr lang="en-US" dirty="0" err="1"/>
              <a:t>korišćenjem</a:t>
            </a:r>
            <a:r>
              <a:rPr lang="en-US" dirty="0"/>
              <a:t> </a:t>
            </a:r>
            <a:r>
              <a:rPr lang="en-US" dirty="0" err="1"/>
              <a:t>zvučne</a:t>
            </a:r>
            <a:r>
              <a:rPr lang="en-US" dirty="0"/>
              <a:t> </a:t>
            </a:r>
            <a:r>
              <a:rPr lang="en-US" dirty="0" err="1"/>
              <a:t>viljuške</a:t>
            </a:r>
            <a:r>
              <a:rPr lang="en-US" dirty="0"/>
              <a:t> od 128-Hz) </a:t>
            </a:r>
            <a:endParaRPr lang="sr-Latn-ME" dirty="0"/>
          </a:p>
          <a:p>
            <a:r>
              <a:rPr lang="sr-Latn-ME" dirty="0"/>
              <a:t>I</a:t>
            </a:r>
            <a:r>
              <a:rPr lang="en-US" dirty="0" err="1"/>
              <a:t>spitivanjem</a:t>
            </a:r>
            <a:r>
              <a:rPr lang="en-US" dirty="0"/>
              <a:t> </a:t>
            </a:r>
            <a:r>
              <a:rPr lang="en-US" dirty="0" err="1"/>
              <a:t>osećaja</a:t>
            </a:r>
            <a:r>
              <a:rPr lang="en-US" dirty="0"/>
              <a:t> </a:t>
            </a:r>
            <a:r>
              <a:rPr lang="en-US" dirty="0" err="1"/>
              <a:t>pritiska</a:t>
            </a:r>
            <a:r>
              <a:rPr lang="en-US" dirty="0"/>
              <a:t> </a:t>
            </a:r>
            <a:r>
              <a:rPr lang="en-US" dirty="0" err="1"/>
              <a:t>plantarne</a:t>
            </a:r>
            <a:r>
              <a:rPr lang="en-US" dirty="0"/>
              <a:t> </a:t>
            </a:r>
            <a:r>
              <a:rPr lang="en-US" dirty="0" err="1"/>
              <a:t>strane</a:t>
            </a:r>
            <a:r>
              <a:rPr lang="en-US" dirty="0"/>
              <a:t> </a:t>
            </a:r>
            <a:r>
              <a:rPr lang="en-US" dirty="0" err="1"/>
              <a:t>prednjeg</a:t>
            </a:r>
            <a:r>
              <a:rPr lang="en-US" dirty="0"/>
              <a:t> </a:t>
            </a:r>
            <a:r>
              <a:rPr lang="en-US" dirty="0" err="1"/>
              <a:t>dela</a:t>
            </a:r>
            <a:r>
              <a:rPr lang="en-US" dirty="0"/>
              <a:t> </a:t>
            </a:r>
            <a:r>
              <a:rPr lang="en-US" dirty="0" err="1"/>
              <a:t>stopala</a:t>
            </a:r>
            <a:r>
              <a:rPr lang="en-US" dirty="0"/>
              <a:t> (</a:t>
            </a:r>
            <a:r>
              <a:rPr lang="en-US" dirty="0" err="1"/>
              <a:t>korišćenjem</a:t>
            </a:r>
            <a:r>
              <a:rPr lang="en-US" dirty="0"/>
              <a:t> 10- g </a:t>
            </a:r>
            <a:r>
              <a:rPr lang="en-US" dirty="0" err="1"/>
              <a:t>monofilamenata</a:t>
            </a:r>
            <a:r>
              <a:rPr lang="en-US" dirty="0"/>
              <a:t>) </a:t>
            </a:r>
            <a:endParaRPr lang="sr-Latn-ME" dirty="0"/>
          </a:p>
          <a:p>
            <a:r>
              <a:rPr lang="sr-Latn-ME" dirty="0"/>
              <a:t>I</a:t>
            </a:r>
            <a:r>
              <a:rPr lang="en-US" dirty="0" err="1"/>
              <a:t>spitivanjem</a:t>
            </a:r>
            <a:r>
              <a:rPr lang="en-US" dirty="0"/>
              <a:t> </a:t>
            </a:r>
            <a:r>
              <a:rPr lang="en-US" dirty="0" err="1"/>
              <a:t>ahilovog</a:t>
            </a:r>
            <a:r>
              <a:rPr lang="en-US" dirty="0"/>
              <a:t> </a:t>
            </a:r>
            <a:r>
              <a:rPr lang="en-US" dirty="0" err="1"/>
              <a:t>refleksa</a:t>
            </a:r>
            <a:r>
              <a:rPr lang="en-US" dirty="0"/>
              <a:t>. </a:t>
            </a:r>
            <a:endParaRPr lang="sr-Latn-ME" dirty="0"/>
          </a:p>
          <a:p>
            <a:pPr marL="0" indent="0">
              <a:buNone/>
            </a:pPr>
            <a:r>
              <a:rPr lang="en-US" b="1" dirty="0"/>
              <a:t>Proc</a:t>
            </a:r>
            <a:r>
              <a:rPr lang="sr-Latn-ME" b="1" dirty="0"/>
              <a:t>ije</a:t>
            </a:r>
            <a:r>
              <a:rPr lang="en-US" b="1" dirty="0" err="1"/>
              <a:t>njeno</a:t>
            </a:r>
            <a:r>
              <a:rPr lang="en-US" b="1" dirty="0"/>
              <a:t> je da </a:t>
            </a:r>
            <a:r>
              <a:rPr lang="en-US" b="1" dirty="0" err="1"/>
              <a:t>kombinovanje</a:t>
            </a:r>
            <a:r>
              <a:rPr lang="en-US" b="1" dirty="0"/>
              <a:t> </a:t>
            </a:r>
            <a:r>
              <a:rPr lang="en-US" b="1" dirty="0" err="1"/>
              <a:t>testova</a:t>
            </a:r>
            <a:r>
              <a:rPr lang="en-US" b="1" dirty="0"/>
              <a:t> </a:t>
            </a:r>
            <a:r>
              <a:rPr lang="en-US" b="1" dirty="0" err="1"/>
              <a:t>ima</a:t>
            </a:r>
            <a:r>
              <a:rPr lang="en-US" b="1" dirty="0"/>
              <a:t> </a:t>
            </a:r>
            <a:r>
              <a:rPr lang="en-US" b="1" dirty="0" err="1"/>
              <a:t>senzitivnost</a:t>
            </a:r>
            <a:r>
              <a:rPr lang="en-US" b="1" dirty="0"/>
              <a:t> od 87% za </a:t>
            </a:r>
            <a:r>
              <a:rPr lang="en-US" b="1" dirty="0" err="1"/>
              <a:t>detektovanje</a:t>
            </a:r>
            <a:r>
              <a:rPr lang="en-US" b="1" dirty="0"/>
              <a:t> </a:t>
            </a:r>
            <a:r>
              <a:rPr lang="en-US" b="1" dirty="0" err="1"/>
              <a:t>dijabetesne</a:t>
            </a:r>
            <a:r>
              <a:rPr lang="en-US" b="1" dirty="0"/>
              <a:t> </a:t>
            </a:r>
            <a:r>
              <a:rPr lang="en-US" b="1" dirty="0" err="1"/>
              <a:t>polineuropatije</a:t>
            </a:r>
            <a:r>
              <a:rPr lang="en-US" b="1" dirty="0"/>
              <a:t>.</a:t>
            </a:r>
          </a:p>
        </p:txBody>
      </p:sp>
    </p:spTree>
    <p:extLst>
      <p:ext uri="{BB962C8B-B14F-4D97-AF65-F5344CB8AC3E}">
        <p14:creationId xmlns:p14="http://schemas.microsoft.com/office/powerpoint/2010/main" val="304563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9BCD6-D98C-44EB-A2B0-37A8756EBD23}"/>
              </a:ext>
            </a:extLst>
          </p:cNvPr>
          <p:cNvSpPr>
            <a:spLocks noGrp="1"/>
          </p:cNvSpPr>
          <p:nvPr>
            <p:ph type="title"/>
          </p:nvPr>
        </p:nvSpPr>
        <p:spPr/>
        <p:txBody>
          <a:bodyPr/>
          <a:lstStyle/>
          <a:p>
            <a:r>
              <a:rPr lang="sr-Latn-ME" dirty="0"/>
              <a:t>Dijagnoza i screening</a:t>
            </a:r>
            <a:endParaRPr lang="en-US" dirty="0"/>
          </a:p>
        </p:txBody>
      </p:sp>
      <p:pic>
        <p:nvPicPr>
          <p:cNvPr id="6" name="Content Placeholder 5">
            <a:extLst>
              <a:ext uri="{FF2B5EF4-FFF2-40B4-BE49-F238E27FC236}">
                <a16:creationId xmlns="" xmlns:a16="http://schemas.microsoft.com/office/drawing/2014/main" id="{EE431B9D-654B-4692-A3D5-8A03EF3D6A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941" y="2057400"/>
            <a:ext cx="7870118" cy="3886200"/>
          </a:xfrm>
        </p:spPr>
      </p:pic>
    </p:spTree>
    <p:extLst>
      <p:ext uri="{BB962C8B-B14F-4D97-AF65-F5344CB8AC3E}">
        <p14:creationId xmlns:p14="http://schemas.microsoft.com/office/powerpoint/2010/main" val="218842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294D7-B509-4056-91CB-AD910A09C36E}"/>
              </a:ext>
            </a:extLst>
          </p:cNvPr>
          <p:cNvSpPr>
            <a:spLocks noGrp="1"/>
          </p:cNvSpPr>
          <p:nvPr>
            <p:ph type="title"/>
          </p:nvPr>
        </p:nvSpPr>
        <p:spPr/>
        <p:txBody>
          <a:bodyPr/>
          <a:lstStyle/>
          <a:p>
            <a:r>
              <a:rPr lang="sr-Latn-ME" dirty="0"/>
              <a:t>Terapija</a:t>
            </a:r>
            <a:endParaRPr lang="en-US" dirty="0"/>
          </a:p>
        </p:txBody>
      </p:sp>
      <p:sp>
        <p:nvSpPr>
          <p:cNvPr id="3" name="Content Placeholder 2">
            <a:extLst>
              <a:ext uri="{FF2B5EF4-FFF2-40B4-BE49-F238E27FC236}">
                <a16:creationId xmlns="" xmlns:a16="http://schemas.microsoft.com/office/drawing/2014/main" id="{80C26A2D-9BC2-4FD6-8B34-1FE18EBC4BF0}"/>
              </a:ext>
            </a:extLst>
          </p:cNvPr>
          <p:cNvSpPr>
            <a:spLocks noGrp="1"/>
          </p:cNvSpPr>
          <p:nvPr>
            <p:ph idx="1"/>
          </p:nvPr>
        </p:nvSpPr>
        <p:spPr/>
        <p:txBody>
          <a:bodyPr/>
          <a:lstStyle/>
          <a:p>
            <a:pPr marL="0" indent="0">
              <a:buNone/>
            </a:pPr>
            <a:r>
              <a:rPr lang="en-US" sz="3200" b="1" i="0" u="none" strike="noStrike" baseline="0" dirty="0" err="1">
                <a:latin typeface="Arial" panose="020B0604020202020204" pitchFamily="34" charset="0"/>
              </a:rPr>
              <a:t>Neophodno</a:t>
            </a:r>
            <a:r>
              <a:rPr lang="en-US" sz="3200" b="1" i="0" u="none" strike="noStrike" baseline="0" dirty="0">
                <a:latin typeface="Arial" panose="020B0604020202020204" pitchFamily="34" charset="0"/>
              </a:rPr>
              <a:t> je </a:t>
            </a:r>
            <a:r>
              <a:rPr lang="en-US" sz="3200" b="1" i="0" u="none" strike="noStrike" baseline="0" dirty="0" err="1">
                <a:latin typeface="Arial" panose="020B0604020202020204" pitchFamily="34" charset="0"/>
              </a:rPr>
              <a:t>liječenje</a:t>
            </a:r>
            <a:r>
              <a:rPr lang="en-US" sz="3200" b="1" i="0" u="none" strike="noStrike" baseline="0" dirty="0">
                <a:latin typeface="Arial" panose="020B0604020202020204" pitchFamily="34" charset="0"/>
              </a:rPr>
              <a:t> </a:t>
            </a:r>
            <a:r>
              <a:rPr lang="en-US" sz="3200" b="1" i="0" u="none" strike="noStrike" baseline="0" dirty="0" err="1">
                <a:latin typeface="Arial" panose="020B0604020202020204" pitchFamily="34" charset="0"/>
              </a:rPr>
              <a:t>započeti</a:t>
            </a:r>
            <a:r>
              <a:rPr lang="en-US" sz="3200" b="1" i="0" u="none" strike="noStrike" baseline="0" dirty="0">
                <a:latin typeface="Arial" panose="020B0604020202020204" pitchFamily="34" charset="0"/>
              </a:rPr>
              <a:t> </a:t>
            </a:r>
            <a:r>
              <a:rPr lang="en-US" sz="3200" b="1" i="0" u="none" strike="noStrike" baseline="0" dirty="0" err="1">
                <a:latin typeface="Arial" panose="020B0604020202020204" pitchFamily="34" charset="0"/>
              </a:rPr>
              <a:t>što</a:t>
            </a:r>
            <a:r>
              <a:rPr lang="en-US" sz="3200" b="1" i="0" u="none" strike="noStrike" baseline="0" dirty="0">
                <a:latin typeface="Arial" panose="020B0604020202020204" pitchFamily="34" charset="0"/>
              </a:rPr>
              <a:t> </a:t>
            </a:r>
            <a:r>
              <a:rPr lang="en-US" sz="3200" b="1" i="0" u="none" strike="noStrike" baseline="0" dirty="0" err="1">
                <a:latin typeface="Arial" panose="020B0604020202020204" pitchFamily="34" charset="0"/>
              </a:rPr>
              <a:t>ranije</a:t>
            </a:r>
            <a:r>
              <a:rPr lang="en-US" sz="3200" b="1" i="0" u="none" strike="noStrike" baseline="0" dirty="0">
                <a:latin typeface="Arial" panose="020B0604020202020204" pitchFamily="34" charset="0"/>
              </a:rPr>
              <a:t> da bi se </a:t>
            </a:r>
            <a:r>
              <a:rPr lang="en-US" sz="3200" b="1" i="0" u="none" strike="noStrike" baseline="0" dirty="0" err="1">
                <a:latin typeface="Arial" panose="020B0604020202020204" pitchFamily="34" charset="0"/>
              </a:rPr>
              <a:t>spriječile</a:t>
            </a:r>
            <a:r>
              <a:rPr lang="en-US" sz="3200" b="1" i="0" u="none" strike="noStrike" baseline="0" dirty="0">
                <a:latin typeface="Arial" panose="020B0604020202020204" pitchFamily="34" charset="0"/>
              </a:rPr>
              <a:t>: </a:t>
            </a:r>
            <a:endParaRPr lang="en-US" sz="3200" b="0" i="0" u="none" strike="noStrike" baseline="0" dirty="0">
              <a:latin typeface="Arial" panose="020B0604020202020204" pitchFamily="34" charset="0"/>
            </a:endParaRPr>
          </a:p>
          <a:p>
            <a:r>
              <a:rPr lang="en-US" sz="3200" b="0" i="0" u="none" strike="noStrike" baseline="0" dirty="0">
                <a:latin typeface="Arial" panose="020B0604020202020204" pitchFamily="34" charset="0"/>
              </a:rPr>
              <a:t>A: </a:t>
            </a:r>
            <a:r>
              <a:rPr lang="en-US" sz="3200" b="0" i="0" u="none" strike="noStrike" baseline="0" dirty="0" err="1">
                <a:latin typeface="Arial" panose="020B0604020202020204" pitchFamily="34" charset="0"/>
              </a:rPr>
              <a:t>Patofiziološke</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promjene</a:t>
            </a:r>
            <a:r>
              <a:rPr lang="en-US" sz="3200" b="0" i="0" u="none" strike="noStrike" baseline="0" dirty="0">
                <a:latin typeface="Arial" panose="020B0604020202020204" pitchFamily="34" charset="0"/>
              </a:rPr>
              <a:t> u </a:t>
            </a:r>
            <a:r>
              <a:rPr lang="en-US" sz="3200" b="0" i="0" u="none" strike="noStrike" baseline="0" dirty="0" err="1">
                <a:latin typeface="Arial" panose="020B0604020202020204" pitchFamily="34" charset="0"/>
              </a:rPr>
              <a:t>kičmenoj</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moždini</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i</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mozgu</a:t>
            </a:r>
            <a:r>
              <a:rPr lang="en-US" sz="3200" b="0" i="0" u="none" strike="noStrike" baseline="0" dirty="0">
                <a:latin typeface="Arial" panose="020B0604020202020204" pitchFamily="34" charset="0"/>
              </a:rPr>
              <a:t> </a:t>
            </a:r>
          </a:p>
          <a:p>
            <a:r>
              <a:rPr lang="en-US" sz="3200" b="0" i="0" u="none" strike="noStrike" baseline="0" dirty="0">
                <a:latin typeface="Arial" panose="020B0604020202020204" pitchFamily="34" charset="0"/>
              </a:rPr>
              <a:t>B: </a:t>
            </a:r>
            <a:r>
              <a:rPr lang="en-US" sz="3200" b="0" i="0" u="none" strike="noStrike" baseline="0" dirty="0" err="1">
                <a:latin typeface="Arial" panose="020B0604020202020204" pitchFamily="34" charset="0"/>
              </a:rPr>
              <a:t>Kliničke</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komplikacije</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ulkus</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gangrena</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i</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amputacija</a:t>
            </a:r>
            <a:r>
              <a:rPr lang="en-US" sz="3200" b="0" i="0" u="none" strike="noStrike" baseline="0" dirty="0">
                <a:latin typeface="Arial" panose="020B0604020202020204" pitchFamily="34" charset="0"/>
              </a:rPr>
              <a:t> </a:t>
            </a:r>
            <a:r>
              <a:rPr lang="en-US" sz="3200" b="0" i="0" u="none" strike="noStrike" baseline="0" dirty="0" err="1">
                <a:latin typeface="Arial" panose="020B0604020202020204" pitchFamily="34" charset="0"/>
              </a:rPr>
              <a:t>stopala</a:t>
            </a:r>
            <a:r>
              <a:rPr lang="en-US" sz="3200" b="0" i="0" u="none" strike="noStrike" baseline="0" dirty="0">
                <a:latin typeface="Arial" panose="020B0604020202020204" pitchFamily="34" charset="0"/>
              </a:rPr>
              <a:t>... </a:t>
            </a:r>
            <a:endParaRPr lang="en-US" dirty="0"/>
          </a:p>
        </p:txBody>
      </p:sp>
    </p:spTree>
    <p:extLst>
      <p:ext uri="{BB962C8B-B14F-4D97-AF65-F5344CB8AC3E}">
        <p14:creationId xmlns:p14="http://schemas.microsoft.com/office/powerpoint/2010/main" val="198424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8FDC20-5F76-49FC-9A90-5BD0F36C7813}"/>
              </a:ext>
            </a:extLst>
          </p:cNvPr>
          <p:cNvSpPr>
            <a:spLocks noGrp="1"/>
          </p:cNvSpPr>
          <p:nvPr>
            <p:ph type="title"/>
          </p:nvPr>
        </p:nvSpPr>
        <p:spPr/>
        <p:txBody>
          <a:bodyPr/>
          <a:lstStyle/>
          <a:p>
            <a:r>
              <a:rPr lang="sr-Latn-ME" dirty="0"/>
              <a:t>Terapija</a:t>
            </a:r>
            <a:endParaRPr lang="en-US" dirty="0"/>
          </a:p>
        </p:txBody>
      </p:sp>
      <p:sp>
        <p:nvSpPr>
          <p:cNvPr id="3" name="Content Placeholder 2">
            <a:extLst>
              <a:ext uri="{FF2B5EF4-FFF2-40B4-BE49-F238E27FC236}">
                <a16:creationId xmlns="" xmlns:a16="http://schemas.microsoft.com/office/drawing/2014/main" id="{705025FC-5E3E-4196-8CA9-D4E0BDF0DD6E}"/>
              </a:ext>
            </a:extLst>
          </p:cNvPr>
          <p:cNvSpPr>
            <a:spLocks noGrp="1"/>
          </p:cNvSpPr>
          <p:nvPr>
            <p:ph idx="1"/>
          </p:nvPr>
        </p:nvSpPr>
        <p:spPr/>
        <p:txBody>
          <a:bodyPr/>
          <a:lstStyle/>
          <a:p>
            <a:pPr marL="0" indent="0">
              <a:buNone/>
            </a:pPr>
            <a:r>
              <a:rPr lang="pl-PL" sz="1800" b="1" dirty="0">
                <a:solidFill>
                  <a:srgbClr val="FF0000"/>
                </a:solidFill>
                <a:latin typeface="Arial" panose="020B0604020202020204" pitchFamily="34" charset="0"/>
              </a:rPr>
              <a:t>1.</a:t>
            </a:r>
            <a:r>
              <a:rPr lang="pl-PL" sz="1800" b="1" i="0" u="none" strike="noStrike" baseline="0" dirty="0">
                <a:solidFill>
                  <a:srgbClr val="FF0000"/>
                </a:solidFill>
                <a:latin typeface="Arial" panose="020B0604020202020204" pitchFamily="34" charset="0"/>
              </a:rPr>
              <a:t> Terapija zasnovana na patogenetskom konceptu </a:t>
            </a:r>
          </a:p>
          <a:p>
            <a:pPr marL="0" indent="0">
              <a:buNone/>
            </a:pPr>
            <a:r>
              <a:rPr lang="sr-Latn-ME" sz="1800" b="1" i="0" u="none" strike="noStrike" baseline="0" dirty="0">
                <a:latin typeface="Arial" panose="020B0604020202020204" pitchFamily="34" charset="0"/>
              </a:rPr>
              <a:t>  </a:t>
            </a:r>
            <a:r>
              <a:rPr lang="en-US" sz="1800" b="1" i="0" u="none" strike="noStrike" baseline="0" dirty="0">
                <a:latin typeface="Arial" panose="020B0604020202020204" pitchFamily="34" charset="0"/>
              </a:rPr>
              <a:t>A: Dobra </a:t>
            </a:r>
            <a:r>
              <a:rPr lang="en-US" sz="1800" b="1" i="0" u="none" strike="noStrike" baseline="0" dirty="0" err="1">
                <a:latin typeface="Arial" panose="020B0604020202020204" pitchFamily="34" charset="0"/>
              </a:rPr>
              <a:t>glikoregulacija</a:t>
            </a:r>
            <a:r>
              <a:rPr lang="en-US" sz="1800" b="1" i="0" u="none" strike="noStrike" baseline="0" dirty="0">
                <a:latin typeface="Arial" panose="020B0604020202020204" pitchFamily="34" charset="0"/>
              </a:rPr>
              <a:t> </a:t>
            </a:r>
            <a:endParaRPr lang="en-US" sz="1800" b="0" i="0" u="none" strike="noStrike" baseline="0" dirty="0">
              <a:latin typeface="Arial" panose="020B0604020202020204" pitchFamily="34" charset="0"/>
            </a:endParaRPr>
          </a:p>
          <a:p>
            <a:pPr marL="0" indent="0">
              <a:buNone/>
            </a:pPr>
            <a:r>
              <a:rPr lang="sr-Latn-ME" sz="1800" b="1" i="0" u="none" strike="noStrike" baseline="0" dirty="0">
                <a:latin typeface="Arial" panose="020B0604020202020204" pitchFamily="34" charset="0"/>
              </a:rPr>
              <a:t>  </a:t>
            </a:r>
            <a:r>
              <a:rPr lang="en-US" sz="1800" b="1" i="0" u="none" strike="noStrike" baseline="0" dirty="0">
                <a:latin typeface="Arial" panose="020B0604020202020204" pitchFamily="34" charset="0"/>
              </a:rPr>
              <a:t>B: </a:t>
            </a:r>
            <a:r>
              <a:rPr lang="en-US" sz="1800" b="1" i="0" u="none" strike="noStrike" baseline="0" dirty="0" err="1">
                <a:latin typeface="Arial" panose="020B0604020202020204" pitchFamily="34" charset="0"/>
              </a:rPr>
              <a:t>Farmakoterapija</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metaboličkih</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poremećaja</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FF0000"/>
                </a:solidFill>
                <a:latin typeface="Arial" panose="020B0604020202020204" pitchFamily="34" charset="0"/>
              </a:rPr>
              <a:t>Alfa-</a:t>
            </a:r>
            <a:r>
              <a:rPr lang="en-US" sz="1800" b="0" i="0" u="none" strike="noStrike" baseline="0" dirty="0" err="1">
                <a:solidFill>
                  <a:srgbClr val="FF0000"/>
                </a:solidFill>
                <a:latin typeface="Arial" panose="020B0604020202020204" pitchFamily="34" charset="0"/>
              </a:rPr>
              <a:t>lipoi</a:t>
            </a:r>
            <a:r>
              <a:rPr lang="sr-Latn-ME" sz="1800" b="0" i="0" u="none" strike="noStrike" baseline="0" dirty="0">
                <a:solidFill>
                  <a:srgbClr val="FF0000"/>
                </a:solidFill>
                <a:latin typeface="Arial" panose="020B0604020202020204" pitchFamily="34" charset="0"/>
              </a:rPr>
              <a:t>ns</a:t>
            </a:r>
            <a:r>
              <a:rPr lang="en-US" sz="1800" b="0" i="0" u="none" strike="noStrike" baseline="0" dirty="0">
                <a:solidFill>
                  <a:srgbClr val="FF0000"/>
                </a:solidFill>
                <a:latin typeface="Arial" panose="020B0604020202020204" pitchFamily="34" charset="0"/>
              </a:rPr>
              <a:t>ka </a:t>
            </a:r>
            <a:r>
              <a:rPr lang="en-US" sz="1800" b="0" i="0" u="none" strike="noStrike" baseline="0" dirty="0" err="1">
                <a:solidFill>
                  <a:srgbClr val="FF0000"/>
                </a:solidFill>
                <a:latin typeface="Arial" panose="020B0604020202020204" pitchFamily="34" charset="0"/>
              </a:rPr>
              <a:t>kiselina</a:t>
            </a:r>
            <a:r>
              <a:rPr lang="en-US" sz="1800" b="0" i="0" u="none" strike="noStrike" baseline="0" dirty="0">
                <a:solidFill>
                  <a:srgbClr val="FF0000"/>
                </a:solidFill>
                <a:latin typeface="Arial" panose="020B0604020202020204" pitchFamily="34" charset="0"/>
              </a:rPr>
              <a:t> (amp. </a:t>
            </a:r>
            <a:r>
              <a:rPr lang="en-US" sz="1800" b="0" i="0" u="none" strike="noStrike" baseline="0" dirty="0" err="1">
                <a:solidFill>
                  <a:srgbClr val="FF0000"/>
                </a:solidFill>
                <a:latin typeface="Arial" panose="020B0604020202020204" pitchFamily="34" charset="0"/>
              </a:rPr>
              <a:t>i</a:t>
            </a:r>
            <a:r>
              <a:rPr lang="en-US" sz="1800" b="0" i="0" u="none" strike="noStrike" baseline="0" dirty="0">
                <a:solidFill>
                  <a:srgbClr val="FF0000"/>
                </a:solidFill>
                <a:latin typeface="Arial" panose="020B0604020202020204" pitchFamily="34" charset="0"/>
              </a:rPr>
              <a:t> caps.) </a:t>
            </a:r>
            <a:r>
              <a:rPr lang="sr-Latn-ME" sz="1800" b="0" i="0" u="none" strike="noStrike" baseline="0" dirty="0">
                <a:solidFill>
                  <a:srgbClr val="FF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snažan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antioksidans</a:t>
            </a:r>
            <a:r>
              <a:rPr lang="en-US" sz="1800" b="0" i="0" u="none" strike="noStrike" baseline="0" dirty="0">
                <a:solidFill>
                  <a:srgbClr val="000000"/>
                </a:solidFill>
                <a:latin typeface="Arial" panose="020B0604020202020204" pitchFamily="34" charset="0"/>
              </a:rPr>
              <a:t> koji </a:t>
            </a:r>
            <a:r>
              <a:rPr lang="en-US" sz="1800" b="0" i="0" u="none" strike="noStrike" baseline="0" dirty="0" err="1">
                <a:solidFill>
                  <a:srgbClr val="000000"/>
                </a:solidFill>
                <a:latin typeface="Arial" panose="020B0604020202020204" pitchFamily="34" charset="0"/>
              </a:rPr>
              <a:t>uništava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slobodne</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radikale</a:t>
            </a:r>
            <a:r>
              <a:rPr lang="en-US" sz="1800" b="0" i="0" u="none" strike="noStrike" baseline="0" dirty="0">
                <a:solidFill>
                  <a:srgbClr val="000000"/>
                </a:solidFill>
                <a:latin typeface="Arial" panose="020B0604020202020204" pitchFamily="34" charset="0"/>
              </a:rPr>
              <a:t> koji </a:t>
            </a:r>
            <a:r>
              <a:rPr lang="en-US" sz="1800" b="0" i="0" u="none" strike="noStrike" baseline="0" dirty="0" err="1">
                <a:solidFill>
                  <a:srgbClr val="000000"/>
                </a:solidFill>
                <a:latin typeface="Arial" panose="020B0604020202020204" pitchFamily="34" charset="0"/>
              </a:rPr>
              <a:t>učestvuju</a:t>
            </a:r>
            <a:r>
              <a:rPr lang="en-US" sz="1800" b="0" i="0" u="none" strike="noStrike" baseline="0" dirty="0">
                <a:solidFill>
                  <a:srgbClr val="000000"/>
                </a:solidFill>
                <a:latin typeface="Arial" panose="020B0604020202020204" pitchFamily="34" charset="0"/>
              </a:rPr>
              <a:t> u </a:t>
            </a:r>
            <a:r>
              <a:rPr lang="en-US" sz="1800" b="0" i="0" u="none" strike="noStrike" baseline="0" dirty="0" err="1">
                <a:solidFill>
                  <a:srgbClr val="000000"/>
                </a:solidFill>
                <a:latin typeface="Arial" panose="020B0604020202020204" pitchFamily="34" charset="0"/>
              </a:rPr>
              <a:t>završnom</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oštećenju</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per.nerava</a:t>
            </a:r>
            <a:r>
              <a:rPr lang="en-US" sz="1800" b="0" i="0" u="none" strike="noStrike" baseline="0" dirty="0">
                <a:solidFill>
                  <a:srgbClr val="000000"/>
                </a:solidFill>
                <a:latin typeface="Arial" panose="020B0604020202020204" pitchFamily="34" charset="0"/>
              </a:rPr>
              <a:t> u </a:t>
            </a:r>
            <a:r>
              <a:rPr lang="en-US" sz="1800" b="0" i="0" u="none" strike="noStrike" baseline="0" dirty="0" err="1">
                <a:solidFill>
                  <a:srgbClr val="000000"/>
                </a:solidFill>
                <a:latin typeface="Arial" panose="020B0604020202020204" pitchFamily="34" charset="0"/>
              </a:rPr>
              <a:t>složenom</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lancu</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patofiz</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zbivanja</a:t>
            </a:r>
            <a:r>
              <a:rPr lang="en-US" sz="1800" b="0" i="0" u="none" strike="noStrike" baseline="0" dirty="0">
                <a:solidFill>
                  <a:srgbClr val="000000"/>
                </a:solidFill>
                <a:latin typeface="Arial" panose="020B0604020202020204" pitchFamily="34" charset="0"/>
              </a:rPr>
              <a:t> </a:t>
            </a:r>
            <a:r>
              <a:rPr lang="en-US" sz="1800" b="1" i="0" u="none" strike="noStrike" baseline="0" dirty="0">
                <a:latin typeface="Arial" panose="020B0604020202020204" pitchFamily="34" charset="0"/>
              </a:rPr>
              <a:t> </a:t>
            </a:r>
            <a:endParaRPr lang="en-US" sz="1800" b="0" i="0" u="none" strike="noStrike" baseline="0" dirty="0">
              <a:solidFill>
                <a:srgbClr val="000000"/>
              </a:solidFill>
              <a:latin typeface="Arial" panose="020B0604020202020204" pitchFamily="34" charset="0"/>
            </a:endParaRPr>
          </a:p>
          <a:p>
            <a:r>
              <a:rPr lang="en-US" sz="1800" b="0" i="0" u="none" strike="noStrike" baseline="0" dirty="0" err="1">
                <a:latin typeface="Arial" panose="020B0604020202020204" pitchFamily="34" charset="0"/>
              </a:rPr>
              <a:t>Benfotiamin</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pPr marL="0" indent="0">
              <a:buNone/>
            </a:pPr>
            <a:r>
              <a:rPr lang="en-US" sz="1800" b="1" i="0" u="none" strike="noStrike" baseline="0" dirty="0">
                <a:latin typeface="Arial" panose="020B0604020202020204" pitchFamily="34" charset="0"/>
              </a:rPr>
              <a:t>2. </a:t>
            </a:r>
            <a:r>
              <a:rPr lang="en-US" sz="1800" b="1" i="0" u="none" strike="noStrike" baseline="0" dirty="0" err="1">
                <a:latin typeface="Arial" panose="020B0604020202020204" pitchFamily="34" charset="0"/>
              </a:rPr>
              <a:t>Simptomatska</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terapija</a:t>
            </a:r>
            <a:r>
              <a:rPr lang="en-US" sz="1800" b="1" i="0" u="none" strike="noStrike" baseline="0" dirty="0">
                <a:latin typeface="Arial" panose="020B0604020202020204" pitchFamily="34" charset="0"/>
              </a:rPr>
              <a:t> </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liječenje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neuropatskog</a:t>
            </a:r>
            <a:r>
              <a:rPr lang="en-US" sz="1800" b="0" i="0" u="none" strike="noStrike" baseline="0" dirty="0">
                <a:latin typeface="Arial" panose="020B0604020202020204" pitchFamily="34" charset="0"/>
              </a:rPr>
              <a:t> bola </a:t>
            </a:r>
            <a:endParaRPr lang="sr-Latn-ME" sz="1800" b="0" i="0" u="none" strike="noStrike" baseline="0" dirty="0">
              <a:latin typeface="Arial" panose="020B0604020202020204" pitchFamily="34" charset="0"/>
            </a:endParaRPr>
          </a:p>
          <a:p>
            <a:pPr marL="0" indent="0">
              <a:buNone/>
            </a:pPr>
            <a:endParaRPr lang="en-US" sz="1800" b="0" i="0" u="none" strike="noStrike" baseline="0" dirty="0">
              <a:latin typeface="Arial" panose="020B0604020202020204" pitchFamily="34" charset="0"/>
            </a:endParaRPr>
          </a:p>
          <a:p>
            <a:pPr marL="0" indent="0">
              <a:buNone/>
            </a:pPr>
            <a:r>
              <a:rPr lang="en-US" sz="1800" b="1" i="0" u="none" strike="noStrike" baseline="0" dirty="0">
                <a:latin typeface="Arial" panose="020B0604020202020204" pitchFamily="34" charset="0"/>
              </a:rPr>
              <a:t>3. </a:t>
            </a:r>
            <a:r>
              <a:rPr lang="en-US" sz="1800" b="1" i="0" u="none" strike="noStrike" baseline="0" dirty="0" err="1">
                <a:latin typeface="Arial" panose="020B0604020202020204" pitchFamily="34" charset="0"/>
              </a:rPr>
              <a:t>Fizikalna</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terapija</a:t>
            </a:r>
            <a:r>
              <a:rPr lang="en-US" sz="1800" b="1" i="0" u="none" strike="noStrike" baseline="0" dirty="0">
                <a:latin typeface="Arial" panose="020B0604020202020204" pitchFamily="34" charset="0"/>
              </a:rPr>
              <a:t> </a:t>
            </a:r>
            <a:endParaRPr lang="en-US" dirty="0"/>
          </a:p>
        </p:txBody>
      </p:sp>
    </p:spTree>
    <p:extLst>
      <p:ext uri="{BB962C8B-B14F-4D97-AF65-F5344CB8AC3E}">
        <p14:creationId xmlns:p14="http://schemas.microsoft.com/office/powerpoint/2010/main" val="260505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a:extLst>
              <a:ext uri="{FF2B5EF4-FFF2-40B4-BE49-F238E27FC236}">
                <a16:creationId xmlns="" xmlns:a16="http://schemas.microsoft.com/office/drawing/2014/main" id="{D51E7FF9-EE0A-4541-A7EE-9F00838EBDDB}"/>
              </a:ext>
            </a:extLst>
          </p:cNvPr>
          <p:cNvSpPr txBox="1">
            <a:spLocks noChangeArrowheads="1"/>
          </p:cNvSpPr>
          <p:nvPr/>
        </p:nvSpPr>
        <p:spPr bwMode="auto">
          <a:xfrm>
            <a:off x="781050" y="1422400"/>
            <a:ext cx="37639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pPr>
              <a:lnSpc>
                <a:spcPct val="60000"/>
              </a:lnSpc>
              <a:spcBef>
                <a:spcPct val="50000"/>
              </a:spcBef>
            </a:pPr>
            <a:r>
              <a:rPr lang="en-GB" altLang="en-US" sz="2400" b="1">
                <a:latin typeface="Arial" panose="020B0604020202020204" pitchFamily="34" charset="0"/>
              </a:rPr>
              <a:t> </a:t>
            </a:r>
          </a:p>
        </p:txBody>
      </p:sp>
      <p:sp>
        <p:nvSpPr>
          <p:cNvPr id="221187" name="Text Box 3">
            <a:extLst>
              <a:ext uri="{FF2B5EF4-FFF2-40B4-BE49-F238E27FC236}">
                <a16:creationId xmlns="" xmlns:a16="http://schemas.microsoft.com/office/drawing/2014/main" id="{985BB8A1-FBE2-46A2-AE95-DFD65CA327F9}"/>
              </a:ext>
            </a:extLst>
          </p:cNvPr>
          <p:cNvSpPr txBox="1">
            <a:spLocks noChangeArrowheads="1"/>
          </p:cNvSpPr>
          <p:nvPr/>
        </p:nvSpPr>
        <p:spPr bwMode="auto">
          <a:xfrm>
            <a:off x="6000750" y="1828800"/>
            <a:ext cx="285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altLang="en-US" sz="2400" b="1">
                <a:solidFill>
                  <a:srgbClr val="54C1F8"/>
                </a:solidFill>
                <a:latin typeface="Arial" panose="020B0604020202020204" pitchFamily="34" charset="0"/>
              </a:rPr>
              <a:t>Smanjen</a:t>
            </a:r>
            <a:r>
              <a:rPr lang="en-GB" altLang="en-US" sz="2400" b="1">
                <a:solidFill>
                  <a:srgbClr val="54C1F8"/>
                </a:solidFill>
                <a:latin typeface="Arial" panose="020B0604020202020204" pitchFamily="34" charset="0"/>
              </a:rPr>
              <a:t> </a:t>
            </a:r>
            <a:r>
              <a:rPr lang="hr-HR" altLang="en-US" sz="2400" b="1">
                <a:solidFill>
                  <a:srgbClr val="54C1F8"/>
                </a:solidFill>
                <a:latin typeface="Arial" panose="020B0604020202020204" pitchFamily="34" charset="0"/>
              </a:rPr>
              <a:t>r</a:t>
            </a:r>
            <a:r>
              <a:rPr lang="en-GB" altLang="en-US" sz="2400" b="1">
                <a:solidFill>
                  <a:srgbClr val="54C1F8"/>
                </a:solidFill>
                <a:latin typeface="Arial" panose="020B0604020202020204" pitchFamily="34" charset="0"/>
              </a:rPr>
              <a:t>i</a:t>
            </a:r>
            <a:r>
              <a:rPr lang="hr-HR" altLang="en-US" sz="2400" b="1">
                <a:solidFill>
                  <a:srgbClr val="54C1F8"/>
                </a:solidFill>
                <a:latin typeface="Arial" panose="020B0604020202020204" pitchFamily="34" charset="0"/>
              </a:rPr>
              <a:t>zi</a:t>
            </a:r>
            <a:r>
              <a:rPr lang="en-GB" altLang="en-US" sz="2400" b="1">
                <a:solidFill>
                  <a:srgbClr val="54C1F8"/>
                </a:solidFill>
                <a:latin typeface="Arial" panose="020B0604020202020204" pitchFamily="34" charset="0"/>
              </a:rPr>
              <a:t>k*</a:t>
            </a:r>
          </a:p>
        </p:txBody>
      </p:sp>
      <p:sp>
        <p:nvSpPr>
          <p:cNvPr id="221188" name="AutoShape 4">
            <a:extLst>
              <a:ext uri="{FF2B5EF4-FFF2-40B4-BE49-F238E27FC236}">
                <a16:creationId xmlns="" xmlns:a16="http://schemas.microsoft.com/office/drawing/2014/main" id="{5C710150-A20C-4606-9D0C-FC0885395358}"/>
              </a:ext>
            </a:extLst>
          </p:cNvPr>
          <p:cNvSpPr>
            <a:spLocks noChangeArrowheads="1"/>
          </p:cNvSpPr>
          <p:nvPr/>
        </p:nvSpPr>
        <p:spPr bwMode="auto">
          <a:xfrm>
            <a:off x="600075" y="2393950"/>
            <a:ext cx="1627188" cy="3513138"/>
          </a:xfrm>
          <a:prstGeom prst="downArrow">
            <a:avLst>
              <a:gd name="adj1" fmla="val 65935"/>
              <a:gd name="adj2" fmla="val 53976"/>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b="1">
              <a:latin typeface="Arial" panose="020B0604020202020204" pitchFamily="34" charset="0"/>
            </a:endParaRPr>
          </a:p>
          <a:p>
            <a:pPr algn="ctr"/>
            <a:endParaRPr lang="en-GB" altLang="en-US" sz="2400" b="1">
              <a:latin typeface="Arial" panose="020B0604020202020204" pitchFamily="34" charset="0"/>
            </a:endParaRPr>
          </a:p>
          <a:p>
            <a:pPr algn="ctr"/>
            <a:endParaRPr lang="en-GB" altLang="en-US" sz="2400" b="1">
              <a:latin typeface="Arial" panose="020B0604020202020204" pitchFamily="34" charset="0"/>
            </a:endParaRPr>
          </a:p>
          <a:p>
            <a:pPr algn="ctr"/>
            <a:endParaRPr lang="en-GB" altLang="en-US" sz="2400" b="1">
              <a:latin typeface="Arial" panose="020B0604020202020204" pitchFamily="34" charset="0"/>
            </a:endParaRPr>
          </a:p>
          <a:p>
            <a:pPr algn="ctr"/>
            <a:endParaRPr lang="en-GB" altLang="en-US" sz="2400" b="1">
              <a:latin typeface="Arial" panose="020B0604020202020204" pitchFamily="34" charset="0"/>
            </a:endParaRPr>
          </a:p>
          <a:p>
            <a:pPr algn="ctr"/>
            <a:r>
              <a:rPr lang="en-GB" altLang="en-US" sz="4000" b="1">
                <a:solidFill>
                  <a:srgbClr val="003399"/>
                </a:solidFill>
                <a:latin typeface="Arial" panose="020B0604020202020204" pitchFamily="34" charset="0"/>
              </a:rPr>
              <a:t>1%</a:t>
            </a:r>
          </a:p>
        </p:txBody>
      </p:sp>
      <p:sp>
        <p:nvSpPr>
          <p:cNvPr id="221189" name="Text Box 5">
            <a:extLst>
              <a:ext uri="{FF2B5EF4-FFF2-40B4-BE49-F238E27FC236}">
                <a16:creationId xmlns="" xmlns:a16="http://schemas.microsoft.com/office/drawing/2014/main" id="{A36BD75B-75D4-40D5-BB22-A3EFF71A7078}"/>
              </a:ext>
            </a:extLst>
          </p:cNvPr>
          <p:cNvSpPr txBox="1">
            <a:spLocks noChangeArrowheads="1"/>
          </p:cNvSpPr>
          <p:nvPr/>
        </p:nvSpPr>
        <p:spPr bwMode="auto">
          <a:xfrm>
            <a:off x="2481263" y="2486025"/>
            <a:ext cx="376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r-HR" altLang="en-US" sz="2400" b="1" dirty="0">
                <a:latin typeface="Arial" panose="020B0604020202020204" pitchFamily="34" charset="0"/>
              </a:rPr>
              <a:t>Smrtnost od dijabetesa</a:t>
            </a:r>
            <a:endParaRPr lang="en-GB" altLang="en-US" sz="2400" b="1" dirty="0">
              <a:latin typeface="Arial" panose="020B0604020202020204" pitchFamily="34" charset="0"/>
            </a:endParaRPr>
          </a:p>
        </p:txBody>
      </p:sp>
      <p:sp>
        <p:nvSpPr>
          <p:cNvPr id="221190" name="Text Box 6">
            <a:extLst>
              <a:ext uri="{FF2B5EF4-FFF2-40B4-BE49-F238E27FC236}">
                <a16:creationId xmlns="" xmlns:a16="http://schemas.microsoft.com/office/drawing/2014/main" id="{E968BAA9-65B1-4383-BF56-D18BB4889629}"/>
              </a:ext>
            </a:extLst>
          </p:cNvPr>
          <p:cNvSpPr txBox="1">
            <a:spLocks noChangeArrowheads="1"/>
          </p:cNvSpPr>
          <p:nvPr/>
        </p:nvSpPr>
        <p:spPr bwMode="auto">
          <a:xfrm>
            <a:off x="2481263" y="3416300"/>
            <a:ext cx="376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r-HR" altLang="en-US" sz="2400" b="1" dirty="0">
                <a:latin typeface="Arial" panose="020B0604020202020204" pitchFamily="34" charset="0"/>
              </a:rPr>
              <a:t>Srčane komplikacije</a:t>
            </a:r>
            <a:endParaRPr lang="en-GB" altLang="en-US" sz="2400" b="1" dirty="0">
              <a:latin typeface="Arial" panose="020B0604020202020204" pitchFamily="34" charset="0"/>
            </a:endParaRPr>
          </a:p>
        </p:txBody>
      </p:sp>
      <p:sp>
        <p:nvSpPr>
          <p:cNvPr id="221191" name="Text Box 7">
            <a:extLst>
              <a:ext uri="{FF2B5EF4-FFF2-40B4-BE49-F238E27FC236}">
                <a16:creationId xmlns="" xmlns:a16="http://schemas.microsoft.com/office/drawing/2014/main" id="{F34303E5-1C1B-4C4D-8837-FC94F187693E}"/>
              </a:ext>
            </a:extLst>
          </p:cNvPr>
          <p:cNvSpPr txBox="1">
            <a:spLocks noChangeArrowheads="1"/>
          </p:cNvSpPr>
          <p:nvPr/>
        </p:nvSpPr>
        <p:spPr bwMode="auto">
          <a:xfrm>
            <a:off x="2481263" y="4367213"/>
            <a:ext cx="456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latin typeface="Arial" panose="020B0604020202020204" pitchFamily="34" charset="0"/>
              </a:rPr>
              <a:t>Mi</a:t>
            </a:r>
            <a:r>
              <a:rPr lang="hr-HR" altLang="en-US" sz="2400" b="1" dirty="0">
                <a:latin typeface="Arial" panose="020B0604020202020204" pitchFamily="34" charset="0"/>
              </a:rPr>
              <a:t>k</a:t>
            </a:r>
            <a:r>
              <a:rPr lang="en-GB" altLang="en-US" sz="2400" b="1" dirty="0" err="1">
                <a:latin typeface="Arial" panose="020B0604020202020204" pitchFamily="34" charset="0"/>
              </a:rPr>
              <a:t>rovas</a:t>
            </a:r>
            <a:r>
              <a:rPr lang="hr-HR" altLang="en-US" sz="2400" b="1" dirty="0">
                <a:latin typeface="Arial" panose="020B0604020202020204" pitchFamily="34" charset="0"/>
              </a:rPr>
              <a:t>k</a:t>
            </a:r>
            <a:r>
              <a:rPr lang="en-GB" altLang="en-US" sz="2400" b="1" dirty="0">
                <a:latin typeface="Arial" panose="020B0604020202020204" pitchFamily="34" charset="0"/>
              </a:rPr>
              <a:t>ula</a:t>
            </a:r>
            <a:r>
              <a:rPr lang="hr-HR" altLang="en-US" sz="2400" b="1" dirty="0">
                <a:latin typeface="Arial" panose="020B0604020202020204" pitchFamily="34" charset="0"/>
              </a:rPr>
              <a:t>rne komplikacije</a:t>
            </a:r>
            <a:endParaRPr lang="en-GB" altLang="en-US" sz="2400" b="1" dirty="0">
              <a:latin typeface="Arial" panose="020B0604020202020204" pitchFamily="34" charset="0"/>
            </a:endParaRPr>
          </a:p>
        </p:txBody>
      </p:sp>
      <p:sp>
        <p:nvSpPr>
          <p:cNvPr id="221192" name="Text Box 8">
            <a:extLst>
              <a:ext uri="{FF2B5EF4-FFF2-40B4-BE49-F238E27FC236}">
                <a16:creationId xmlns="" xmlns:a16="http://schemas.microsoft.com/office/drawing/2014/main" id="{11309DF7-A7AA-459A-91F5-924FC7E97511}"/>
              </a:ext>
            </a:extLst>
          </p:cNvPr>
          <p:cNvSpPr txBox="1">
            <a:spLocks noChangeArrowheads="1"/>
          </p:cNvSpPr>
          <p:nvPr/>
        </p:nvSpPr>
        <p:spPr bwMode="auto">
          <a:xfrm>
            <a:off x="2449513" y="5322888"/>
            <a:ext cx="465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latin typeface="Arial" panose="020B0604020202020204" pitchFamily="34" charset="0"/>
              </a:rPr>
              <a:t>Per</a:t>
            </a:r>
            <a:r>
              <a:rPr lang="hr-HR" altLang="en-US" sz="2400" b="1" dirty="0">
                <a:latin typeface="Arial" panose="020B0604020202020204" pitchFamily="34" charset="0"/>
              </a:rPr>
              <a:t>ifernu</a:t>
            </a:r>
            <a:r>
              <a:rPr lang="en-GB" altLang="en-US" sz="2400" b="1" dirty="0">
                <a:latin typeface="Arial" panose="020B0604020202020204" pitchFamily="34" charset="0"/>
              </a:rPr>
              <a:t> </a:t>
            </a:r>
            <a:r>
              <a:rPr lang="en-GB" altLang="en-US" sz="2400" b="1" dirty="0" err="1">
                <a:latin typeface="Arial" panose="020B0604020202020204" pitchFamily="34" charset="0"/>
              </a:rPr>
              <a:t>va</a:t>
            </a:r>
            <a:r>
              <a:rPr lang="hr-HR" altLang="en-US" sz="2400" b="1" dirty="0">
                <a:latin typeface="Arial" panose="020B0604020202020204" pitchFamily="34" charset="0"/>
              </a:rPr>
              <a:t>skularnu</a:t>
            </a:r>
            <a:r>
              <a:rPr lang="en-GB" altLang="en-US" sz="2400" b="1" dirty="0">
                <a:latin typeface="Arial" panose="020B0604020202020204" pitchFamily="34" charset="0"/>
              </a:rPr>
              <a:t> </a:t>
            </a:r>
            <a:r>
              <a:rPr lang="hr-HR" altLang="en-US" sz="2400" b="1" dirty="0">
                <a:latin typeface="Arial" panose="020B0604020202020204" pitchFamily="34" charset="0"/>
              </a:rPr>
              <a:t>bolest</a:t>
            </a:r>
            <a:endParaRPr lang="en-GB" altLang="en-US" sz="2400" b="1" dirty="0">
              <a:latin typeface="Arial" panose="020B0604020202020204" pitchFamily="34" charset="0"/>
            </a:endParaRPr>
          </a:p>
        </p:txBody>
      </p:sp>
      <p:sp>
        <p:nvSpPr>
          <p:cNvPr id="221194" name="Rectangle 10">
            <a:extLst>
              <a:ext uri="{FF2B5EF4-FFF2-40B4-BE49-F238E27FC236}">
                <a16:creationId xmlns="" xmlns:a16="http://schemas.microsoft.com/office/drawing/2014/main" id="{C60E9324-89AB-4BE7-91E9-EAC2221F113E}"/>
              </a:ext>
            </a:extLst>
          </p:cNvPr>
          <p:cNvSpPr>
            <a:spLocks noChangeArrowheads="1"/>
          </p:cNvSpPr>
          <p:nvPr/>
        </p:nvSpPr>
        <p:spPr bwMode="auto">
          <a:xfrm>
            <a:off x="322263" y="609600"/>
            <a:ext cx="846455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lvl1pPr algn="ctr">
              <a:defRPr sz="4400" b="1">
                <a:solidFill>
                  <a:schemeClr val="tx2"/>
                </a:solidFill>
                <a:effectLst>
                  <a:outerShdw blurRad="38100" dist="38100" dir="2700000" algn="tl">
                    <a:srgbClr val="000000"/>
                  </a:outerShdw>
                </a:effectLst>
                <a:latin typeface="Garamond" panose="02020404030301010803" pitchFamily="18"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eaLnBrk="1" hangingPunct="1"/>
            <a:r>
              <a:rPr lang="en-GB" altLang="en-US" sz="2600" dirty="0">
                <a:effectLst/>
                <a:latin typeface="+mj-lt"/>
              </a:rPr>
              <a:t> </a:t>
            </a:r>
            <a:r>
              <a:rPr lang="hr-HR" altLang="en-US" sz="2600" dirty="0">
                <a:solidFill>
                  <a:schemeClr val="tx1"/>
                </a:solidFill>
                <a:effectLst/>
                <a:latin typeface="+mj-lt"/>
              </a:rPr>
              <a:t>Bolja  kontrola  dijabetesa  znači istovremeno</a:t>
            </a:r>
            <a:br>
              <a:rPr lang="hr-HR" altLang="en-US" sz="2600" dirty="0">
                <a:solidFill>
                  <a:schemeClr val="tx1"/>
                </a:solidFill>
                <a:effectLst/>
                <a:latin typeface="+mj-lt"/>
              </a:rPr>
            </a:br>
            <a:r>
              <a:rPr lang="hr-HR" altLang="en-US" sz="2600" dirty="0">
                <a:solidFill>
                  <a:schemeClr val="tx1"/>
                </a:solidFill>
                <a:effectLst/>
                <a:latin typeface="+mj-lt"/>
              </a:rPr>
              <a:t>i  smanjenje  komplikacija</a:t>
            </a:r>
            <a:r>
              <a:rPr lang="hr-HR" altLang="en-US" sz="2600" b="0" dirty="0">
                <a:effectLst/>
                <a:latin typeface="+mj-lt"/>
              </a:rPr>
              <a:t> </a:t>
            </a:r>
            <a:endParaRPr lang="en-GB" altLang="en-US" sz="2600" dirty="0">
              <a:effectLst/>
              <a:latin typeface="+mj-lt"/>
            </a:endParaRPr>
          </a:p>
        </p:txBody>
      </p:sp>
      <p:sp>
        <p:nvSpPr>
          <p:cNvPr id="221195" name="AutoShape 11">
            <a:extLst>
              <a:ext uri="{FF2B5EF4-FFF2-40B4-BE49-F238E27FC236}">
                <a16:creationId xmlns="" xmlns:a16="http://schemas.microsoft.com/office/drawing/2014/main" id="{6FC68378-2A9E-422B-A49A-46B3D448CF90}"/>
              </a:ext>
            </a:extLst>
          </p:cNvPr>
          <p:cNvSpPr>
            <a:spLocks noChangeArrowheads="1"/>
          </p:cNvSpPr>
          <p:nvPr/>
        </p:nvSpPr>
        <p:spPr bwMode="auto">
          <a:xfrm rot="5394609">
            <a:off x="7044532" y="4233068"/>
            <a:ext cx="692150" cy="760413"/>
          </a:xfrm>
          <a:prstGeom prst="homePlate">
            <a:avLst>
              <a:gd name="adj" fmla="val 25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sz="2400" b="1">
                <a:solidFill>
                  <a:srgbClr val="003399"/>
                </a:solidFill>
                <a:latin typeface="Arial" panose="020B0604020202020204" pitchFamily="34" charset="0"/>
              </a:rPr>
              <a:t>-</a:t>
            </a:r>
            <a:r>
              <a:rPr lang="en-GB" altLang="en-US" sz="500" b="1">
                <a:solidFill>
                  <a:srgbClr val="003399"/>
                </a:solidFill>
                <a:latin typeface="Arial" panose="020B0604020202020204" pitchFamily="34" charset="0"/>
              </a:rPr>
              <a:t> </a:t>
            </a:r>
            <a:r>
              <a:rPr lang="en-GB" altLang="en-US" sz="2400" b="1">
                <a:solidFill>
                  <a:srgbClr val="003399"/>
                </a:solidFill>
                <a:latin typeface="Arial" panose="020B0604020202020204" pitchFamily="34" charset="0"/>
              </a:rPr>
              <a:t>37%</a:t>
            </a:r>
            <a:endParaRPr lang="en-GB" altLang="en-US" sz="3200" b="1">
              <a:solidFill>
                <a:srgbClr val="003399"/>
              </a:solidFill>
              <a:latin typeface="Arial" panose="020B0604020202020204" pitchFamily="34" charset="0"/>
            </a:endParaRPr>
          </a:p>
        </p:txBody>
      </p:sp>
      <p:sp>
        <p:nvSpPr>
          <p:cNvPr id="221196" name="AutoShape 12">
            <a:extLst>
              <a:ext uri="{FF2B5EF4-FFF2-40B4-BE49-F238E27FC236}">
                <a16:creationId xmlns="" xmlns:a16="http://schemas.microsoft.com/office/drawing/2014/main" id="{1BF07584-85AC-449A-B176-17DCD6BF1B66}"/>
              </a:ext>
            </a:extLst>
          </p:cNvPr>
          <p:cNvSpPr>
            <a:spLocks noChangeArrowheads="1"/>
          </p:cNvSpPr>
          <p:nvPr/>
        </p:nvSpPr>
        <p:spPr bwMode="auto">
          <a:xfrm rot="5394609">
            <a:off x="7090569" y="5185569"/>
            <a:ext cx="692150" cy="760412"/>
          </a:xfrm>
          <a:prstGeom prst="homePlate">
            <a:avLst>
              <a:gd name="adj" fmla="val 25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sz="2400" b="1">
                <a:solidFill>
                  <a:srgbClr val="003399"/>
                </a:solidFill>
                <a:latin typeface="Arial" panose="020B0604020202020204" pitchFamily="34" charset="0"/>
              </a:rPr>
              <a:t>-</a:t>
            </a:r>
            <a:r>
              <a:rPr lang="en-GB" altLang="en-US" sz="500" b="1">
                <a:solidFill>
                  <a:srgbClr val="003399"/>
                </a:solidFill>
                <a:latin typeface="Arial" panose="020B0604020202020204" pitchFamily="34" charset="0"/>
              </a:rPr>
              <a:t> </a:t>
            </a:r>
            <a:r>
              <a:rPr lang="en-GB" altLang="en-US" sz="2400" b="1">
                <a:solidFill>
                  <a:srgbClr val="003399"/>
                </a:solidFill>
                <a:latin typeface="Arial" panose="020B0604020202020204" pitchFamily="34" charset="0"/>
              </a:rPr>
              <a:t>43%</a:t>
            </a:r>
            <a:endParaRPr lang="en-GB" altLang="en-US" sz="3200" b="1">
              <a:solidFill>
                <a:srgbClr val="003399"/>
              </a:solidFill>
              <a:latin typeface="Arial" panose="020B0604020202020204" pitchFamily="34" charset="0"/>
            </a:endParaRPr>
          </a:p>
        </p:txBody>
      </p:sp>
      <p:sp>
        <p:nvSpPr>
          <p:cNvPr id="221197" name="AutoShape 13">
            <a:extLst>
              <a:ext uri="{FF2B5EF4-FFF2-40B4-BE49-F238E27FC236}">
                <a16:creationId xmlns="" xmlns:a16="http://schemas.microsoft.com/office/drawing/2014/main" id="{AF8F27A9-4059-4DDE-92FE-0BA74864838F}"/>
              </a:ext>
            </a:extLst>
          </p:cNvPr>
          <p:cNvSpPr>
            <a:spLocks noChangeArrowheads="1"/>
          </p:cNvSpPr>
          <p:nvPr/>
        </p:nvSpPr>
        <p:spPr bwMode="auto">
          <a:xfrm rot="5394609">
            <a:off x="7100094" y="3288506"/>
            <a:ext cx="692150" cy="763588"/>
          </a:xfrm>
          <a:prstGeom prst="homePlate">
            <a:avLst>
              <a:gd name="adj" fmla="val 25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sz="2400" b="1">
                <a:solidFill>
                  <a:srgbClr val="003399"/>
                </a:solidFill>
                <a:latin typeface="Arial" panose="020B0604020202020204" pitchFamily="34" charset="0"/>
              </a:rPr>
              <a:t>-</a:t>
            </a:r>
            <a:r>
              <a:rPr lang="en-GB" altLang="en-US" sz="500" b="1">
                <a:solidFill>
                  <a:srgbClr val="003399"/>
                </a:solidFill>
                <a:latin typeface="Arial" panose="020B0604020202020204" pitchFamily="34" charset="0"/>
              </a:rPr>
              <a:t> </a:t>
            </a:r>
            <a:r>
              <a:rPr lang="en-GB" altLang="en-US" sz="2400" b="1">
                <a:solidFill>
                  <a:srgbClr val="003399"/>
                </a:solidFill>
                <a:latin typeface="Arial" panose="020B0604020202020204" pitchFamily="34" charset="0"/>
              </a:rPr>
              <a:t>14%</a:t>
            </a:r>
            <a:endParaRPr lang="en-GB" altLang="en-US" sz="3200" b="1">
              <a:solidFill>
                <a:srgbClr val="003399"/>
              </a:solidFill>
              <a:latin typeface="Arial" panose="020B0604020202020204" pitchFamily="34" charset="0"/>
            </a:endParaRPr>
          </a:p>
        </p:txBody>
      </p:sp>
      <p:sp>
        <p:nvSpPr>
          <p:cNvPr id="221198" name="AutoShape 14">
            <a:extLst>
              <a:ext uri="{FF2B5EF4-FFF2-40B4-BE49-F238E27FC236}">
                <a16:creationId xmlns="" xmlns:a16="http://schemas.microsoft.com/office/drawing/2014/main" id="{4AFD5BC5-0C12-46C6-977F-582E0BDEFD35}"/>
              </a:ext>
            </a:extLst>
          </p:cNvPr>
          <p:cNvSpPr>
            <a:spLocks noChangeArrowheads="1"/>
          </p:cNvSpPr>
          <p:nvPr/>
        </p:nvSpPr>
        <p:spPr bwMode="auto">
          <a:xfrm rot="5394609">
            <a:off x="7097713" y="2341563"/>
            <a:ext cx="692150" cy="762000"/>
          </a:xfrm>
          <a:prstGeom prst="homePlate">
            <a:avLst>
              <a:gd name="adj" fmla="val 25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sz="2400" b="1">
                <a:solidFill>
                  <a:srgbClr val="003399"/>
                </a:solidFill>
                <a:latin typeface="Arial" panose="020B0604020202020204" pitchFamily="34" charset="0"/>
              </a:rPr>
              <a:t>-</a:t>
            </a:r>
            <a:r>
              <a:rPr lang="en-GB" altLang="en-US" sz="500" b="1">
                <a:solidFill>
                  <a:srgbClr val="003399"/>
                </a:solidFill>
                <a:latin typeface="Arial" panose="020B0604020202020204" pitchFamily="34" charset="0"/>
              </a:rPr>
              <a:t> </a:t>
            </a:r>
            <a:r>
              <a:rPr lang="en-GB" altLang="en-US" sz="2400" b="1">
                <a:solidFill>
                  <a:srgbClr val="003399"/>
                </a:solidFill>
                <a:latin typeface="Arial" panose="020B0604020202020204" pitchFamily="34" charset="0"/>
              </a:rPr>
              <a:t>21%</a:t>
            </a:r>
            <a:endParaRPr lang="en-GB" altLang="en-US" sz="3200" b="1">
              <a:solidFill>
                <a:srgbClr val="003399"/>
              </a:solidFill>
              <a:latin typeface="Arial" panose="020B0604020202020204" pitchFamily="34" charset="0"/>
            </a:endParaRPr>
          </a:p>
        </p:txBody>
      </p:sp>
      <p:sp>
        <p:nvSpPr>
          <p:cNvPr id="221200" name="Text Box 16">
            <a:extLst>
              <a:ext uri="{FF2B5EF4-FFF2-40B4-BE49-F238E27FC236}">
                <a16:creationId xmlns="" xmlns:a16="http://schemas.microsoft.com/office/drawing/2014/main" id="{E45F90C8-8E1B-4CE7-AEAF-F076C2BFA8F5}"/>
              </a:ext>
            </a:extLst>
          </p:cNvPr>
          <p:cNvSpPr txBox="1">
            <a:spLocks noChangeArrowheads="1"/>
          </p:cNvSpPr>
          <p:nvPr/>
        </p:nvSpPr>
        <p:spPr bwMode="auto">
          <a:xfrm>
            <a:off x="974725" y="1660525"/>
            <a:ext cx="3576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hr-HR" altLang="en-US" sz="2000" b="1" dirty="0">
                <a:latin typeface="Arial" panose="020B0604020202020204" pitchFamily="34" charset="0"/>
              </a:rPr>
              <a:t>SVAKO SMANJENJE HbA1</a:t>
            </a:r>
            <a:r>
              <a:rPr lang="hr-HR" altLang="en-US" b="1" dirty="0">
                <a:latin typeface="Arial" panose="020B0604020202020204" pitchFamily="34" charset="0"/>
              </a:rPr>
              <a:t>c</a:t>
            </a:r>
          </a:p>
          <a:p>
            <a:pPr eaLnBrk="1" hangingPunct="1"/>
            <a:r>
              <a:rPr lang="hr-HR" altLang="en-US" sz="2000" b="1" dirty="0">
                <a:latin typeface="Arial" panose="020B0604020202020204" pitchFamily="34" charset="0"/>
              </a:rPr>
              <a:t>ZA  1%  SMANJUJE  I</a:t>
            </a:r>
            <a:endParaRPr lang="en-US" altLang="en-US" sz="2000" b="1" dirty="0">
              <a:latin typeface="Arial" panose="020B0604020202020204" pitchFamily="34" charset="0"/>
            </a:endParaRP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86A05-20AC-4CD2-8FEC-D708AEEF1251}"/>
              </a:ext>
            </a:extLst>
          </p:cNvPr>
          <p:cNvSpPr>
            <a:spLocks noGrp="1"/>
          </p:cNvSpPr>
          <p:nvPr>
            <p:ph type="title"/>
          </p:nvPr>
        </p:nvSpPr>
        <p:spPr/>
        <p:txBody>
          <a:bodyPr/>
          <a:lstStyle/>
          <a:p>
            <a:r>
              <a:rPr lang="sr-Latn-ME" dirty="0"/>
              <a:t>Terapija</a:t>
            </a:r>
            <a:endParaRPr lang="en-US" dirty="0"/>
          </a:p>
        </p:txBody>
      </p:sp>
      <p:sp>
        <p:nvSpPr>
          <p:cNvPr id="3" name="Content Placeholder 2">
            <a:extLst>
              <a:ext uri="{FF2B5EF4-FFF2-40B4-BE49-F238E27FC236}">
                <a16:creationId xmlns="" xmlns:a16="http://schemas.microsoft.com/office/drawing/2014/main" id="{284ABB59-E030-4DBE-BB2A-05EF8A2AC972}"/>
              </a:ext>
            </a:extLst>
          </p:cNvPr>
          <p:cNvSpPr>
            <a:spLocks noGrp="1"/>
          </p:cNvSpPr>
          <p:nvPr>
            <p:ph idx="1"/>
          </p:nvPr>
        </p:nvSpPr>
        <p:spPr/>
        <p:txBody>
          <a:bodyPr>
            <a:noAutofit/>
          </a:bodyPr>
          <a:lstStyle/>
          <a:p>
            <a:r>
              <a:rPr lang="en-US" sz="3000" b="0" i="0" u="none" strike="noStrike" baseline="0" dirty="0" err="1">
                <a:latin typeface="+mj-lt"/>
              </a:rPr>
              <a:t>Značajan</a:t>
            </a:r>
            <a:r>
              <a:rPr lang="en-US" sz="3000" b="0" i="0" u="none" strike="noStrike" baseline="0" dirty="0">
                <a:latin typeface="+mj-lt"/>
              </a:rPr>
              <a:t> </a:t>
            </a:r>
            <a:r>
              <a:rPr lang="en-US" sz="3000" b="0" i="0" u="none" strike="noStrike" baseline="0" dirty="0" err="1">
                <a:latin typeface="+mj-lt"/>
              </a:rPr>
              <a:t>napredak</a:t>
            </a:r>
            <a:r>
              <a:rPr lang="en-US" sz="3000" b="0" i="0" u="none" strike="noStrike" baseline="0" dirty="0">
                <a:latin typeface="+mj-lt"/>
              </a:rPr>
              <a:t> u </a:t>
            </a:r>
            <a:r>
              <a:rPr lang="en-US" sz="3000" b="0" i="0" u="none" strike="noStrike" baseline="0" dirty="0" err="1">
                <a:latin typeface="+mj-lt"/>
              </a:rPr>
              <a:t>liječenju</a:t>
            </a:r>
            <a:r>
              <a:rPr lang="en-US" sz="3000" b="0" i="0" u="none" strike="noStrike" baseline="0" dirty="0">
                <a:latin typeface="+mj-lt"/>
              </a:rPr>
              <a:t> </a:t>
            </a:r>
            <a:r>
              <a:rPr lang="en-US" sz="3000" b="0" i="0" u="none" strike="noStrike" baseline="0" dirty="0" err="1">
                <a:latin typeface="+mj-lt"/>
              </a:rPr>
              <a:t>postignut</a:t>
            </a:r>
            <a:r>
              <a:rPr lang="en-US" sz="3000" b="0" i="0" u="none" strike="noStrike" baseline="0" dirty="0">
                <a:latin typeface="+mj-lt"/>
              </a:rPr>
              <a:t> je </a:t>
            </a:r>
            <a:r>
              <a:rPr lang="en-US" sz="3000" b="0" i="0" u="none" strike="noStrike" baseline="0" dirty="0" err="1">
                <a:latin typeface="+mj-lt"/>
              </a:rPr>
              <a:t>uvođenjem</a:t>
            </a:r>
            <a:r>
              <a:rPr lang="en-US" sz="3000" b="0" i="0" u="none" strike="noStrike" baseline="0" dirty="0">
                <a:latin typeface="+mj-lt"/>
              </a:rPr>
              <a:t> </a:t>
            </a:r>
            <a:r>
              <a:rPr lang="en-US" sz="3000" b="0" i="0" u="none" strike="noStrike" baseline="0" dirty="0" err="1">
                <a:latin typeface="+mj-lt"/>
              </a:rPr>
              <a:t>preparata</a:t>
            </a:r>
            <a:r>
              <a:rPr lang="en-US" sz="3000" b="0" i="0" u="none" strike="noStrike" baseline="0" dirty="0">
                <a:latin typeface="+mj-lt"/>
              </a:rPr>
              <a:t> </a:t>
            </a:r>
            <a:r>
              <a:rPr lang="sr-Latn-ME" sz="3000" b="0" i="0" u="none" strike="noStrike" baseline="0" dirty="0">
                <a:latin typeface="+mj-lt"/>
              </a:rPr>
              <a:t>alfa lipoinske</a:t>
            </a:r>
            <a:r>
              <a:rPr lang="en-US" sz="3000" b="0" i="0" u="none" strike="noStrike" baseline="0" dirty="0">
                <a:latin typeface="+mj-lt"/>
              </a:rPr>
              <a:t> </a:t>
            </a:r>
            <a:r>
              <a:rPr lang="en-US" sz="3000" b="0" i="0" u="none" strike="noStrike" baseline="0" dirty="0" err="1">
                <a:latin typeface="+mj-lt"/>
              </a:rPr>
              <a:t>kiseline</a:t>
            </a:r>
            <a:r>
              <a:rPr lang="en-US" sz="3000" b="0" i="0" u="none" strike="noStrike" baseline="0" dirty="0">
                <a:latin typeface="+mj-lt"/>
              </a:rPr>
              <a:t> </a:t>
            </a:r>
            <a:r>
              <a:rPr lang="en-US" sz="3000" b="0" i="0" u="none" strike="noStrike" baseline="0" dirty="0" err="1">
                <a:latin typeface="+mj-lt"/>
              </a:rPr>
              <a:t>krajem</a:t>
            </a:r>
            <a:r>
              <a:rPr lang="en-US" sz="3000" b="0" i="0" u="none" strike="noStrike" baseline="0" dirty="0">
                <a:latin typeface="+mj-lt"/>
              </a:rPr>
              <a:t> 20.vijeka </a:t>
            </a:r>
            <a:r>
              <a:rPr lang="en-US" sz="3000" b="0" i="0" u="none" strike="noStrike" baseline="0" dirty="0" err="1">
                <a:latin typeface="+mj-lt"/>
              </a:rPr>
              <a:t>nakon</a:t>
            </a:r>
            <a:r>
              <a:rPr lang="en-US" sz="3000" b="0" i="0" u="none" strike="noStrike" baseline="0" dirty="0">
                <a:latin typeface="+mj-lt"/>
              </a:rPr>
              <a:t> </a:t>
            </a:r>
            <a:r>
              <a:rPr lang="en-US" sz="3000" b="0" i="0" u="none" strike="noStrike" baseline="0" dirty="0" err="1">
                <a:latin typeface="+mj-lt"/>
              </a:rPr>
              <a:t>objavljene</a:t>
            </a:r>
            <a:r>
              <a:rPr lang="en-US" sz="3000" b="0" i="0" u="none" strike="noStrike" baseline="0" dirty="0">
                <a:latin typeface="+mj-lt"/>
              </a:rPr>
              <a:t> </a:t>
            </a:r>
            <a:r>
              <a:rPr lang="en-US" sz="3000" b="0" i="0" u="none" strike="noStrike" baseline="0" dirty="0" err="1">
                <a:latin typeface="+mj-lt"/>
              </a:rPr>
              <a:t>studije</a:t>
            </a:r>
            <a:r>
              <a:rPr lang="en-US" sz="3000" b="0" i="0" u="none" strike="noStrike" baseline="0" dirty="0">
                <a:latin typeface="+mj-lt"/>
              </a:rPr>
              <a:t> ALADIN III </a:t>
            </a:r>
            <a:endParaRPr lang="sr-Latn-ME" sz="3000" b="0" i="0" u="none" strike="noStrike" baseline="0" dirty="0">
              <a:latin typeface="+mj-lt"/>
            </a:endParaRPr>
          </a:p>
          <a:p>
            <a:r>
              <a:rPr lang="sr-Latn-ME" sz="3000" dirty="0">
                <a:latin typeface="+mj-lt"/>
              </a:rPr>
              <a:t>Alfa lipoinska</a:t>
            </a:r>
            <a:r>
              <a:rPr lang="en-US" sz="3000" dirty="0">
                <a:latin typeface="+mj-lt"/>
              </a:rPr>
              <a:t> </a:t>
            </a:r>
            <a:r>
              <a:rPr lang="en-US" sz="3000" dirty="0" err="1">
                <a:latin typeface="+mj-lt"/>
              </a:rPr>
              <a:t>kiselina</a:t>
            </a:r>
            <a:r>
              <a:rPr lang="en-US" sz="3000" dirty="0">
                <a:latin typeface="+mj-lt"/>
              </a:rPr>
              <a:t> (amp. </a:t>
            </a:r>
            <a:r>
              <a:rPr lang="en-US" sz="3000" dirty="0" err="1">
                <a:latin typeface="+mj-lt"/>
              </a:rPr>
              <a:t>i</a:t>
            </a:r>
            <a:r>
              <a:rPr lang="en-US" sz="3000" dirty="0">
                <a:latin typeface="+mj-lt"/>
              </a:rPr>
              <a:t> caps.) se </a:t>
            </a:r>
            <a:r>
              <a:rPr lang="en-US" sz="3000" dirty="0" err="1">
                <a:latin typeface="+mj-lt"/>
              </a:rPr>
              <a:t>može</a:t>
            </a:r>
            <a:r>
              <a:rPr lang="en-US" sz="3000" dirty="0">
                <a:latin typeface="+mj-lt"/>
              </a:rPr>
              <a:t> </a:t>
            </a:r>
            <a:r>
              <a:rPr lang="en-US" sz="3000" dirty="0" err="1">
                <a:latin typeface="+mj-lt"/>
              </a:rPr>
              <a:t>istovremeno</a:t>
            </a:r>
            <a:r>
              <a:rPr lang="en-US" sz="3000" dirty="0">
                <a:latin typeface="+mj-lt"/>
              </a:rPr>
              <a:t> </a:t>
            </a:r>
            <a:r>
              <a:rPr lang="en-US" sz="3000" dirty="0" err="1">
                <a:latin typeface="+mj-lt"/>
              </a:rPr>
              <a:t>koristiti</a:t>
            </a:r>
            <a:r>
              <a:rPr lang="en-US" sz="3000" dirty="0">
                <a:latin typeface="+mj-lt"/>
              </a:rPr>
              <a:t> </a:t>
            </a:r>
            <a:r>
              <a:rPr lang="en-US" sz="3000" dirty="0" err="1">
                <a:latin typeface="+mj-lt"/>
              </a:rPr>
              <a:t>sa</a:t>
            </a:r>
            <a:r>
              <a:rPr lang="sr-Latn-ME" sz="3000" dirty="0">
                <a:latin typeface="+mj-lt"/>
              </a:rPr>
              <a:t> </a:t>
            </a:r>
            <a:r>
              <a:rPr lang="en-US" sz="3000" dirty="0" err="1">
                <a:latin typeface="+mj-lt"/>
              </a:rPr>
              <a:t>benfotiaminom</a:t>
            </a:r>
            <a:r>
              <a:rPr lang="en-US" sz="3000" dirty="0">
                <a:latin typeface="+mj-lt"/>
              </a:rPr>
              <a:t> </a:t>
            </a:r>
            <a:r>
              <a:rPr lang="en-US" sz="3000" dirty="0" err="1">
                <a:latin typeface="+mj-lt"/>
              </a:rPr>
              <a:t>i</a:t>
            </a:r>
            <a:r>
              <a:rPr lang="en-US" sz="3000" dirty="0">
                <a:latin typeface="+mj-lt"/>
              </a:rPr>
              <a:t> </a:t>
            </a:r>
            <a:r>
              <a:rPr lang="en-US" sz="3000" dirty="0" err="1">
                <a:latin typeface="+mj-lt"/>
              </a:rPr>
              <a:t>lijekovima</a:t>
            </a:r>
            <a:r>
              <a:rPr lang="en-US" sz="3000" dirty="0">
                <a:latin typeface="+mj-lt"/>
              </a:rPr>
              <a:t> za </a:t>
            </a:r>
            <a:r>
              <a:rPr lang="en-US" sz="3000" dirty="0" err="1">
                <a:latin typeface="+mj-lt"/>
              </a:rPr>
              <a:t>neuropatski</a:t>
            </a:r>
            <a:r>
              <a:rPr lang="en-US" sz="3000" dirty="0">
                <a:latin typeface="+mj-lt"/>
              </a:rPr>
              <a:t> </a:t>
            </a:r>
            <a:r>
              <a:rPr lang="en-US" sz="3000" dirty="0" err="1">
                <a:latin typeface="+mj-lt"/>
              </a:rPr>
              <a:t>bol</a:t>
            </a:r>
            <a:r>
              <a:rPr lang="en-US" sz="3000" dirty="0">
                <a:latin typeface="+mj-lt"/>
              </a:rPr>
              <a:t> (</a:t>
            </a:r>
            <a:r>
              <a:rPr lang="en-US" sz="3000" dirty="0" err="1">
                <a:latin typeface="+mj-lt"/>
              </a:rPr>
              <a:t>antiepileptici</a:t>
            </a:r>
            <a:r>
              <a:rPr lang="en-US" sz="3000" dirty="0">
                <a:latin typeface="+mj-lt"/>
              </a:rPr>
              <a:t> I</a:t>
            </a:r>
            <a:r>
              <a:rPr lang="sr-Latn-ME" sz="3000" dirty="0">
                <a:latin typeface="+mj-lt"/>
              </a:rPr>
              <a:t> </a:t>
            </a:r>
            <a:r>
              <a:rPr lang="en-US" sz="3000" dirty="0" err="1">
                <a:latin typeface="+mj-lt"/>
              </a:rPr>
              <a:t>antidepresivi</a:t>
            </a:r>
            <a:r>
              <a:rPr lang="en-US" sz="3000" dirty="0">
                <a:latin typeface="+mj-lt"/>
              </a:rPr>
              <a:t>)</a:t>
            </a:r>
          </a:p>
        </p:txBody>
      </p:sp>
    </p:spTree>
    <p:extLst>
      <p:ext uri="{BB962C8B-B14F-4D97-AF65-F5344CB8AC3E}">
        <p14:creationId xmlns:p14="http://schemas.microsoft.com/office/powerpoint/2010/main" val="156832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EB8129-492C-49AF-8A29-849201B14011}"/>
              </a:ext>
            </a:extLst>
          </p:cNvPr>
          <p:cNvSpPr>
            <a:spLocks noGrp="1"/>
          </p:cNvSpPr>
          <p:nvPr>
            <p:ph type="title"/>
          </p:nvPr>
        </p:nvSpPr>
        <p:spPr/>
        <p:txBody>
          <a:bodyPr>
            <a:normAutofit/>
          </a:bodyPr>
          <a:lstStyle/>
          <a:p>
            <a:r>
              <a:rPr lang="sr-Latn-ME" altLang="en-US" sz="2800" dirty="0">
                <a:latin typeface="Myriad Pro Light" charset="0"/>
              </a:rPr>
              <a:t>Globalna projekcija odraslih osoba sa dijabetesom </a:t>
            </a:r>
            <a:r>
              <a:rPr lang="en-GB" altLang="en-US" sz="2800" dirty="0">
                <a:latin typeface="Myriad Pro Light" charset="0"/>
              </a:rPr>
              <a:t/>
            </a:r>
            <a:br>
              <a:rPr lang="en-GB" altLang="en-US" sz="2800" dirty="0">
                <a:latin typeface="Myriad Pro Light" charset="0"/>
              </a:rPr>
            </a:br>
            <a:r>
              <a:rPr lang="en-GB" altLang="en-US" sz="2800" dirty="0">
                <a:latin typeface="Myriad Pro Light" charset="0"/>
              </a:rPr>
              <a:t>(2007 </a:t>
            </a:r>
            <a:r>
              <a:rPr lang="sr-Latn-ME" altLang="en-US" sz="2800" dirty="0">
                <a:latin typeface="Myriad Pro Light" charset="0"/>
              </a:rPr>
              <a:t>i</a:t>
            </a:r>
            <a:r>
              <a:rPr lang="en-GB" altLang="en-US" sz="2800" dirty="0">
                <a:latin typeface="Myriad Pro Light" charset="0"/>
              </a:rPr>
              <a:t> 2025 (</a:t>
            </a:r>
            <a:r>
              <a:rPr lang="sr-Latn-ME" altLang="en-US" sz="2800" dirty="0">
                <a:latin typeface="Myriad Pro Light" charset="0"/>
              </a:rPr>
              <a:t>miliona</a:t>
            </a:r>
            <a:r>
              <a:rPr lang="en-GB" altLang="en-US" sz="2800" dirty="0">
                <a:latin typeface="Myriad Pro Light" charset="0"/>
              </a:rPr>
              <a:t>)</a:t>
            </a:r>
            <a:endParaRPr lang="en-US" sz="2800" dirty="0"/>
          </a:p>
        </p:txBody>
      </p:sp>
      <p:pic>
        <p:nvPicPr>
          <p:cNvPr id="5" name="Picture 5" descr="Map Exec Sum.jpg">
            <a:extLst>
              <a:ext uri="{FF2B5EF4-FFF2-40B4-BE49-F238E27FC236}">
                <a16:creationId xmlns="" xmlns:a16="http://schemas.microsoft.com/office/drawing/2014/main" id="{A97BCBF6-E789-4113-A68A-F47A7B3CD8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50"/>
          <a:stretch>
            <a:fillRect/>
          </a:stretch>
        </p:blipFill>
        <p:spPr bwMode="auto">
          <a:xfrm>
            <a:off x="1165302" y="2057400"/>
            <a:ext cx="681339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32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CC0453-0506-4A7A-A333-4183EEB025DC}"/>
              </a:ext>
            </a:extLst>
          </p:cNvPr>
          <p:cNvSpPr>
            <a:spLocks noGrp="1"/>
          </p:cNvSpPr>
          <p:nvPr>
            <p:ph type="title"/>
          </p:nvPr>
        </p:nvSpPr>
        <p:spPr/>
        <p:txBody>
          <a:bodyPr/>
          <a:lstStyle/>
          <a:p>
            <a:r>
              <a:rPr lang="sr-Latn-ME" dirty="0"/>
              <a:t>Alfa lipoinska kiselina</a:t>
            </a:r>
            <a:endParaRPr lang="en-US" dirty="0"/>
          </a:p>
        </p:txBody>
      </p:sp>
      <p:sp>
        <p:nvSpPr>
          <p:cNvPr id="3" name="Content Placeholder 2">
            <a:extLst>
              <a:ext uri="{FF2B5EF4-FFF2-40B4-BE49-F238E27FC236}">
                <a16:creationId xmlns="" xmlns:a16="http://schemas.microsoft.com/office/drawing/2014/main" id="{55901B3E-C10B-4BE7-AADA-721FC4119F28}"/>
              </a:ext>
            </a:extLst>
          </p:cNvPr>
          <p:cNvSpPr>
            <a:spLocks noGrp="1"/>
          </p:cNvSpPr>
          <p:nvPr>
            <p:ph idx="1"/>
          </p:nvPr>
        </p:nvSpPr>
        <p:spPr/>
        <p:txBody>
          <a:bodyPr>
            <a:normAutofit/>
          </a:bodyPr>
          <a:lstStyle/>
          <a:p>
            <a:pPr algn="l"/>
            <a:endParaRPr lang="en-US" sz="3000" b="0" i="0" u="none" strike="noStrike" baseline="0" dirty="0">
              <a:solidFill>
                <a:srgbClr val="000000"/>
              </a:solidFill>
              <a:latin typeface="+mj-lt"/>
            </a:endParaRPr>
          </a:p>
          <a:p>
            <a:r>
              <a:rPr lang="nl-NL" sz="3000" b="0" i="0" u="none" strike="noStrike" baseline="0" dirty="0">
                <a:latin typeface="+mj-lt"/>
              </a:rPr>
              <a:t>1. ALK amp. 600 mg + 0,9% NaCl 250,0 ml /30-60 min., 21 dan </a:t>
            </a:r>
            <a:r>
              <a:rPr lang="en-US" sz="3000" b="0" i="0" u="none" strike="noStrike" baseline="0" dirty="0" err="1">
                <a:latin typeface="+mj-lt"/>
              </a:rPr>
              <a:t>bocu</a:t>
            </a:r>
            <a:r>
              <a:rPr lang="en-US" sz="3000" b="0" i="0" u="none" strike="noStrike" baseline="0" dirty="0">
                <a:latin typeface="+mj-lt"/>
              </a:rPr>
              <a:t> </a:t>
            </a:r>
            <a:r>
              <a:rPr lang="en-US" sz="3000" b="0" i="0" u="none" strike="noStrike" baseline="0" dirty="0" err="1">
                <a:latin typeface="+mj-lt"/>
              </a:rPr>
              <a:t>i</a:t>
            </a:r>
            <a:r>
              <a:rPr lang="en-US" sz="3000" b="0" i="0" u="none" strike="noStrike" baseline="0" dirty="0">
                <a:latin typeface="+mj-lt"/>
              </a:rPr>
              <a:t> </a:t>
            </a:r>
            <a:r>
              <a:rPr lang="en-US" sz="3000" b="0" i="0" u="none" strike="noStrike" baseline="0" dirty="0" err="1">
                <a:latin typeface="+mj-lt"/>
              </a:rPr>
              <a:t>sistem</a:t>
            </a:r>
            <a:r>
              <a:rPr lang="en-US" sz="3000" b="0" i="0" u="none" strike="noStrike" baseline="0" dirty="0">
                <a:latin typeface="+mj-lt"/>
              </a:rPr>
              <a:t> </a:t>
            </a:r>
            <a:r>
              <a:rPr lang="en-US" sz="3000" b="0" i="0" u="none" strike="noStrike" baseline="0" dirty="0" err="1">
                <a:latin typeface="+mj-lt"/>
              </a:rPr>
              <a:t>zaštiti</a:t>
            </a:r>
            <a:r>
              <a:rPr lang="en-US" sz="3000" b="0" i="0" u="none" strike="noStrike" baseline="0" dirty="0">
                <a:latin typeface="+mj-lt"/>
              </a:rPr>
              <a:t> od </a:t>
            </a:r>
            <a:r>
              <a:rPr lang="en-US" sz="3000" b="0" i="0" u="none" strike="noStrike" baseline="0" dirty="0" err="1">
                <a:latin typeface="+mj-lt"/>
              </a:rPr>
              <a:t>sunčeve</a:t>
            </a:r>
            <a:r>
              <a:rPr lang="en-US" sz="3000" b="0" i="0" u="none" strike="noStrike" baseline="0" dirty="0">
                <a:latin typeface="+mj-lt"/>
              </a:rPr>
              <a:t> </a:t>
            </a:r>
            <a:r>
              <a:rPr lang="en-US" sz="3000" b="0" i="0" u="none" strike="noStrike" baseline="0" dirty="0" err="1">
                <a:latin typeface="+mj-lt"/>
              </a:rPr>
              <a:t>svjetlosti</a:t>
            </a:r>
            <a:r>
              <a:rPr lang="en-US" sz="3000" b="0" i="0" u="none" strike="noStrike" baseline="0" dirty="0">
                <a:latin typeface="+mj-lt"/>
              </a:rPr>
              <a:t> </a:t>
            </a:r>
            <a:r>
              <a:rPr lang="sr-Latn-ME" sz="3000" b="0" i="0" u="none" strike="noStrike" baseline="0" dirty="0">
                <a:latin typeface="+mj-lt"/>
              </a:rPr>
              <a:t> </a:t>
            </a:r>
            <a:r>
              <a:rPr lang="en-US" sz="3000" b="0" i="0" u="none" strike="noStrike" baseline="0" dirty="0">
                <a:latin typeface="+mj-lt"/>
              </a:rPr>
              <a:t>(</a:t>
            </a:r>
            <a:r>
              <a:rPr lang="en-US" sz="3000" b="0" i="0" u="none" strike="noStrike" baseline="0" dirty="0" err="1">
                <a:latin typeface="+mj-lt"/>
              </a:rPr>
              <a:t>zaštitna</a:t>
            </a:r>
            <a:r>
              <a:rPr lang="en-US" sz="3000" b="0" i="0" u="none" strike="noStrike" baseline="0" dirty="0">
                <a:latin typeface="+mj-lt"/>
              </a:rPr>
              <a:t> </a:t>
            </a:r>
            <a:r>
              <a:rPr lang="en-US" sz="3000" b="0" i="0" u="none" strike="noStrike" baseline="0" dirty="0" err="1">
                <a:latin typeface="+mj-lt"/>
              </a:rPr>
              <a:t>navlaka</a:t>
            </a:r>
            <a:r>
              <a:rPr lang="en-US" sz="3000" b="0" i="0" u="none" strike="noStrike" baseline="0" dirty="0">
                <a:latin typeface="+mj-lt"/>
              </a:rPr>
              <a:t> </a:t>
            </a:r>
            <a:r>
              <a:rPr lang="en-US" sz="3000" b="0" i="0" u="none" strike="noStrike" baseline="0" dirty="0" err="1">
                <a:latin typeface="+mj-lt"/>
              </a:rPr>
              <a:t>ili</a:t>
            </a:r>
            <a:r>
              <a:rPr lang="en-US" sz="3000" b="0" i="0" u="none" strike="noStrike" baseline="0" dirty="0">
                <a:latin typeface="+mj-lt"/>
              </a:rPr>
              <a:t> Alu </a:t>
            </a:r>
            <a:r>
              <a:rPr lang="en-US" sz="3000" b="0" i="0" u="none" strike="noStrike" baseline="0" dirty="0" err="1">
                <a:latin typeface="+mj-lt"/>
              </a:rPr>
              <a:t>folija</a:t>
            </a:r>
            <a:r>
              <a:rPr lang="en-US" sz="3000" b="0" i="0" u="none" strike="noStrike" baseline="0" dirty="0">
                <a:latin typeface="+mj-lt"/>
              </a:rPr>
              <a:t>) </a:t>
            </a:r>
          </a:p>
          <a:p>
            <a:r>
              <a:rPr lang="en-US" sz="3000" b="0" i="0" u="none" strike="noStrike" baseline="0" dirty="0">
                <a:latin typeface="+mj-lt"/>
              </a:rPr>
              <a:t>2. </a:t>
            </a:r>
            <a:r>
              <a:rPr lang="en-US" sz="3000" b="0" i="0" u="none" strike="noStrike" baseline="0" dirty="0" err="1">
                <a:latin typeface="+mj-lt"/>
              </a:rPr>
              <a:t>nakon</a:t>
            </a:r>
            <a:r>
              <a:rPr lang="en-US" sz="3000" b="0" i="0" u="none" strike="noStrike" baseline="0" dirty="0">
                <a:latin typeface="+mj-lt"/>
              </a:rPr>
              <a:t> </a:t>
            </a:r>
            <a:r>
              <a:rPr lang="en-US" sz="3000" b="0" i="0" u="none" strike="noStrike" baseline="0" dirty="0" err="1">
                <a:latin typeface="+mj-lt"/>
              </a:rPr>
              <a:t>parenteralne</a:t>
            </a:r>
            <a:r>
              <a:rPr lang="en-US" sz="3000" b="0" i="0" u="none" strike="noStrike" baseline="0" dirty="0">
                <a:latin typeface="+mj-lt"/>
              </a:rPr>
              <a:t> </a:t>
            </a:r>
            <a:r>
              <a:rPr lang="en-US" sz="3000" b="0" i="0" u="none" strike="noStrike" baseline="0" dirty="0" err="1">
                <a:latin typeface="+mj-lt"/>
              </a:rPr>
              <a:t>th</a:t>
            </a:r>
            <a:r>
              <a:rPr lang="en-US" sz="3000" b="0" i="0" u="none" strike="noStrike" baseline="0" dirty="0">
                <a:latin typeface="+mj-lt"/>
              </a:rPr>
              <a:t> </a:t>
            </a:r>
            <a:r>
              <a:rPr lang="en-US" sz="3000" b="0" i="0" u="none" strike="noStrike" baseline="0" dirty="0" err="1">
                <a:latin typeface="+mj-lt"/>
              </a:rPr>
              <a:t>nastaviti</a:t>
            </a:r>
            <a:r>
              <a:rPr lang="en-US" sz="3000" b="0" i="0" u="none" strike="noStrike" baseline="0" dirty="0">
                <a:latin typeface="+mj-lt"/>
              </a:rPr>
              <a:t> </a:t>
            </a:r>
            <a:r>
              <a:rPr lang="en-US" sz="3000" b="0" i="0" u="none" strike="noStrike" baseline="0" dirty="0" err="1">
                <a:latin typeface="+mj-lt"/>
              </a:rPr>
              <a:t>peroralno</a:t>
            </a:r>
            <a:r>
              <a:rPr lang="en-US" sz="3000" b="0" i="0" u="none" strike="noStrike" baseline="0" dirty="0">
                <a:latin typeface="+mj-lt"/>
              </a:rPr>
              <a:t>: </a:t>
            </a:r>
            <a:r>
              <a:rPr lang="sr-Latn-ME" sz="3000" b="0" i="0" u="none" strike="noStrike" baseline="0" dirty="0">
                <a:latin typeface="+mj-lt"/>
              </a:rPr>
              <a:t> </a:t>
            </a:r>
            <a:r>
              <a:rPr lang="en-US" sz="3000" b="0" i="0" u="none" strike="noStrike" baseline="0" dirty="0">
                <a:latin typeface="+mj-lt"/>
              </a:rPr>
              <a:t>600 mg ALK </a:t>
            </a:r>
            <a:r>
              <a:rPr lang="en-US" sz="3000" b="0" i="0" u="none" strike="noStrike" baseline="0" dirty="0" err="1">
                <a:latin typeface="+mj-lt"/>
              </a:rPr>
              <a:t>ujutro</a:t>
            </a:r>
            <a:r>
              <a:rPr lang="en-US" sz="3000" b="0" i="0" u="none" strike="noStrike" baseline="0" dirty="0">
                <a:latin typeface="+mj-lt"/>
              </a:rPr>
              <a:t>, </a:t>
            </a:r>
            <a:r>
              <a:rPr lang="en-US" sz="3000" b="0" i="0" u="none" strike="noStrike" baseline="0" dirty="0" err="1">
                <a:latin typeface="+mj-lt"/>
              </a:rPr>
              <a:t>pola</a:t>
            </a:r>
            <a:r>
              <a:rPr lang="en-US" sz="3000" b="0" i="0" u="none" strike="noStrike" baseline="0" dirty="0">
                <a:latin typeface="+mj-lt"/>
              </a:rPr>
              <a:t> </a:t>
            </a:r>
            <a:r>
              <a:rPr lang="en-US" sz="3000" b="0" i="0" u="none" strike="noStrike" baseline="0" dirty="0" err="1">
                <a:latin typeface="+mj-lt"/>
              </a:rPr>
              <a:t>sata</a:t>
            </a:r>
            <a:r>
              <a:rPr lang="en-US" sz="3000" b="0" i="0" u="none" strike="noStrike" baseline="0" dirty="0">
                <a:latin typeface="+mj-lt"/>
              </a:rPr>
              <a:t> </a:t>
            </a:r>
            <a:r>
              <a:rPr lang="en-US" sz="3000" b="0" i="0" u="none" strike="noStrike" baseline="0" dirty="0" err="1">
                <a:latin typeface="+mj-lt"/>
              </a:rPr>
              <a:t>prije</a:t>
            </a:r>
            <a:r>
              <a:rPr lang="en-US" sz="3000" b="0" i="0" u="none" strike="noStrike" baseline="0" dirty="0">
                <a:latin typeface="+mj-lt"/>
              </a:rPr>
              <a:t> </a:t>
            </a:r>
            <a:r>
              <a:rPr lang="en-US" sz="3000" b="0" i="0" u="none" strike="noStrike" baseline="0" dirty="0" err="1">
                <a:latin typeface="+mj-lt"/>
              </a:rPr>
              <a:t>jela</a:t>
            </a:r>
            <a:r>
              <a:rPr lang="en-US" sz="3000" b="0" i="0" u="none" strike="noStrike" baseline="0" dirty="0">
                <a:latin typeface="+mj-lt"/>
              </a:rPr>
              <a:t>, 3-6 </a:t>
            </a:r>
            <a:r>
              <a:rPr lang="en-US" sz="3000" b="0" i="0" u="none" strike="noStrike" baseline="0" dirty="0" err="1">
                <a:latin typeface="+mj-lt"/>
              </a:rPr>
              <a:t>mjeseci</a:t>
            </a:r>
            <a:r>
              <a:rPr lang="en-US" sz="3000" b="0" i="0" u="none" strike="noStrike" baseline="0" dirty="0">
                <a:latin typeface="+mj-lt"/>
              </a:rPr>
              <a:t> </a:t>
            </a:r>
            <a:endParaRPr lang="en-US" sz="3000" dirty="0">
              <a:latin typeface="+mj-lt"/>
            </a:endParaRPr>
          </a:p>
        </p:txBody>
      </p:sp>
    </p:spTree>
    <p:extLst>
      <p:ext uri="{BB962C8B-B14F-4D97-AF65-F5344CB8AC3E}">
        <p14:creationId xmlns:p14="http://schemas.microsoft.com/office/powerpoint/2010/main" val="76509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AE6D50-C423-4A34-895D-6CD6E657D622}"/>
              </a:ext>
            </a:extLst>
          </p:cNvPr>
          <p:cNvSpPr>
            <a:spLocks noGrp="1"/>
          </p:cNvSpPr>
          <p:nvPr>
            <p:ph type="title"/>
          </p:nvPr>
        </p:nvSpPr>
        <p:spPr/>
        <p:txBody>
          <a:bodyPr/>
          <a:lstStyle/>
          <a:p>
            <a:r>
              <a:rPr lang="sr-Latn-ME" dirty="0"/>
              <a:t>Alfa lipoinska kiselina</a:t>
            </a:r>
            <a:endParaRPr lang="en-US" dirty="0"/>
          </a:p>
        </p:txBody>
      </p:sp>
      <p:sp>
        <p:nvSpPr>
          <p:cNvPr id="3" name="Content Placeholder 2">
            <a:extLst>
              <a:ext uri="{FF2B5EF4-FFF2-40B4-BE49-F238E27FC236}">
                <a16:creationId xmlns="" xmlns:a16="http://schemas.microsoft.com/office/drawing/2014/main" id="{CFAA02F1-576F-4F40-99DE-299733FF8450}"/>
              </a:ext>
            </a:extLst>
          </p:cNvPr>
          <p:cNvSpPr>
            <a:spLocks noGrp="1"/>
          </p:cNvSpPr>
          <p:nvPr>
            <p:ph idx="1"/>
          </p:nvPr>
        </p:nvSpPr>
        <p:spPr>
          <a:xfrm>
            <a:off x="457200" y="2057400"/>
            <a:ext cx="8229600" cy="3886200"/>
          </a:xfrm>
        </p:spPr>
        <p:txBody>
          <a:bodyPr>
            <a:noAutofit/>
          </a:bodyPr>
          <a:lstStyle/>
          <a:p>
            <a:r>
              <a:rPr lang="nn-NO" sz="2400" b="0" i="0" u="none" strike="noStrike" baseline="0" dirty="0">
                <a:latin typeface="+mj-lt"/>
              </a:rPr>
              <a:t>Snažan antioksidans, uništava slobodne radikale </a:t>
            </a:r>
          </a:p>
          <a:p>
            <a:r>
              <a:rPr lang="en-US" sz="2400" b="0" i="0" u="none" strike="noStrike" baseline="0" dirty="0" err="1">
                <a:latin typeface="+mj-lt"/>
              </a:rPr>
              <a:t>Peroralni</a:t>
            </a:r>
            <a:r>
              <a:rPr lang="en-US" sz="2400" b="0" i="0" u="none" strike="noStrike" baseline="0" dirty="0">
                <a:latin typeface="+mj-lt"/>
              </a:rPr>
              <a:t> </a:t>
            </a:r>
            <a:r>
              <a:rPr lang="en-US" sz="2400" b="0" i="0" u="none" strike="noStrike" baseline="0" dirty="0" err="1">
                <a:latin typeface="+mj-lt"/>
              </a:rPr>
              <a:t>oblik</a:t>
            </a:r>
            <a:r>
              <a:rPr lang="en-US" sz="2400" b="0" i="0" u="none" strike="noStrike" baseline="0" dirty="0">
                <a:latin typeface="+mj-lt"/>
              </a:rPr>
              <a:t> </a:t>
            </a:r>
            <a:r>
              <a:rPr lang="en-US" sz="2400" b="0" i="0" u="none" strike="noStrike" baseline="0" dirty="0" err="1">
                <a:latin typeface="+mj-lt"/>
              </a:rPr>
              <a:t>uzeti</a:t>
            </a:r>
            <a:r>
              <a:rPr lang="en-US" sz="2400" b="0" i="0" u="none" strike="noStrike" baseline="0" dirty="0">
                <a:latin typeface="+mj-lt"/>
              </a:rPr>
              <a:t> </a:t>
            </a:r>
            <a:r>
              <a:rPr lang="en-US" sz="2400" b="0" i="0" u="none" strike="noStrike" baseline="0" dirty="0" err="1">
                <a:latin typeface="+mj-lt"/>
              </a:rPr>
              <a:t>ujutro</a:t>
            </a:r>
            <a:r>
              <a:rPr lang="en-US" sz="2400" b="0" i="0" u="none" strike="noStrike" baseline="0" dirty="0">
                <a:latin typeface="+mj-lt"/>
              </a:rPr>
              <a:t> </a:t>
            </a:r>
            <a:r>
              <a:rPr lang="en-US" sz="2400" b="0" i="0" u="none" strike="noStrike" baseline="0" dirty="0" err="1">
                <a:latin typeface="+mj-lt"/>
              </a:rPr>
              <a:t>pola</a:t>
            </a:r>
            <a:r>
              <a:rPr lang="en-US" sz="2400" b="0" i="0" u="none" strike="noStrike" baseline="0" dirty="0">
                <a:latin typeface="+mj-lt"/>
              </a:rPr>
              <a:t> </a:t>
            </a:r>
            <a:r>
              <a:rPr lang="en-US" sz="2400" b="0" i="0" u="none" strike="noStrike" baseline="0" dirty="0" err="1">
                <a:latin typeface="+mj-lt"/>
              </a:rPr>
              <a:t>sata</a:t>
            </a:r>
            <a:r>
              <a:rPr lang="en-US" sz="2400" b="0" i="0" u="none" strike="noStrike" baseline="0" dirty="0">
                <a:latin typeface="+mj-lt"/>
              </a:rPr>
              <a:t> </a:t>
            </a:r>
            <a:r>
              <a:rPr lang="en-US" sz="2400" b="0" i="0" u="none" strike="noStrike" baseline="0" dirty="0" err="1">
                <a:latin typeface="+mj-lt"/>
              </a:rPr>
              <a:t>prije</a:t>
            </a:r>
            <a:r>
              <a:rPr lang="en-US" sz="2400" b="0" i="0" u="none" strike="noStrike" baseline="0" dirty="0">
                <a:latin typeface="+mj-lt"/>
              </a:rPr>
              <a:t> </a:t>
            </a:r>
            <a:r>
              <a:rPr lang="en-US" sz="2400" b="0" i="0" u="none" strike="noStrike" baseline="0" dirty="0" err="1">
                <a:latin typeface="+mj-lt"/>
              </a:rPr>
              <a:t>doručka</a:t>
            </a:r>
            <a:r>
              <a:rPr lang="en-US" sz="2400" b="0" i="0" u="none" strike="noStrike" baseline="0" dirty="0">
                <a:latin typeface="+mj-lt"/>
              </a:rPr>
              <a:t> (</a:t>
            </a:r>
            <a:r>
              <a:rPr lang="en-US" sz="2400" b="0" i="0" u="none" strike="noStrike" baseline="0" dirty="0" err="1">
                <a:latin typeface="+mj-lt"/>
              </a:rPr>
              <a:t>bolja</a:t>
            </a:r>
            <a:r>
              <a:rPr lang="en-US" sz="2400" b="0" i="0" u="none" strike="noStrike" baseline="0" dirty="0">
                <a:latin typeface="+mj-lt"/>
              </a:rPr>
              <a:t> </a:t>
            </a:r>
            <a:r>
              <a:rPr lang="en-US" sz="2400" b="0" i="0" u="none" strike="noStrike" baseline="0" dirty="0" err="1">
                <a:latin typeface="+mj-lt"/>
              </a:rPr>
              <a:t>resorpcija</a:t>
            </a:r>
            <a:r>
              <a:rPr lang="en-US" sz="2400" b="0" i="0" u="none" strike="noStrike" baseline="0" dirty="0">
                <a:latin typeface="+mj-lt"/>
              </a:rPr>
              <a:t>) </a:t>
            </a:r>
          </a:p>
          <a:p>
            <a:r>
              <a:rPr lang="it-IT" sz="2400" b="0" i="0" u="none" strike="noStrike" baseline="0" dirty="0">
                <a:latin typeface="+mj-lt"/>
              </a:rPr>
              <a:t>Ne preporučuje se istoveremno davanje sa preparatima </a:t>
            </a:r>
            <a:r>
              <a:rPr lang="sr-Latn-ME" sz="2400" b="0" i="0" u="none" strike="noStrike" baseline="0" dirty="0">
                <a:latin typeface="+mj-lt"/>
              </a:rPr>
              <a:t>gvožđa</a:t>
            </a:r>
            <a:r>
              <a:rPr lang="it-IT" sz="2400" b="0" i="0" u="none" strike="noStrike" baseline="0" dirty="0">
                <a:latin typeface="+mj-lt"/>
              </a:rPr>
              <a:t>, </a:t>
            </a:r>
            <a:r>
              <a:rPr lang="sr-Latn-ME" sz="2400" b="0" i="0" u="none" strike="noStrike" baseline="0" dirty="0">
                <a:latin typeface="+mj-lt"/>
              </a:rPr>
              <a:t> </a:t>
            </a:r>
            <a:r>
              <a:rPr lang="en-US" sz="2400" b="0" i="0" u="none" strike="noStrike" baseline="0" dirty="0" err="1">
                <a:latin typeface="+mj-lt"/>
              </a:rPr>
              <a:t>magnezijumom</a:t>
            </a:r>
            <a:r>
              <a:rPr lang="en-US" sz="2400" b="0" i="0" u="none" strike="noStrike" baseline="0" dirty="0">
                <a:latin typeface="+mj-lt"/>
              </a:rPr>
              <a:t> </a:t>
            </a:r>
            <a:r>
              <a:rPr lang="en-US" sz="2400" b="0" i="0" u="none" strike="noStrike" baseline="0" dirty="0" err="1">
                <a:latin typeface="+mj-lt"/>
              </a:rPr>
              <a:t>i</a:t>
            </a:r>
            <a:r>
              <a:rPr lang="en-US" sz="2400" b="0" i="0" u="none" strike="noStrike" baseline="0" dirty="0">
                <a:latin typeface="+mj-lt"/>
              </a:rPr>
              <a:t> </a:t>
            </a:r>
            <a:r>
              <a:rPr lang="en-US" sz="2400" b="0" i="0" u="none" strike="noStrike" baseline="0" dirty="0" err="1">
                <a:latin typeface="+mj-lt"/>
              </a:rPr>
              <a:t>mliječnim</a:t>
            </a:r>
            <a:r>
              <a:rPr lang="en-US" sz="2400" b="0" i="0" u="none" strike="noStrike" baseline="0" dirty="0">
                <a:latin typeface="+mj-lt"/>
              </a:rPr>
              <a:t> </a:t>
            </a:r>
            <a:r>
              <a:rPr lang="en-US" sz="2400" b="0" i="0" u="none" strike="noStrike" baseline="0" dirty="0" err="1">
                <a:latin typeface="+mj-lt"/>
              </a:rPr>
              <a:t>proizvodima</a:t>
            </a:r>
            <a:r>
              <a:rPr lang="en-US" sz="2400" b="0" i="0" u="none" strike="noStrike" baseline="0" dirty="0">
                <a:latin typeface="+mj-lt"/>
              </a:rPr>
              <a:t> (</a:t>
            </a:r>
            <a:r>
              <a:rPr lang="en-US" sz="2400" b="0" i="0" u="none" strike="noStrike" baseline="0" dirty="0" err="1">
                <a:latin typeface="+mj-lt"/>
              </a:rPr>
              <a:t>zbog</a:t>
            </a:r>
            <a:r>
              <a:rPr lang="en-US" sz="2400" b="0" i="0" u="none" strike="noStrike" baseline="0" dirty="0">
                <a:latin typeface="+mj-lt"/>
              </a:rPr>
              <a:t> </a:t>
            </a:r>
            <a:r>
              <a:rPr lang="en-US" sz="2400" b="0" i="0" u="none" strike="noStrike" baseline="0" dirty="0" err="1">
                <a:latin typeface="+mj-lt"/>
              </a:rPr>
              <a:t>sadržaja</a:t>
            </a:r>
            <a:r>
              <a:rPr lang="en-US" sz="2400" b="0" i="0" u="none" strike="noStrike" baseline="0" dirty="0">
                <a:latin typeface="+mj-lt"/>
              </a:rPr>
              <a:t> </a:t>
            </a:r>
            <a:r>
              <a:rPr lang="en-US" sz="2400" b="0" i="0" u="none" strike="noStrike" baseline="0" dirty="0" err="1">
                <a:latin typeface="+mj-lt"/>
              </a:rPr>
              <a:t>kalcijuma</a:t>
            </a:r>
            <a:r>
              <a:rPr lang="en-US" sz="2400" b="0" i="0" u="none" strike="noStrike" baseline="0" dirty="0">
                <a:latin typeface="+mj-lt"/>
              </a:rPr>
              <a:t>) </a:t>
            </a:r>
          </a:p>
          <a:p>
            <a:r>
              <a:rPr lang="en-US" sz="2400" b="0" i="0" u="none" strike="noStrike" baseline="0" dirty="0" err="1">
                <a:latin typeface="+mj-lt"/>
              </a:rPr>
              <a:t>Nema</a:t>
            </a:r>
            <a:r>
              <a:rPr lang="en-US" sz="2400" b="0" i="0" u="none" strike="noStrike" baseline="0" dirty="0">
                <a:latin typeface="+mj-lt"/>
              </a:rPr>
              <a:t> </a:t>
            </a:r>
            <a:r>
              <a:rPr lang="en-US" sz="2400" b="0" i="0" u="none" strike="noStrike" baseline="0" dirty="0" err="1">
                <a:latin typeface="+mj-lt"/>
              </a:rPr>
              <a:t>iskustva</a:t>
            </a:r>
            <a:r>
              <a:rPr lang="en-US" sz="2400" b="0" i="0" u="none" strike="noStrike" baseline="0" dirty="0">
                <a:latin typeface="+mj-lt"/>
              </a:rPr>
              <a:t> </a:t>
            </a:r>
            <a:r>
              <a:rPr lang="en-US" sz="2400" b="0" i="0" u="none" strike="noStrike" baseline="0" dirty="0" err="1">
                <a:latin typeface="+mj-lt"/>
              </a:rPr>
              <a:t>kod</a:t>
            </a:r>
            <a:r>
              <a:rPr lang="en-US" sz="2400" b="0" i="0" u="none" strike="noStrike" baseline="0" dirty="0">
                <a:latin typeface="+mj-lt"/>
              </a:rPr>
              <a:t> </a:t>
            </a:r>
            <a:r>
              <a:rPr lang="en-US" sz="2400" b="0" i="0" u="none" strike="noStrike" baseline="0" dirty="0" err="1">
                <a:latin typeface="+mj-lt"/>
              </a:rPr>
              <a:t>djece</a:t>
            </a:r>
            <a:r>
              <a:rPr lang="en-US" sz="2400" b="0" i="0" u="none" strike="noStrike" baseline="0" dirty="0">
                <a:latin typeface="+mj-lt"/>
              </a:rPr>
              <a:t>, </a:t>
            </a:r>
            <a:r>
              <a:rPr lang="en-US" sz="2400" b="0" i="0" u="none" strike="noStrike" baseline="0" dirty="0" err="1">
                <a:latin typeface="+mj-lt"/>
              </a:rPr>
              <a:t>adolescenata</a:t>
            </a:r>
            <a:r>
              <a:rPr lang="en-US" sz="2400" b="0" i="0" u="none" strike="noStrike" baseline="0" dirty="0">
                <a:latin typeface="+mj-lt"/>
              </a:rPr>
              <a:t>, </a:t>
            </a:r>
            <a:r>
              <a:rPr lang="en-US" sz="2400" b="0" i="0" u="none" strike="noStrike" baseline="0" dirty="0" err="1">
                <a:latin typeface="+mj-lt"/>
              </a:rPr>
              <a:t>trudnica</a:t>
            </a:r>
            <a:r>
              <a:rPr lang="en-US" sz="2400" b="0" i="0" u="none" strike="noStrike" baseline="0" dirty="0">
                <a:latin typeface="+mj-lt"/>
              </a:rPr>
              <a:t> </a:t>
            </a:r>
          </a:p>
          <a:p>
            <a:r>
              <a:rPr lang="en-US" sz="2400" b="0" i="0" u="none" strike="noStrike" baseline="0" dirty="0" err="1">
                <a:latin typeface="+mj-lt"/>
              </a:rPr>
              <a:t>Prilikom</a:t>
            </a:r>
            <a:r>
              <a:rPr lang="en-US" sz="2400" b="0" i="0" u="none" strike="noStrike" baseline="0" dirty="0">
                <a:latin typeface="+mj-lt"/>
              </a:rPr>
              <a:t> </a:t>
            </a:r>
            <a:r>
              <a:rPr lang="en-US" sz="2400" b="0" i="0" u="none" strike="noStrike" baseline="0" dirty="0" err="1">
                <a:latin typeface="+mj-lt"/>
              </a:rPr>
              <a:t>istovremene</a:t>
            </a:r>
            <a:r>
              <a:rPr lang="en-US" sz="2400" b="0" i="0" u="none" strike="noStrike" baseline="0" dirty="0">
                <a:latin typeface="+mj-lt"/>
              </a:rPr>
              <a:t> </a:t>
            </a:r>
            <a:r>
              <a:rPr lang="en-US" sz="2400" b="0" i="0" u="none" strike="noStrike" baseline="0" dirty="0" err="1">
                <a:latin typeface="+mj-lt"/>
              </a:rPr>
              <a:t>primjene</a:t>
            </a:r>
            <a:r>
              <a:rPr lang="en-US" sz="2400" b="0" i="0" u="none" strike="noStrike" baseline="0" dirty="0">
                <a:latin typeface="+mj-lt"/>
              </a:rPr>
              <a:t> </a:t>
            </a:r>
            <a:r>
              <a:rPr lang="en-US" sz="2400" b="0" i="0" u="none" strike="noStrike" baseline="0" dirty="0" err="1">
                <a:latin typeface="+mj-lt"/>
              </a:rPr>
              <a:t>cisplatina</a:t>
            </a:r>
            <a:r>
              <a:rPr lang="en-US" sz="2400" b="0" i="0" u="none" strike="noStrike" baseline="0" dirty="0">
                <a:latin typeface="+mj-lt"/>
              </a:rPr>
              <a:t> </a:t>
            </a:r>
            <a:r>
              <a:rPr lang="en-US" sz="2400" b="0" i="0" u="none" strike="noStrike" baseline="0" dirty="0" err="1">
                <a:latin typeface="+mj-lt"/>
              </a:rPr>
              <a:t>gubi</a:t>
            </a:r>
            <a:r>
              <a:rPr lang="en-US" sz="2400" b="0" i="0" u="none" strike="noStrike" baseline="0" dirty="0">
                <a:latin typeface="+mj-lt"/>
              </a:rPr>
              <a:t> </a:t>
            </a:r>
            <a:r>
              <a:rPr lang="en-US" sz="2400" b="0" i="0" u="none" strike="noStrike" baseline="0" dirty="0" err="1">
                <a:latin typeface="+mj-lt"/>
              </a:rPr>
              <a:t>dejstvo</a:t>
            </a:r>
            <a:r>
              <a:rPr lang="en-US" sz="2400" b="0" i="0" u="none" strike="noStrike" baseline="0" dirty="0">
                <a:latin typeface="+mj-lt"/>
              </a:rPr>
              <a:t> </a:t>
            </a:r>
            <a:endParaRPr lang="en-US" sz="2400" dirty="0">
              <a:latin typeface="+mj-lt"/>
            </a:endParaRPr>
          </a:p>
        </p:txBody>
      </p:sp>
    </p:spTree>
    <p:extLst>
      <p:ext uri="{BB962C8B-B14F-4D97-AF65-F5344CB8AC3E}">
        <p14:creationId xmlns:p14="http://schemas.microsoft.com/office/powerpoint/2010/main" val="1401896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44B40A-46E0-45D0-B41C-850E6892F48D}"/>
              </a:ext>
            </a:extLst>
          </p:cNvPr>
          <p:cNvSpPr>
            <a:spLocks noGrp="1"/>
          </p:cNvSpPr>
          <p:nvPr>
            <p:ph type="title"/>
          </p:nvPr>
        </p:nvSpPr>
        <p:spPr/>
        <p:txBody>
          <a:bodyPr/>
          <a:lstStyle/>
          <a:p>
            <a:r>
              <a:rPr lang="sr-Latn-ME" dirty="0"/>
              <a:t>Alfa lipoinska kiselina</a:t>
            </a:r>
            <a:endParaRPr lang="en-US" dirty="0"/>
          </a:p>
        </p:txBody>
      </p:sp>
      <p:sp>
        <p:nvSpPr>
          <p:cNvPr id="3" name="Content Placeholder 2">
            <a:extLst>
              <a:ext uri="{FF2B5EF4-FFF2-40B4-BE49-F238E27FC236}">
                <a16:creationId xmlns="" xmlns:a16="http://schemas.microsoft.com/office/drawing/2014/main" id="{795BE8FC-8E13-45F0-97BB-A83F947DFB8F}"/>
              </a:ext>
            </a:extLst>
          </p:cNvPr>
          <p:cNvSpPr>
            <a:spLocks noGrp="1"/>
          </p:cNvSpPr>
          <p:nvPr>
            <p:ph idx="1"/>
          </p:nvPr>
        </p:nvSpPr>
        <p:spPr/>
        <p:txBody>
          <a:bodyPr>
            <a:noAutofit/>
          </a:bodyPr>
          <a:lstStyle/>
          <a:p>
            <a:pPr algn="l"/>
            <a:endParaRPr lang="en-US" sz="2200" b="0" i="0" u="none" strike="noStrike" baseline="0" dirty="0">
              <a:solidFill>
                <a:srgbClr val="000000"/>
              </a:solidFill>
              <a:latin typeface="+mj-lt"/>
            </a:endParaRPr>
          </a:p>
          <a:p>
            <a:r>
              <a:rPr lang="nb-NO" sz="2200" b="0" i="0" u="none" strike="noStrike" baseline="0" dirty="0">
                <a:latin typeface="+mj-lt"/>
              </a:rPr>
              <a:t>ALK se smatra </a:t>
            </a:r>
            <a:r>
              <a:rPr lang="nb-NO" sz="2200" b="0" i="0" u="none" strike="noStrike" baseline="0" dirty="0">
                <a:solidFill>
                  <a:srgbClr val="FF0000"/>
                </a:solidFill>
                <a:latin typeface="+mj-lt"/>
              </a:rPr>
              <a:t>izuzetno sigurnim lijekom </a:t>
            </a:r>
            <a:endParaRPr lang="sr-Latn-ME" sz="2200" b="0" i="0" u="none" strike="noStrike" baseline="0" dirty="0">
              <a:solidFill>
                <a:srgbClr val="FF0000"/>
              </a:solidFill>
              <a:latin typeface="+mj-lt"/>
            </a:endParaRPr>
          </a:p>
          <a:p>
            <a:endParaRPr lang="nb-NO" sz="2200" b="0" i="0" u="none" strike="noStrike" baseline="0" dirty="0">
              <a:solidFill>
                <a:srgbClr val="FF0000"/>
              </a:solidFill>
              <a:latin typeface="+mj-lt"/>
            </a:endParaRPr>
          </a:p>
          <a:p>
            <a:r>
              <a:rPr lang="pl-PL" sz="2200" b="0" i="0" u="none" strike="noStrike" baseline="0" dirty="0">
                <a:solidFill>
                  <a:srgbClr val="000000"/>
                </a:solidFill>
                <a:latin typeface="+mj-lt"/>
              </a:rPr>
              <a:t>Od nuspojava u velikim klinickim studijama prijavljene su samo  </a:t>
            </a:r>
            <a:r>
              <a:rPr lang="en-US" sz="2200" b="1" i="0" u="none" strike="noStrike" baseline="0" dirty="0">
                <a:solidFill>
                  <a:srgbClr val="000000"/>
                </a:solidFill>
                <a:latin typeface="+mj-lt"/>
              </a:rPr>
              <a:t>MANJE HIPOGLIKEMICNE EPIZODE </a:t>
            </a:r>
            <a:r>
              <a:rPr lang="en-US" sz="2200" b="0" i="0" u="none" strike="noStrike" baseline="0" dirty="0">
                <a:solidFill>
                  <a:srgbClr val="000000"/>
                </a:solidFill>
                <a:latin typeface="+mj-lt"/>
              </a:rPr>
              <a:t>(</a:t>
            </a:r>
            <a:r>
              <a:rPr lang="en-US" sz="2200" b="0" i="0" u="none" strike="noStrike" baseline="0" dirty="0" err="1">
                <a:solidFill>
                  <a:srgbClr val="000000"/>
                </a:solidFill>
                <a:latin typeface="+mj-lt"/>
              </a:rPr>
              <a:t>vezano</a:t>
            </a:r>
            <a:r>
              <a:rPr lang="en-US" sz="2200" b="0" i="0" u="none" strike="noStrike" baseline="0" dirty="0">
                <a:solidFill>
                  <a:srgbClr val="000000"/>
                </a:solidFill>
                <a:latin typeface="+mj-lt"/>
              </a:rPr>
              <a:t> za </a:t>
            </a:r>
            <a:r>
              <a:rPr lang="en-US" sz="2200" b="0" i="0" u="none" strike="noStrike" baseline="0" dirty="0" err="1">
                <a:solidFill>
                  <a:srgbClr val="000000"/>
                </a:solidFill>
                <a:latin typeface="+mj-lt"/>
              </a:rPr>
              <a:t>povećanje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senzitivnosti</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na</a:t>
            </a:r>
            <a:r>
              <a:rPr lang="en-US" sz="2200" b="0" i="0" u="none" strike="noStrike" baseline="0" dirty="0">
                <a:solidFill>
                  <a:srgbClr val="000000"/>
                </a:solidFill>
                <a:latin typeface="+mj-lt"/>
              </a:rPr>
              <a:t> insulin) </a:t>
            </a:r>
            <a:endParaRPr lang="sr-Latn-ME" sz="2200" b="0" i="0" u="none" strike="noStrike" baseline="0" dirty="0">
              <a:solidFill>
                <a:srgbClr val="000000"/>
              </a:solidFill>
              <a:latin typeface="+mj-lt"/>
            </a:endParaRPr>
          </a:p>
          <a:p>
            <a:endParaRPr lang="en-US" sz="2200" b="0" i="0" u="none" strike="noStrike" baseline="0" dirty="0">
              <a:solidFill>
                <a:srgbClr val="000000"/>
              </a:solidFill>
              <a:latin typeface="+mj-lt"/>
            </a:endParaRPr>
          </a:p>
          <a:p>
            <a:r>
              <a:rPr lang="en-US" sz="2200" b="0" i="0" u="none" strike="noStrike" baseline="0" dirty="0" err="1">
                <a:solidFill>
                  <a:srgbClr val="000000"/>
                </a:solidFill>
                <a:latin typeface="+mj-lt"/>
              </a:rPr>
              <a:t>Vrlo</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rijetke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i</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vrlo</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blage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gastrične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smetnje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i</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kožne</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promjene</a:t>
            </a:r>
            <a:r>
              <a:rPr lang="en-US" sz="2200" b="0" i="0" u="none" strike="noStrike" baseline="0" dirty="0">
                <a:solidFill>
                  <a:srgbClr val="000000"/>
                </a:solidFill>
                <a:latin typeface="+mj-lt"/>
              </a:rPr>
              <a:t> </a:t>
            </a:r>
            <a:endParaRPr lang="sr-Latn-ME" sz="2200" b="0" i="0" u="none" strike="noStrike" baseline="0" dirty="0">
              <a:solidFill>
                <a:srgbClr val="000000"/>
              </a:solidFill>
              <a:latin typeface="+mj-lt"/>
            </a:endParaRPr>
          </a:p>
          <a:p>
            <a:endParaRPr lang="en-US" sz="2200" b="0" i="0" u="none" strike="noStrike" baseline="0" dirty="0">
              <a:solidFill>
                <a:srgbClr val="000000"/>
              </a:solidFill>
              <a:latin typeface="+mj-lt"/>
            </a:endParaRPr>
          </a:p>
          <a:p>
            <a:r>
              <a:rPr lang="en-US" sz="2200" b="0" i="0" u="none" strike="noStrike" baseline="0" dirty="0" err="1">
                <a:solidFill>
                  <a:srgbClr val="000000"/>
                </a:solidFill>
                <a:latin typeface="+mj-lt"/>
              </a:rPr>
              <a:t>Povremeno</a:t>
            </a:r>
            <a:r>
              <a:rPr lang="en-US" sz="2200" b="0" i="0" u="none" strike="noStrike" baseline="0" dirty="0">
                <a:solidFill>
                  <a:srgbClr val="000000"/>
                </a:solidFill>
                <a:latin typeface="+mj-lt"/>
              </a:rPr>
              <a:t> se doze </a:t>
            </a:r>
            <a:r>
              <a:rPr lang="en-US" sz="2200" b="0" i="0" u="none" strike="noStrike" baseline="0" dirty="0" err="1">
                <a:solidFill>
                  <a:srgbClr val="000000"/>
                </a:solidFill>
                <a:latin typeface="+mj-lt"/>
              </a:rPr>
              <a:t>antidijabetika</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trebaju</a:t>
            </a:r>
            <a:r>
              <a:rPr lang="en-US" sz="2200" b="0" i="0" u="none" strike="noStrike" baseline="0" dirty="0">
                <a:solidFill>
                  <a:srgbClr val="000000"/>
                </a:solidFill>
                <a:latin typeface="+mj-lt"/>
              </a:rPr>
              <a:t> </a:t>
            </a:r>
            <a:r>
              <a:rPr lang="en-US" sz="2200" b="0" i="0" u="none" strike="noStrike" baseline="0" dirty="0" err="1">
                <a:solidFill>
                  <a:srgbClr val="000000"/>
                </a:solidFill>
                <a:latin typeface="+mj-lt"/>
              </a:rPr>
              <a:t>prilagoditi</a:t>
            </a:r>
            <a:r>
              <a:rPr lang="en-US" sz="2200" b="0" i="0" u="none" strike="noStrike" baseline="0" dirty="0">
                <a:solidFill>
                  <a:srgbClr val="000000"/>
                </a:solidFill>
                <a:latin typeface="+mj-lt"/>
              </a:rPr>
              <a:t> </a:t>
            </a:r>
            <a:endParaRPr lang="en-US" sz="2200" dirty="0">
              <a:latin typeface="+mj-lt"/>
            </a:endParaRPr>
          </a:p>
        </p:txBody>
      </p:sp>
    </p:spTree>
    <p:extLst>
      <p:ext uri="{BB962C8B-B14F-4D97-AF65-F5344CB8AC3E}">
        <p14:creationId xmlns:p14="http://schemas.microsoft.com/office/powerpoint/2010/main" val="196733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E156A-357D-4DBB-BFE7-10901D78A673}"/>
              </a:ext>
            </a:extLst>
          </p:cNvPr>
          <p:cNvSpPr>
            <a:spLocks noGrp="1"/>
          </p:cNvSpPr>
          <p:nvPr>
            <p:ph type="title"/>
          </p:nvPr>
        </p:nvSpPr>
        <p:spPr/>
        <p:txBody>
          <a:bodyPr/>
          <a:lstStyle/>
          <a:p>
            <a:r>
              <a:rPr lang="en-US" sz="2400" b="0" i="0" u="none" strike="noStrike" baseline="0" dirty="0">
                <a:solidFill>
                  <a:srgbClr val="000000"/>
                </a:solidFill>
                <a:latin typeface="Arial" panose="020B0604020202020204" pitchFamily="34" charset="0"/>
              </a:rPr>
              <a:t/>
            </a:r>
            <a:br>
              <a:rPr lang="en-US" sz="2400" b="0" i="0" u="none" strike="noStrike" baseline="0" dirty="0">
                <a:solidFill>
                  <a:srgbClr val="000000"/>
                </a:solidFill>
                <a:latin typeface="Arial" panose="020B0604020202020204" pitchFamily="34" charset="0"/>
              </a:rPr>
            </a:br>
            <a:r>
              <a:rPr lang="en-US" sz="4400" b="1" i="0" u="none" strike="noStrike" baseline="0" dirty="0" err="1">
                <a:latin typeface="Arial" panose="020B0604020202020204" pitchFamily="34" charset="0"/>
              </a:rPr>
              <a:t>Benfotiamin</a:t>
            </a:r>
            <a:r>
              <a:rPr lang="en-US" sz="4400" b="1" i="0" u="none" strike="noStrike" baseline="0" dirty="0">
                <a:latin typeface="Arial" panose="020B0604020202020204" pitchFamily="34" charset="0"/>
              </a:rPr>
              <a:t> </a:t>
            </a:r>
            <a:endParaRPr lang="en-US" dirty="0"/>
          </a:p>
        </p:txBody>
      </p:sp>
      <p:sp>
        <p:nvSpPr>
          <p:cNvPr id="3" name="Content Placeholder 2">
            <a:extLst>
              <a:ext uri="{FF2B5EF4-FFF2-40B4-BE49-F238E27FC236}">
                <a16:creationId xmlns="" xmlns:a16="http://schemas.microsoft.com/office/drawing/2014/main" id="{0A49A3D5-4E41-48E8-BC97-C7115DB6A6E5}"/>
              </a:ext>
            </a:extLst>
          </p:cNvPr>
          <p:cNvSpPr>
            <a:spLocks noGrp="1"/>
          </p:cNvSpPr>
          <p:nvPr>
            <p:ph idx="1"/>
          </p:nvPr>
        </p:nvSpPr>
        <p:spPr/>
        <p:txBody>
          <a:bodyPr>
            <a:normAutofit/>
          </a:bodyPr>
          <a:lstStyle/>
          <a:p>
            <a:pPr algn="l"/>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err="1">
                <a:solidFill>
                  <a:srgbClr val="FF3200"/>
                </a:solidFill>
                <a:latin typeface="Arial" panose="020B0604020202020204" pitchFamily="34" charset="0"/>
              </a:rPr>
              <a:t>Benfotiamin</a:t>
            </a:r>
            <a:r>
              <a:rPr lang="en-US" sz="1800" b="1" i="0" u="none" strike="noStrike" baseline="0" dirty="0">
                <a:solidFill>
                  <a:srgbClr val="FF32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je </a:t>
            </a:r>
            <a:r>
              <a:rPr lang="en-US" sz="1800" b="0" i="0" u="none" strike="noStrike" baseline="0" dirty="0" err="1">
                <a:solidFill>
                  <a:srgbClr val="000000"/>
                </a:solidFill>
                <a:latin typeface="Arial" panose="020B0604020202020204" pitchFamily="34" charset="0"/>
              </a:rPr>
              <a:t>specifičan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liposolubilan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oblik</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tiamina</a:t>
            </a:r>
            <a:r>
              <a:rPr lang="en-US" sz="1800" b="0" i="0" u="none" strike="noStrike" baseline="0" dirty="0">
                <a:solidFill>
                  <a:srgbClr val="000000"/>
                </a:solidFill>
                <a:latin typeface="Arial" panose="020B0604020202020204" pitchFamily="34" charset="0"/>
              </a:rPr>
              <a:t> </a:t>
            </a:r>
            <a:r>
              <a:rPr lang="sr-Latn-ME" sz="1800" b="0" i="0" u="none" strike="noStrike" baseline="0" dirty="0">
                <a:solidFill>
                  <a:srgbClr val="000000"/>
                </a:solidFill>
                <a:latin typeface="Arial" panose="020B0604020202020204" pitchFamily="34" charset="0"/>
              </a:rPr>
              <a:t>koji se:</a:t>
            </a:r>
            <a:endParaRPr lang="en-US" sz="1800" b="0" i="0" u="none" strike="noStrike" baseline="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resorbuje</a:t>
            </a:r>
            <a:r>
              <a:rPr lang="en-US" sz="1800" b="0" i="0" u="none" strike="noStrike" baseline="0" dirty="0">
                <a:solidFill>
                  <a:srgbClr val="000000"/>
                </a:solidFill>
                <a:latin typeface="Arial" panose="020B0604020202020204" pitchFamily="34" charset="0"/>
              </a:rPr>
              <a:t> se </a:t>
            </a:r>
            <a:r>
              <a:rPr lang="en-US" sz="1800" b="0" i="0" u="none" strike="noStrike" baseline="0" dirty="0" err="1">
                <a:solidFill>
                  <a:srgbClr val="000000"/>
                </a:solidFill>
                <a:latin typeface="Arial" panose="020B0604020202020204" pitchFamily="34" charset="0"/>
              </a:rPr>
              <a:t>proporcionalno</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unijetoj</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dozi</a:t>
            </a:r>
            <a:r>
              <a:rPr lang="en-US" sz="1800" b="0" i="0" u="none" strike="noStrike" baseline="0" dirty="0">
                <a:solidFill>
                  <a:srgbClr val="000000"/>
                </a:solidFill>
                <a:latin typeface="Arial" panose="020B0604020202020204" pitchFamily="34" charset="0"/>
              </a:rPr>
              <a:t> </a:t>
            </a:r>
          </a:p>
          <a:p>
            <a:pPr marL="0" indent="0">
              <a:buNone/>
            </a:pPr>
            <a:r>
              <a:rPr lang="es-ES" sz="1800" b="0" i="0" u="none" strike="noStrike" baseline="0" dirty="0">
                <a:solidFill>
                  <a:srgbClr val="000000"/>
                </a:solidFill>
                <a:latin typeface="Arial" panose="020B0604020202020204" pitchFamily="34" charset="0"/>
              </a:rPr>
              <a:t>- </a:t>
            </a:r>
            <a:r>
              <a:rPr lang="es-ES" sz="1800" b="0" i="0" u="none" strike="noStrike" baseline="0" dirty="0" err="1">
                <a:solidFill>
                  <a:srgbClr val="000000"/>
                </a:solidFill>
                <a:latin typeface="Arial" panose="020B0604020202020204" pitchFamily="34" charset="0"/>
              </a:rPr>
              <a:t>unutar</a:t>
            </a:r>
            <a:r>
              <a:rPr lang="es-ES" sz="1800" b="0" i="0" u="none" strike="noStrike" baseline="0" dirty="0">
                <a:solidFill>
                  <a:srgbClr val="000000"/>
                </a:solidFill>
                <a:latin typeface="Arial" panose="020B0604020202020204" pitchFamily="34" charset="0"/>
              </a:rPr>
              <a:t> </a:t>
            </a:r>
            <a:r>
              <a:rPr lang="es-ES" sz="1800" b="0" i="0" u="none" strike="noStrike" baseline="0" dirty="0" err="1">
                <a:solidFill>
                  <a:srgbClr val="000000"/>
                </a:solidFill>
                <a:latin typeface="Arial" panose="020B0604020202020204" pitchFamily="34" charset="0"/>
              </a:rPr>
              <a:t>ćelija</a:t>
            </a:r>
            <a:r>
              <a:rPr lang="es-ES" sz="1800" b="0" i="0" u="none" strike="noStrike" baseline="0" dirty="0">
                <a:solidFill>
                  <a:srgbClr val="000000"/>
                </a:solidFill>
                <a:latin typeface="Arial" panose="020B0604020202020204" pitchFamily="34" charset="0"/>
              </a:rPr>
              <a:t> se </a:t>
            </a:r>
            <a:r>
              <a:rPr lang="es-ES" sz="1800" b="0" i="0" u="none" strike="noStrike" baseline="0" dirty="0" err="1">
                <a:solidFill>
                  <a:srgbClr val="000000"/>
                </a:solidFill>
                <a:latin typeface="Arial" panose="020B0604020202020204" pitchFamily="34" charset="0"/>
              </a:rPr>
              <a:t>pretvara</a:t>
            </a:r>
            <a:r>
              <a:rPr lang="es-ES" sz="1800" b="0" i="0" u="none" strike="noStrike" baseline="0" dirty="0">
                <a:solidFill>
                  <a:srgbClr val="000000"/>
                </a:solidFill>
                <a:latin typeface="Arial" panose="020B0604020202020204" pitchFamily="34" charset="0"/>
              </a:rPr>
              <a:t> u </a:t>
            </a:r>
            <a:r>
              <a:rPr lang="es-ES" sz="1800" b="0" i="0" u="none" strike="noStrike" baseline="0" dirty="0" err="1">
                <a:solidFill>
                  <a:srgbClr val="000000"/>
                </a:solidFill>
                <a:latin typeface="Arial" panose="020B0604020202020204" pitchFamily="34" charset="0"/>
              </a:rPr>
              <a:t>tiamin</a:t>
            </a:r>
            <a:r>
              <a:rPr lang="es-ES" sz="1800" b="0" i="0" u="none" strike="noStrike" baseline="0" dirty="0">
                <a:solidFill>
                  <a:srgbClr val="000000"/>
                </a:solidFill>
                <a:latin typeface="Arial" panose="020B0604020202020204" pitchFamily="34" charset="0"/>
              </a:rPr>
              <a:t> </a:t>
            </a:r>
          </a:p>
          <a:p>
            <a:pPr marL="0" indent="0">
              <a:buNone/>
            </a:pPr>
            <a:r>
              <a:rPr lang="pl-PL" sz="1800" b="0" i="0" u="none" strike="noStrike" baseline="0" dirty="0">
                <a:solidFill>
                  <a:srgbClr val="000000"/>
                </a:solidFill>
                <a:latin typeface="Arial" panose="020B0604020202020204" pitchFamily="34" charset="0"/>
              </a:rPr>
              <a:t>- bioraspoloživost je 120 puta veća od tiamina </a:t>
            </a:r>
          </a:p>
          <a:p>
            <a:pPr marL="0" indent="0">
              <a:buNone/>
            </a:pPr>
            <a:r>
              <a:rPr lang="pl-PL" sz="1800" b="0" i="0" u="none" strike="noStrike" baseline="0" dirty="0">
                <a:solidFill>
                  <a:srgbClr val="000000"/>
                </a:solidFill>
                <a:latin typeface="Arial" panose="020B0604020202020204" pitchFamily="34" charset="0"/>
              </a:rPr>
              <a:t>- znatno veće koncentracije aktivne supstance u </a:t>
            </a:r>
            <a:r>
              <a:rPr lang="en-US" sz="1800" b="0" i="0" u="none" strike="noStrike" baseline="0" dirty="0" err="1">
                <a:solidFill>
                  <a:srgbClr val="000000"/>
                </a:solidFill>
                <a:latin typeface="Arial" panose="020B0604020202020204" pitchFamily="34" charset="0"/>
              </a:rPr>
              <a:t>nervnom</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sistemu</a:t>
            </a:r>
            <a:r>
              <a:rPr lang="en-US" sz="1800" b="0" i="0" u="none" strike="noStrike" baseline="0" dirty="0">
                <a:solidFill>
                  <a:srgbClr val="000000"/>
                </a:solidFill>
                <a:latin typeface="Arial" panose="020B0604020202020204" pitchFamily="34" charset="0"/>
              </a:rPr>
              <a:t> </a:t>
            </a:r>
            <a:endParaRPr lang="sr-Latn-ME" sz="1800" b="0" i="0" u="none" strike="noStrike" baseline="0" dirty="0">
              <a:solidFill>
                <a:srgbClr val="000000"/>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marL="0" indent="0">
              <a:buNone/>
            </a:pPr>
            <a:r>
              <a:rPr lang="en-US" sz="1800" b="1" i="0" u="none" strike="noStrike" baseline="0" dirty="0" err="1">
                <a:solidFill>
                  <a:srgbClr val="FF0000"/>
                </a:solidFill>
                <a:latin typeface="Arial" panose="020B0604020202020204" pitchFamily="34" charset="0"/>
              </a:rPr>
              <a:t>Tiamin</a:t>
            </a:r>
            <a:r>
              <a:rPr lang="en-US" sz="1800" b="1"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je </a:t>
            </a:r>
            <a:r>
              <a:rPr lang="en-US" sz="1800" b="0" i="0" u="none" strike="noStrike" baseline="0" dirty="0" err="1">
                <a:solidFill>
                  <a:srgbClr val="000000"/>
                </a:solidFill>
                <a:latin typeface="Arial" panose="020B0604020202020204" pitchFamily="34" charset="0"/>
              </a:rPr>
              <a:t>hidrosolubilan</a:t>
            </a:r>
            <a:r>
              <a:rPr lang="en-US" sz="1800" b="0" i="0" u="none" strike="noStrike" baseline="0" dirty="0">
                <a:solidFill>
                  <a:srgbClr val="000000"/>
                </a:solidFill>
                <a:latin typeface="Arial" panose="020B0604020202020204" pitchFamily="34" charset="0"/>
              </a:rPr>
              <a:t> </a:t>
            </a:r>
          </a:p>
          <a:p>
            <a:pPr marL="0" indent="0">
              <a:buNone/>
            </a:pPr>
            <a:r>
              <a:rPr lang="pl-PL" sz="1800" b="0" i="0" u="none" strike="noStrike" baseline="0" dirty="0">
                <a:solidFill>
                  <a:srgbClr val="000000"/>
                </a:solidFill>
                <a:latin typeface="Arial" panose="020B0604020202020204" pitchFamily="34" charset="0"/>
              </a:rPr>
              <a:t>-slabija resorpcija, manja koncentracija u </a:t>
            </a:r>
            <a:r>
              <a:rPr lang="en-US" sz="1800" b="0" i="0" u="none" strike="noStrike" baseline="0" dirty="0" err="1">
                <a:solidFill>
                  <a:srgbClr val="000000"/>
                </a:solidFill>
                <a:latin typeface="Arial" panose="020B0604020202020204" pitchFamily="34" charset="0"/>
              </a:rPr>
              <a:t>nervnom</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sistemu</a:t>
            </a:r>
            <a:r>
              <a:rPr lang="en-US" sz="1800" b="0" i="0" u="none" strike="noStrike" baseline="0" dirty="0">
                <a:solidFill>
                  <a:srgbClr val="000000"/>
                </a:solidFill>
                <a:latin typeface="Arial" panose="020B0604020202020204" pitchFamily="34" charset="0"/>
              </a:rPr>
              <a:t> </a:t>
            </a:r>
          </a:p>
          <a:p>
            <a:pPr marL="0" indent="0">
              <a:buNone/>
            </a:pPr>
            <a:r>
              <a:rPr lang="en-US" sz="1800" b="0" i="0" u="none" strike="noStrike" baseline="0" dirty="0">
                <a:solidFill>
                  <a:srgbClr val="000000"/>
                </a:solidFill>
                <a:latin typeface="Arial" panose="020B0604020202020204" pitchFamily="34" charset="0"/>
              </a:rPr>
              <a:t>- 75% </a:t>
            </a:r>
            <a:r>
              <a:rPr lang="en-US" sz="1800" b="0" i="0" u="none" strike="noStrike" baseline="0" dirty="0" err="1">
                <a:solidFill>
                  <a:srgbClr val="000000"/>
                </a:solidFill>
                <a:latin typeface="Arial" panose="020B0604020202020204" pitchFamily="34" charset="0"/>
              </a:rPr>
              <a:t>oboljelih</a:t>
            </a:r>
            <a:r>
              <a:rPr lang="en-US" sz="1800" b="0" i="0" u="none" strike="noStrike" baseline="0" dirty="0">
                <a:solidFill>
                  <a:srgbClr val="000000"/>
                </a:solidFill>
                <a:latin typeface="Arial" panose="020B0604020202020204" pitchFamily="34" charset="0"/>
              </a:rPr>
              <a:t> od DM </a:t>
            </a:r>
            <a:r>
              <a:rPr lang="en-US" sz="1800" b="0" i="0" u="none" strike="noStrike" baseline="0" dirty="0" err="1">
                <a:solidFill>
                  <a:srgbClr val="000000"/>
                </a:solidFill>
                <a:latin typeface="Arial" panose="020B0604020202020204" pitchFamily="34" charset="0"/>
              </a:rPr>
              <a:t>ima</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snižen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nivo</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tiamina</a:t>
            </a:r>
            <a:r>
              <a:rPr lang="en-US" sz="1800" b="0" i="0" u="none" strike="noStrike" baseline="0" dirty="0">
                <a:solidFill>
                  <a:srgbClr val="000000"/>
                </a:solidFill>
                <a:latin typeface="Arial" panose="020B0604020202020204" pitchFamily="34" charset="0"/>
              </a:rPr>
              <a:t> u </a:t>
            </a:r>
            <a:r>
              <a:rPr lang="en-US" sz="1800" b="0" i="0" u="none" strike="noStrike" baseline="0" dirty="0" err="1">
                <a:solidFill>
                  <a:srgbClr val="000000"/>
                </a:solidFill>
                <a:latin typeface="Arial" panose="020B0604020202020204" pitchFamily="34" charset="0"/>
              </a:rPr>
              <a:t>krvi</a:t>
            </a:r>
            <a:r>
              <a:rPr lang="en-US" sz="1800" b="0" i="0" u="none" strike="noStrike" baseline="0" dirty="0">
                <a:solidFill>
                  <a:srgbClr val="000000"/>
                </a:solidFill>
                <a:latin typeface="Arial" panose="020B0604020202020204" pitchFamily="34" charset="0"/>
              </a:rPr>
              <a:t>! </a:t>
            </a:r>
            <a:endParaRPr lang="en-US" dirty="0"/>
          </a:p>
        </p:txBody>
      </p:sp>
      <p:pic>
        <p:nvPicPr>
          <p:cNvPr id="6" name="Picture 5">
            <a:extLst>
              <a:ext uri="{FF2B5EF4-FFF2-40B4-BE49-F238E27FC236}">
                <a16:creationId xmlns="" xmlns:a16="http://schemas.microsoft.com/office/drawing/2014/main" id="{E796AFDF-0872-4255-BC89-1F65379A8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97" y="632619"/>
            <a:ext cx="2853303" cy="2024062"/>
          </a:xfrm>
          <a:prstGeom prst="rect">
            <a:avLst/>
          </a:prstGeom>
        </p:spPr>
      </p:pic>
      <p:pic>
        <p:nvPicPr>
          <p:cNvPr id="8" name="Picture 7">
            <a:extLst>
              <a:ext uri="{FF2B5EF4-FFF2-40B4-BE49-F238E27FC236}">
                <a16:creationId xmlns="" xmlns:a16="http://schemas.microsoft.com/office/drawing/2014/main" id="{3CFBE659-CF02-42CD-8434-235DD131E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590800"/>
            <a:ext cx="1724037" cy="2043112"/>
          </a:xfrm>
          <a:prstGeom prst="rect">
            <a:avLst/>
          </a:prstGeom>
        </p:spPr>
      </p:pic>
    </p:spTree>
    <p:extLst>
      <p:ext uri="{BB962C8B-B14F-4D97-AF65-F5344CB8AC3E}">
        <p14:creationId xmlns:p14="http://schemas.microsoft.com/office/powerpoint/2010/main" val="148511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D61898-9139-4612-8CB0-B1B02983D575}"/>
              </a:ext>
            </a:extLst>
          </p:cNvPr>
          <p:cNvSpPr>
            <a:spLocks noGrp="1"/>
          </p:cNvSpPr>
          <p:nvPr>
            <p:ph type="title"/>
          </p:nvPr>
        </p:nvSpPr>
        <p:spPr/>
        <p:txBody>
          <a:bodyPr>
            <a:normAutofit/>
          </a:bodyPr>
          <a:lstStyle/>
          <a:p>
            <a:r>
              <a:rPr lang="en-US" sz="2200" b="1" i="0" u="none" strike="noStrike" baseline="0" dirty="0" err="1"/>
              <a:t>Simptomatska</a:t>
            </a:r>
            <a:r>
              <a:rPr lang="en-US" sz="2200" b="1" i="0" u="none" strike="noStrike" baseline="0" dirty="0"/>
              <a:t> </a:t>
            </a:r>
            <a:r>
              <a:rPr lang="en-US" sz="2200" b="1" i="0" u="none" strike="noStrike" baseline="0" dirty="0" err="1"/>
              <a:t>terapija</a:t>
            </a:r>
            <a:r>
              <a:rPr lang="en-US" sz="2200" b="1" i="0" u="none" strike="noStrike" baseline="0" dirty="0"/>
              <a:t> – </a:t>
            </a:r>
            <a:r>
              <a:rPr lang="en-US" sz="2200" b="1" i="0" u="none" strike="noStrike" baseline="0" dirty="0" err="1"/>
              <a:t>liječenje</a:t>
            </a:r>
            <a:r>
              <a:rPr lang="en-US" sz="2200" b="1" i="0" u="none" strike="noStrike" baseline="0" dirty="0"/>
              <a:t> </a:t>
            </a:r>
            <a:r>
              <a:rPr lang="en-US" sz="2200" b="1" i="0" u="none" strike="noStrike" baseline="0" dirty="0" err="1"/>
              <a:t>neuropatskog</a:t>
            </a:r>
            <a:r>
              <a:rPr lang="en-US" sz="2200" b="1" i="0" u="none" strike="noStrike" baseline="0" dirty="0"/>
              <a:t> bola </a:t>
            </a:r>
            <a:r>
              <a:rPr lang="en-US" sz="2200" b="1" i="0" u="none" strike="noStrike" baseline="0" dirty="0" err="1"/>
              <a:t>NeuPSIG</a:t>
            </a:r>
            <a:r>
              <a:rPr lang="en-US" sz="2200" b="1" i="0" u="none" strike="noStrike" baseline="0" dirty="0"/>
              <a:t> </a:t>
            </a:r>
            <a:r>
              <a:rPr lang="en-US" sz="2200" b="1" i="0" u="none" strike="noStrike" baseline="0" dirty="0" err="1"/>
              <a:t>vodič</a:t>
            </a:r>
            <a:r>
              <a:rPr lang="en-US" sz="2200" b="1" i="0" u="none" strike="noStrike" baseline="0" dirty="0"/>
              <a:t> 2015. </a:t>
            </a:r>
            <a:endParaRPr lang="en-US" sz="2200" dirty="0"/>
          </a:p>
        </p:txBody>
      </p:sp>
      <p:pic>
        <p:nvPicPr>
          <p:cNvPr id="6" name="Content Placeholder 5">
            <a:extLst>
              <a:ext uri="{FF2B5EF4-FFF2-40B4-BE49-F238E27FC236}">
                <a16:creationId xmlns="" xmlns:a16="http://schemas.microsoft.com/office/drawing/2014/main" id="{72AB527E-C54B-4ED9-9D90-7CAFA603F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020456"/>
            <a:ext cx="7559229" cy="2895600"/>
          </a:xfrm>
        </p:spPr>
      </p:pic>
      <p:sp>
        <p:nvSpPr>
          <p:cNvPr id="8" name="TextBox 7">
            <a:extLst>
              <a:ext uri="{FF2B5EF4-FFF2-40B4-BE49-F238E27FC236}">
                <a16:creationId xmlns="" xmlns:a16="http://schemas.microsoft.com/office/drawing/2014/main" id="{08ACB7F0-8D3E-40FB-BFC9-8BF7E2B0FA25}"/>
              </a:ext>
            </a:extLst>
          </p:cNvPr>
          <p:cNvSpPr txBox="1"/>
          <p:nvPr/>
        </p:nvSpPr>
        <p:spPr>
          <a:xfrm>
            <a:off x="685800" y="4929426"/>
            <a:ext cx="8001000" cy="861774"/>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r>
              <a:rPr lang="en-US" sz="1800" b="1" i="0" u="none" strike="noStrike" baseline="0" dirty="0" err="1">
                <a:latin typeface="Arial" panose="020B0604020202020204" pitchFamily="34" charset="0"/>
              </a:rPr>
              <a:t>NeuPSIG</a:t>
            </a:r>
            <a:r>
              <a:rPr lang="en-US" sz="1800" b="1" i="0" u="none" strike="noStrike" baseline="0" dirty="0">
                <a:latin typeface="Arial" panose="020B0604020202020204" pitchFamily="34" charset="0"/>
              </a:rPr>
              <a:t> </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Specijalna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interesna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grupa</a:t>
            </a:r>
            <a:r>
              <a:rPr lang="en-US" sz="1800" b="0" i="0" u="none" strike="noStrike" baseline="0" dirty="0">
                <a:latin typeface="Arial" panose="020B0604020202020204" pitchFamily="34" charset="0"/>
              </a:rPr>
              <a:t> za </a:t>
            </a:r>
            <a:r>
              <a:rPr lang="en-US" sz="1800" b="0" i="0" u="none" strike="noStrike" baseline="0" dirty="0" err="1">
                <a:latin typeface="Arial" panose="020B0604020202020204" pitchFamily="34" charset="0"/>
              </a:rPr>
              <a:t>neuropatski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bol</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pri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Međunarodnom</a:t>
            </a:r>
            <a:r>
              <a:rPr lang="en-US" sz="1800" b="0" i="0" u="none" strike="noStrike" baseline="0" dirty="0">
                <a:latin typeface="Arial" panose="020B0604020202020204" pitchFamily="34" charset="0"/>
              </a:rPr>
              <a:t> </a:t>
            </a:r>
          </a:p>
          <a:p>
            <a:r>
              <a:rPr lang="en-US" sz="1800" b="0" i="0" u="none" strike="noStrike" baseline="0" dirty="0" err="1">
                <a:latin typeface="Arial" panose="020B0604020202020204" pitchFamily="34" charset="0"/>
              </a:rPr>
              <a:t>udruženju</a:t>
            </a:r>
            <a:r>
              <a:rPr lang="en-US" sz="1800" b="0" i="0" u="none" strike="noStrike" baseline="0" dirty="0">
                <a:latin typeface="Arial" panose="020B0604020202020204" pitchFamily="34" charset="0"/>
              </a:rPr>
              <a:t> za </a:t>
            </a:r>
            <a:r>
              <a:rPr lang="en-US" sz="1800" b="0" i="0" u="none" strike="noStrike" baseline="0" dirty="0" err="1">
                <a:latin typeface="Arial" panose="020B0604020202020204" pitchFamily="34" charset="0"/>
              </a:rPr>
              <a:t>bol</a:t>
            </a:r>
            <a:r>
              <a:rPr lang="en-US" sz="1800" b="0" i="0" u="none" strike="noStrike" baseline="0" dirty="0">
                <a:latin typeface="Arial" panose="020B0604020202020204" pitchFamily="34" charset="0"/>
              </a:rPr>
              <a:t> (International </a:t>
            </a:r>
            <a:r>
              <a:rPr lang="en-US" sz="1800" b="0" i="0" u="none" strike="noStrike" baseline="0" dirty="0" err="1">
                <a:latin typeface="Arial" panose="020B0604020202020204" pitchFamily="34" charset="0"/>
              </a:rPr>
              <a:t>Assotiation</a:t>
            </a:r>
            <a:r>
              <a:rPr lang="en-US" sz="1800" b="0" i="0" u="none" strike="noStrike" baseline="0" dirty="0">
                <a:latin typeface="Arial" panose="020B0604020202020204" pitchFamily="34" charset="0"/>
              </a:rPr>
              <a:t> for the Study of Pain - IASP) </a:t>
            </a:r>
            <a:endParaRPr lang="en-US" dirty="0"/>
          </a:p>
        </p:txBody>
      </p:sp>
    </p:spTree>
    <p:extLst>
      <p:ext uri="{BB962C8B-B14F-4D97-AF65-F5344CB8AC3E}">
        <p14:creationId xmlns:p14="http://schemas.microsoft.com/office/powerpoint/2010/main" val="2738606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3CF06-37B8-41E3-82BB-0467EC1B4A6B}"/>
              </a:ext>
            </a:extLst>
          </p:cNvPr>
          <p:cNvSpPr>
            <a:spLocks noGrp="1"/>
          </p:cNvSpPr>
          <p:nvPr>
            <p:ph type="title"/>
          </p:nvPr>
        </p:nvSpPr>
        <p:spPr/>
        <p:txBody>
          <a:bodyPr/>
          <a:lstStyle/>
          <a:p>
            <a:r>
              <a:rPr lang="sr-Latn-ME" dirty="0"/>
              <a:t>Terapija</a:t>
            </a:r>
            <a:endParaRPr lang="en-US" dirty="0"/>
          </a:p>
        </p:txBody>
      </p:sp>
      <p:sp>
        <p:nvSpPr>
          <p:cNvPr id="3" name="Content Placeholder 2">
            <a:extLst>
              <a:ext uri="{FF2B5EF4-FFF2-40B4-BE49-F238E27FC236}">
                <a16:creationId xmlns="" xmlns:a16="http://schemas.microsoft.com/office/drawing/2014/main" id="{88D782D7-FF09-4D74-A267-45A0CE280DBD}"/>
              </a:ext>
            </a:extLst>
          </p:cNvPr>
          <p:cNvSpPr>
            <a:spLocks noGrp="1"/>
          </p:cNvSpPr>
          <p:nvPr>
            <p:ph idx="1"/>
          </p:nvPr>
        </p:nvSpPr>
        <p:spPr/>
        <p:txBody>
          <a:bodyPr>
            <a:normAutofit lnSpcReduction="10000"/>
          </a:bodyPr>
          <a:lstStyle/>
          <a:p>
            <a:r>
              <a:rPr lang="en-US" sz="2000" dirty="0" err="1"/>
              <a:t>Kod</a:t>
            </a:r>
            <a:r>
              <a:rPr lang="en-US" sz="2000" dirty="0"/>
              <a:t> </a:t>
            </a:r>
            <a:r>
              <a:rPr lang="en-US" sz="2000" dirty="0" err="1"/>
              <a:t>bolne</a:t>
            </a:r>
            <a:r>
              <a:rPr lang="en-US" sz="2000" dirty="0"/>
              <a:t> DPN </a:t>
            </a:r>
            <a:r>
              <a:rPr lang="en-US" sz="2000" dirty="0" err="1"/>
              <a:t>farmakološka</a:t>
            </a:r>
            <a:r>
              <a:rPr lang="en-US" sz="2000" dirty="0"/>
              <a:t> </a:t>
            </a:r>
            <a:r>
              <a:rPr lang="en-US" sz="2000" dirty="0" err="1"/>
              <a:t>terapija</a:t>
            </a:r>
            <a:r>
              <a:rPr lang="en-US" sz="2000" dirty="0"/>
              <a:t> </a:t>
            </a:r>
            <a:r>
              <a:rPr lang="en-US" sz="2000" dirty="0" err="1"/>
              <a:t>obuhvata</a:t>
            </a:r>
            <a:r>
              <a:rPr lang="en-US" sz="2000" dirty="0"/>
              <a:t>: </a:t>
            </a:r>
            <a:r>
              <a:rPr lang="en-US" sz="2000" dirty="0" err="1"/>
              <a:t>korišćenje</a:t>
            </a:r>
            <a:r>
              <a:rPr lang="en-US" sz="2000" dirty="0"/>
              <a:t> </a:t>
            </a:r>
            <a:r>
              <a:rPr lang="en-US" sz="2000" dirty="0" err="1"/>
              <a:t>antidepresiva</a:t>
            </a:r>
            <a:r>
              <a:rPr lang="en-US" sz="2000" dirty="0"/>
              <a:t>, </a:t>
            </a:r>
            <a:r>
              <a:rPr lang="en-US" sz="2000" dirty="0" err="1"/>
              <a:t>uključujući</a:t>
            </a:r>
            <a:r>
              <a:rPr lang="en-US" sz="2000" dirty="0"/>
              <a:t> </a:t>
            </a:r>
            <a:r>
              <a:rPr lang="en-US" sz="2000" dirty="0" err="1"/>
              <a:t>triciklične</a:t>
            </a:r>
            <a:r>
              <a:rPr lang="en-US" sz="2000" dirty="0"/>
              <a:t>, </a:t>
            </a:r>
            <a:r>
              <a:rPr lang="en-US" sz="2000" dirty="0" err="1"/>
              <a:t>duloksetin</a:t>
            </a:r>
            <a:r>
              <a:rPr lang="en-US" sz="2000" dirty="0"/>
              <a:t> </a:t>
            </a:r>
            <a:r>
              <a:rPr lang="en-US" sz="2000" dirty="0" err="1"/>
              <a:t>i</a:t>
            </a:r>
            <a:r>
              <a:rPr lang="en-US" sz="2000" dirty="0"/>
              <a:t> </a:t>
            </a:r>
            <a:r>
              <a:rPr lang="en-US" sz="2000" dirty="0" err="1"/>
              <a:t>venlafaksin</a:t>
            </a:r>
            <a:r>
              <a:rPr lang="en-US" sz="2000" dirty="0"/>
              <a:t> bi </a:t>
            </a:r>
            <a:r>
              <a:rPr lang="en-US" sz="2000" dirty="0" err="1"/>
              <a:t>trebalo</a:t>
            </a:r>
            <a:r>
              <a:rPr lang="en-US" sz="2000" dirty="0"/>
              <a:t> </a:t>
            </a:r>
            <a:r>
              <a:rPr lang="en-US" sz="2000" dirty="0" err="1"/>
              <a:t>razmotriti</a:t>
            </a:r>
            <a:r>
              <a:rPr lang="en-US" sz="2000" dirty="0"/>
              <a:t> u </a:t>
            </a:r>
            <a:r>
              <a:rPr lang="en-US" sz="2000" dirty="0" err="1"/>
              <a:t>terapiji</a:t>
            </a:r>
            <a:r>
              <a:rPr lang="en-US" sz="2000" dirty="0"/>
              <a:t> </a:t>
            </a:r>
            <a:r>
              <a:rPr lang="en-US" sz="2000" dirty="0" err="1"/>
              <a:t>pacijenata</a:t>
            </a:r>
            <a:r>
              <a:rPr lang="en-US" sz="2000" dirty="0"/>
              <a:t> </a:t>
            </a:r>
            <a:r>
              <a:rPr lang="en-US" sz="2000" dirty="0" err="1"/>
              <a:t>sa</a:t>
            </a:r>
            <a:r>
              <a:rPr lang="en-US" sz="2000" dirty="0"/>
              <a:t> </a:t>
            </a:r>
            <a:r>
              <a:rPr lang="en-US" sz="2000" dirty="0" err="1"/>
              <a:t>bolnom</a:t>
            </a:r>
            <a:r>
              <a:rPr lang="en-US" sz="2000" dirty="0"/>
              <a:t> DPN </a:t>
            </a:r>
            <a:r>
              <a:rPr lang="en-US" sz="2000" dirty="0" err="1"/>
              <a:t>antikonvulzivi</a:t>
            </a:r>
            <a:r>
              <a:rPr lang="en-US" sz="2000" dirty="0"/>
              <a:t>, </a:t>
            </a:r>
            <a:r>
              <a:rPr lang="en-US" sz="2000" dirty="0" err="1"/>
              <a:t>uključujući</a:t>
            </a:r>
            <a:r>
              <a:rPr lang="en-US" sz="2000" dirty="0"/>
              <a:t> pregabalin </a:t>
            </a:r>
            <a:r>
              <a:rPr lang="en-US" sz="2000" dirty="0" err="1"/>
              <a:t>i</a:t>
            </a:r>
            <a:r>
              <a:rPr lang="en-US" sz="2000" dirty="0"/>
              <a:t> gabapentin </a:t>
            </a:r>
            <a:endParaRPr lang="sr-Latn-ME" sz="2000" dirty="0"/>
          </a:p>
          <a:p>
            <a:r>
              <a:rPr lang="sr-Latn-ME" sz="2000" dirty="0"/>
              <a:t>P</a:t>
            </a:r>
            <a:r>
              <a:rPr lang="en-US" sz="2000" dirty="0" err="1"/>
              <a:t>rimenu</a:t>
            </a:r>
            <a:r>
              <a:rPr lang="en-US" sz="2000" dirty="0"/>
              <a:t> </a:t>
            </a:r>
            <a:r>
              <a:rPr lang="en-US" sz="2000" dirty="0" err="1"/>
              <a:t>opijatnih</a:t>
            </a:r>
            <a:r>
              <a:rPr lang="en-US" sz="2000" dirty="0"/>
              <a:t> </a:t>
            </a:r>
            <a:r>
              <a:rPr lang="en-US" sz="2000" dirty="0" err="1"/>
              <a:t>analgetika</a:t>
            </a:r>
            <a:r>
              <a:rPr lang="en-US" sz="2000" dirty="0"/>
              <a:t> u </a:t>
            </a:r>
            <a:r>
              <a:rPr lang="en-US" sz="2000" dirty="0" err="1"/>
              <a:t>kombin</a:t>
            </a:r>
            <a:r>
              <a:rPr lang="sr-Latn-ME" sz="2000" dirty="0"/>
              <a:t>a</a:t>
            </a:r>
            <a:r>
              <a:rPr lang="en-US" sz="2000" dirty="0" err="1"/>
              <a:t>ciji</a:t>
            </a:r>
            <a:r>
              <a:rPr lang="en-US" sz="2000" dirty="0"/>
              <a:t> </a:t>
            </a:r>
            <a:r>
              <a:rPr lang="en-US" sz="2000" dirty="0" err="1"/>
              <a:t>sa</a:t>
            </a:r>
            <a:r>
              <a:rPr lang="en-US" sz="2000" dirty="0"/>
              <a:t> </a:t>
            </a:r>
            <a:r>
              <a:rPr lang="en-US" sz="2000" dirty="0" err="1"/>
              <a:t>gabapentinom</a:t>
            </a:r>
            <a:r>
              <a:rPr lang="en-US" sz="2000" dirty="0"/>
              <a:t> bi </a:t>
            </a:r>
            <a:r>
              <a:rPr lang="en-US" sz="2000" dirty="0" err="1"/>
              <a:t>trebalo</a:t>
            </a:r>
            <a:r>
              <a:rPr lang="en-US" sz="2000" dirty="0"/>
              <a:t> </a:t>
            </a:r>
            <a:r>
              <a:rPr lang="en-US" sz="2000" dirty="0" err="1"/>
              <a:t>razmotriti</a:t>
            </a:r>
            <a:r>
              <a:rPr lang="en-US" sz="2000" dirty="0"/>
              <a:t> u </a:t>
            </a:r>
            <a:r>
              <a:rPr lang="en-US" sz="2000" dirty="0" err="1"/>
              <a:t>terapiji</a:t>
            </a:r>
            <a:r>
              <a:rPr lang="en-US" sz="2000" dirty="0"/>
              <a:t> </a:t>
            </a:r>
            <a:r>
              <a:rPr lang="en-US" sz="2000" dirty="0" err="1"/>
              <a:t>pacijenata</a:t>
            </a:r>
            <a:r>
              <a:rPr lang="en-US" sz="2000" dirty="0"/>
              <a:t> </a:t>
            </a:r>
            <a:r>
              <a:rPr lang="en-US" sz="2000" dirty="0" err="1"/>
              <a:t>sa</a:t>
            </a:r>
            <a:r>
              <a:rPr lang="en-US" sz="2000" dirty="0"/>
              <a:t> </a:t>
            </a:r>
            <a:r>
              <a:rPr lang="en-US" sz="2000" dirty="0" err="1"/>
              <a:t>bolnom</a:t>
            </a:r>
            <a:r>
              <a:rPr lang="en-US" sz="2000" dirty="0"/>
              <a:t> DPN </a:t>
            </a:r>
            <a:r>
              <a:rPr lang="en-US" sz="2000" dirty="0" err="1"/>
              <a:t>koja</a:t>
            </a:r>
            <a:r>
              <a:rPr lang="en-US" sz="2000" dirty="0"/>
              <a:t> se ne </a:t>
            </a:r>
            <a:r>
              <a:rPr lang="en-US" sz="2000" dirty="0" err="1"/>
              <a:t>može</a:t>
            </a:r>
            <a:r>
              <a:rPr lang="en-US" sz="2000" dirty="0"/>
              <a:t> </a:t>
            </a:r>
            <a:r>
              <a:rPr lang="en-US" sz="2000" dirty="0" err="1"/>
              <a:t>kontrolisati</a:t>
            </a:r>
            <a:r>
              <a:rPr lang="en-US" sz="2000" dirty="0"/>
              <a:t> </a:t>
            </a:r>
            <a:r>
              <a:rPr lang="en-US" sz="2000" dirty="0" err="1"/>
              <a:t>monoterapijom</a:t>
            </a:r>
            <a:r>
              <a:rPr lang="en-US" sz="2000" dirty="0"/>
              <a:t>.</a:t>
            </a:r>
            <a:endParaRPr lang="sr-Latn-ME" sz="2000" dirty="0"/>
          </a:p>
          <a:p>
            <a:endParaRPr lang="sr-Latn-ME" sz="2000" dirty="0"/>
          </a:p>
          <a:p>
            <a:r>
              <a:rPr lang="sr-Latn-ME" sz="2000" dirty="0"/>
              <a:t>Prethodno isključiti druge uzroke: upotreba neurotoksičnih ljekova, trovanje teškim metalima, alkoholizam, deficit B12 vitamina (uzimanje metformina tokom dužeg perioda), bubrežna bolest, hronična demijelizaciona neuropatija, nasleđene neuropatije i vaskulitisi</a:t>
            </a:r>
            <a:endParaRPr lang="en-US" sz="2000" dirty="0"/>
          </a:p>
        </p:txBody>
      </p:sp>
    </p:spTree>
    <p:extLst>
      <p:ext uri="{BB962C8B-B14F-4D97-AF65-F5344CB8AC3E}">
        <p14:creationId xmlns:p14="http://schemas.microsoft.com/office/powerpoint/2010/main" val="111393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 xmlns:a16="http://schemas.microsoft.com/office/drawing/2014/main" id="{4B632915-F318-4019-BF3A-AAFBC1D3BA75}"/>
              </a:ext>
            </a:extLst>
          </p:cNvPr>
          <p:cNvSpPr>
            <a:spLocks noGrp="1" noChangeArrowheads="1"/>
          </p:cNvSpPr>
          <p:nvPr>
            <p:ph type="title"/>
          </p:nvPr>
        </p:nvSpPr>
        <p:spPr>
          <a:xfrm>
            <a:off x="1150938" y="609600"/>
            <a:ext cx="7793037" cy="10668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600" dirty="0"/>
              <a:t>	</a:t>
            </a:r>
            <a:r>
              <a:rPr lang="en-GB" altLang="en-US" sz="3600" dirty="0" err="1"/>
              <a:t>Lečenje</a:t>
            </a:r>
            <a:r>
              <a:rPr lang="en-GB" altLang="en-US" sz="3600" dirty="0"/>
              <a:t> </a:t>
            </a:r>
            <a:r>
              <a:rPr lang="en-GB" altLang="en-US" sz="3600" dirty="0" err="1"/>
              <a:t>dijabetičnih</a:t>
            </a:r>
            <a:r>
              <a:rPr lang="en-GB" altLang="en-US" sz="3600" dirty="0"/>
              <a:t> </a:t>
            </a:r>
            <a:r>
              <a:rPr lang="en-GB" altLang="en-US" sz="3600" dirty="0" err="1"/>
              <a:t>neuropatija</a:t>
            </a:r>
            <a:endParaRPr lang="en-GB" altLang="en-US" sz="3600" dirty="0"/>
          </a:p>
        </p:txBody>
      </p:sp>
      <p:sp>
        <p:nvSpPr>
          <p:cNvPr id="43010" name="Rectangle 2">
            <a:extLst>
              <a:ext uri="{FF2B5EF4-FFF2-40B4-BE49-F238E27FC236}">
                <a16:creationId xmlns="" xmlns:a16="http://schemas.microsoft.com/office/drawing/2014/main" id="{EAFBD8A9-DCC9-4103-8C6E-C5F6C22EA357}"/>
              </a:ext>
            </a:extLst>
          </p:cNvPr>
          <p:cNvSpPr>
            <a:spLocks noGrp="1" noChangeArrowheads="1"/>
          </p:cNvSpPr>
          <p:nvPr>
            <p:ph type="body" idx="1"/>
          </p:nvPr>
        </p:nvSpPr>
        <p:spPr>
          <a:xfrm>
            <a:off x="1182688" y="2017713"/>
            <a:ext cx="7772400" cy="4114800"/>
          </a:xfrm>
          <a:ln/>
        </p:spPr>
        <p:txBody>
          <a:bodyPr>
            <a:normAutofit/>
          </a:bodyPr>
          <a:lstStyle/>
          <a:p>
            <a:pPr>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err="1">
                <a:latin typeface="+mj-lt"/>
              </a:rPr>
              <a:t>Lečenje</a:t>
            </a:r>
            <a:r>
              <a:rPr lang="en-GB" altLang="en-US" sz="3600" dirty="0">
                <a:latin typeface="+mj-lt"/>
              </a:rPr>
              <a:t> </a:t>
            </a:r>
            <a:r>
              <a:rPr lang="en-GB" altLang="en-US" sz="3600" dirty="0" err="1">
                <a:latin typeface="+mj-lt"/>
              </a:rPr>
              <a:t>dijabetične</a:t>
            </a:r>
            <a:r>
              <a:rPr lang="en-GB" altLang="en-US" sz="3600" dirty="0">
                <a:latin typeface="+mj-lt"/>
              </a:rPr>
              <a:t> </a:t>
            </a:r>
            <a:r>
              <a:rPr lang="en-GB" altLang="en-US" sz="3600" dirty="0" err="1">
                <a:latin typeface="+mj-lt"/>
              </a:rPr>
              <a:t>amiotrofije</a:t>
            </a:r>
            <a:r>
              <a:rPr lang="en-GB" altLang="en-US" sz="3600" dirty="0">
                <a:latin typeface="+mj-lt"/>
              </a:rPr>
              <a:t>- </a:t>
            </a:r>
            <a:r>
              <a:rPr lang="en-GB" altLang="en-US" sz="3600" dirty="0" err="1">
                <a:latin typeface="+mj-lt"/>
              </a:rPr>
              <a:t>Povoljan</a:t>
            </a:r>
            <a:r>
              <a:rPr lang="en-GB" altLang="en-US" sz="3600" dirty="0">
                <a:latin typeface="+mj-lt"/>
              </a:rPr>
              <a:t> </a:t>
            </a:r>
            <a:r>
              <a:rPr lang="en-GB" altLang="en-US" sz="3600" dirty="0" err="1">
                <a:latin typeface="+mj-lt"/>
              </a:rPr>
              <a:t>terapijski</a:t>
            </a:r>
            <a:r>
              <a:rPr lang="en-GB" altLang="en-US" sz="3600" dirty="0">
                <a:latin typeface="+mj-lt"/>
              </a:rPr>
              <a:t> </a:t>
            </a:r>
            <a:r>
              <a:rPr lang="en-GB" altLang="en-US" sz="3600" dirty="0" err="1">
                <a:latin typeface="+mj-lt"/>
              </a:rPr>
              <a:t>efekat</a:t>
            </a:r>
            <a:r>
              <a:rPr lang="en-GB" altLang="en-US" sz="3600" dirty="0">
                <a:latin typeface="+mj-lt"/>
              </a:rPr>
              <a:t> </a:t>
            </a:r>
            <a:r>
              <a:rPr lang="en-GB" altLang="en-US" sz="3600" dirty="0" err="1">
                <a:latin typeface="+mj-lt"/>
              </a:rPr>
              <a:t>dijabetične</a:t>
            </a:r>
            <a:r>
              <a:rPr lang="en-GB" altLang="en-US" sz="3600" dirty="0">
                <a:latin typeface="+mj-lt"/>
              </a:rPr>
              <a:t> </a:t>
            </a:r>
            <a:r>
              <a:rPr lang="en-GB" altLang="en-US" sz="3600" dirty="0" err="1">
                <a:latin typeface="+mj-lt"/>
              </a:rPr>
              <a:t>amiotrofije</a:t>
            </a:r>
            <a:r>
              <a:rPr lang="en-GB" altLang="en-US" sz="3600" dirty="0">
                <a:latin typeface="+mj-lt"/>
              </a:rPr>
              <a:t> </a:t>
            </a:r>
            <a:r>
              <a:rPr lang="en-GB" altLang="en-US" sz="3600" dirty="0" err="1">
                <a:latin typeface="+mj-lt"/>
              </a:rPr>
              <a:t>zapažen</a:t>
            </a:r>
            <a:r>
              <a:rPr lang="en-GB" altLang="en-US" sz="3600" dirty="0">
                <a:latin typeface="+mj-lt"/>
              </a:rPr>
              <a:t> je prim</a:t>
            </a:r>
            <a:r>
              <a:rPr lang="sr-Latn-ME" altLang="en-US" sz="3600" dirty="0">
                <a:latin typeface="+mj-lt"/>
              </a:rPr>
              <a:t>j</a:t>
            </a:r>
            <a:r>
              <a:rPr lang="en-GB" altLang="en-US" sz="3600" dirty="0" err="1">
                <a:latin typeface="+mj-lt"/>
              </a:rPr>
              <a:t>enom</a:t>
            </a:r>
            <a:r>
              <a:rPr lang="en-GB" altLang="en-US" sz="3600" dirty="0">
                <a:latin typeface="+mj-lt"/>
              </a:rPr>
              <a:t> IVIg u </a:t>
            </a:r>
            <a:r>
              <a:rPr lang="en-GB" altLang="en-US" sz="3600" dirty="0" err="1">
                <a:latin typeface="+mj-lt"/>
              </a:rPr>
              <a:t>dozi</a:t>
            </a:r>
            <a:r>
              <a:rPr lang="en-GB" altLang="en-US" sz="3600" dirty="0">
                <a:latin typeface="+mj-lt"/>
              </a:rPr>
              <a:t> od 0.4g/kg pet dana, </a:t>
            </a:r>
            <a:r>
              <a:rPr lang="en-GB" altLang="en-US" sz="3600" dirty="0" err="1">
                <a:latin typeface="+mj-lt"/>
              </a:rPr>
              <a:t>potom</a:t>
            </a:r>
            <a:r>
              <a:rPr lang="en-GB" altLang="en-US" sz="3600" dirty="0">
                <a:latin typeface="+mj-lt"/>
              </a:rPr>
              <a:t> se </a:t>
            </a:r>
            <a:r>
              <a:rPr lang="en-GB" altLang="en-US" sz="3600" dirty="0" err="1">
                <a:latin typeface="+mj-lt"/>
              </a:rPr>
              <a:t>nastavlja</a:t>
            </a:r>
            <a:r>
              <a:rPr lang="en-GB" altLang="en-US" sz="3600" dirty="0">
                <a:latin typeface="+mj-lt"/>
              </a:rPr>
              <a:t> </a:t>
            </a:r>
            <a:r>
              <a:rPr lang="en-GB" altLang="en-US" sz="3600" dirty="0" err="1">
                <a:latin typeface="+mj-lt"/>
              </a:rPr>
              <a:t>sa</a:t>
            </a:r>
            <a:r>
              <a:rPr lang="en-GB" altLang="en-US" sz="3600" dirty="0">
                <a:latin typeface="+mj-lt"/>
              </a:rPr>
              <a:t> </a:t>
            </a:r>
            <a:r>
              <a:rPr lang="en-GB" altLang="en-US" sz="3600" dirty="0" err="1">
                <a:latin typeface="+mj-lt"/>
              </a:rPr>
              <a:t>kortikosteroidima</a:t>
            </a:r>
            <a:endParaRPr lang="en-GB" altLang="en-US" sz="3600" dirty="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BFC9A3-24C0-4A4D-95FB-C659EB1AB886}"/>
              </a:ext>
            </a:extLst>
          </p:cNvPr>
          <p:cNvSpPr>
            <a:spLocks noGrp="1"/>
          </p:cNvSpPr>
          <p:nvPr>
            <p:ph type="title"/>
          </p:nvPr>
        </p:nvSpPr>
        <p:spPr/>
        <p:txBody>
          <a:bodyPr/>
          <a:lstStyle/>
          <a:p>
            <a:r>
              <a:rPr lang="sr-Latn-ME" dirty="0"/>
              <a:t>Ne zaboraviti!!</a:t>
            </a:r>
            <a:endParaRPr lang="en-US" dirty="0"/>
          </a:p>
        </p:txBody>
      </p:sp>
      <p:sp>
        <p:nvSpPr>
          <p:cNvPr id="3" name="Content Placeholder 2">
            <a:extLst>
              <a:ext uri="{FF2B5EF4-FFF2-40B4-BE49-F238E27FC236}">
                <a16:creationId xmlns="" xmlns:a16="http://schemas.microsoft.com/office/drawing/2014/main" id="{DCF199EA-DF0B-4991-B2FE-6516C98053E0}"/>
              </a:ext>
            </a:extLst>
          </p:cNvPr>
          <p:cNvSpPr>
            <a:spLocks noGrp="1"/>
          </p:cNvSpPr>
          <p:nvPr>
            <p:ph idx="1"/>
          </p:nvPr>
        </p:nvSpPr>
        <p:spPr>
          <a:xfrm>
            <a:off x="457200" y="2057400"/>
            <a:ext cx="8229600" cy="3886200"/>
          </a:xfrm>
        </p:spPr>
        <p:txBody>
          <a:bodyPr/>
          <a:lstStyle/>
          <a:p>
            <a:r>
              <a:rPr lang="sr-Latn-ME" sz="1800" b="1" i="0" u="none" strike="noStrike" baseline="0" dirty="0">
                <a:solidFill>
                  <a:srgbClr val="FF0000"/>
                </a:solidFill>
                <a:latin typeface="Arial" panose="020B0604020202020204" pitchFamily="34" charset="0"/>
              </a:rPr>
              <a:t>NA </a:t>
            </a:r>
            <a:r>
              <a:rPr lang="en-US" sz="1800" b="1" i="0" u="none" strike="noStrike" baseline="0" dirty="0">
                <a:solidFill>
                  <a:srgbClr val="FF0000"/>
                </a:solidFill>
                <a:latin typeface="Arial" panose="020B0604020202020204" pitchFamily="34" charset="0"/>
              </a:rPr>
              <a:t>DPN NEMAJU ZNAČAJNIJI UTICAJ: </a:t>
            </a:r>
            <a:endParaRPr lang="sr-Latn-ME" sz="1800" b="1" i="0" u="none" strike="noStrike" baseline="0" dirty="0">
              <a:solidFill>
                <a:srgbClr val="FF0000"/>
              </a:solidFill>
              <a:latin typeface="Arial" panose="020B0604020202020204" pitchFamily="34" charset="0"/>
            </a:endParaRPr>
          </a:p>
          <a:p>
            <a:pPr marL="0" indent="0" algn="l">
              <a:buNone/>
            </a:pPr>
            <a:endParaRPr lang="en-US" sz="1800" b="0" i="0" u="none" strike="noStrike" baseline="0" dirty="0">
              <a:solidFill>
                <a:srgbClr val="000000"/>
              </a:solidFill>
              <a:latin typeface="Arial" panose="020B0604020202020204" pitchFamily="34" charset="0"/>
            </a:endParaRPr>
          </a:p>
          <a:p>
            <a:r>
              <a:rPr lang="en-US" sz="1800" b="0" i="0" u="none" strike="noStrike" baseline="0" dirty="0">
                <a:latin typeface="Arial" panose="020B0604020202020204" pitchFamily="34" charset="0"/>
              </a:rPr>
              <a:t>Paracetamol </a:t>
            </a: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NSAIL (</a:t>
            </a:r>
            <a:r>
              <a:rPr lang="en-US" sz="1800" b="0" i="0" u="none" strike="noStrike" baseline="0" dirty="0" err="1">
                <a:latin typeface="Arial" panose="020B0604020202020204" pitchFamily="34" charset="0"/>
              </a:rPr>
              <a:t>diklofenak</a:t>
            </a:r>
            <a:r>
              <a:rPr lang="en-US" sz="1800" b="0" i="0" u="none" strike="noStrike" baseline="0" dirty="0">
                <a:latin typeface="Arial" panose="020B0604020202020204" pitchFamily="34" charset="0"/>
              </a:rPr>
              <a:t>, ibuprofen...) se </a:t>
            </a:r>
            <a:r>
              <a:rPr lang="en-US" sz="1800" b="0" i="0" u="none" strike="noStrike" baseline="0" dirty="0" err="1">
                <a:latin typeface="Arial" panose="020B0604020202020204" pitchFamily="34" charset="0"/>
              </a:rPr>
              <a:t>često</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propisuju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nemaju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značajniji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analgetski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efekat</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ovaj</a:t>
            </a:r>
            <a:r>
              <a:rPr lang="en-US" sz="1800" b="0" i="0" u="none" strike="noStrike" baseline="0" dirty="0">
                <a:latin typeface="Arial" panose="020B0604020202020204" pitchFamily="34" charset="0"/>
              </a:rPr>
              <a:t> tip bola!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err="1">
                <a:latin typeface="Arial" panose="020B0604020202020204" pitchFamily="34" charset="0"/>
              </a:rPr>
              <a:t>Tzv</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vazoaktivni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lijekovi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nemaju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značajnog</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uticaja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ovaj</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oblik</a:t>
            </a:r>
            <a:r>
              <a:rPr lang="en-US" sz="1800" b="0" i="0" u="none" strike="noStrike" baseline="0" dirty="0">
                <a:latin typeface="Arial" panose="020B0604020202020204" pitchFamily="34" charset="0"/>
              </a:rPr>
              <a:t> </a:t>
            </a:r>
            <a:r>
              <a:rPr lang="sr-Latn-ME"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neuropatije</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err="1">
                <a:latin typeface="Arial" panose="020B0604020202020204" pitchFamily="34" charset="0"/>
              </a:rPr>
              <a:t>Osim</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specifičnog</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oblika</a:t>
            </a:r>
            <a:r>
              <a:rPr lang="en-US" sz="1800" b="0" i="0" u="none" strike="noStrike" baseline="0" dirty="0">
                <a:latin typeface="Arial" panose="020B0604020202020204" pitchFamily="34" charset="0"/>
              </a:rPr>
              <a:t> B vit. - </a:t>
            </a:r>
            <a:r>
              <a:rPr lang="en-US" sz="1800" b="0" i="0" u="none" strike="noStrike" baseline="0" dirty="0" err="1">
                <a:latin typeface="Arial" panose="020B0604020202020204" pitchFamily="34" charset="0"/>
              </a:rPr>
              <a:t>benfotiamina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ostali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oblici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nemaju</a:t>
            </a:r>
            <a:r>
              <a:rPr lang="en-US" sz="1800" b="0" i="0" u="none" strike="noStrike" baseline="0" dirty="0">
                <a:latin typeface="Arial" panose="020B0604020202020204" pitchFamily="34" charset="0"/>
              </a:rPr>
              <a:t> </a:t>
            </a:r>
            <a:r>
              <a:rPr lang="sr-Latn-ME"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uticaja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na</a:t>
            </a:r>
            <a:r>
              <a:rPr lang="en-US" sz="1800" b="0" i="0" u="none" strike="noStrike" baseline="0" dirty="0">
                <a:latin typeface="Arial" panose="020B0604020202020204" pitchFamily="34" charset="0"/>
              </a:rPr>
              <a:t> DPN </a:t>
            </a:r>
            <a:endParaRPr lang="sr-Latn-ME" sz="1800" b="1" dirty="0">
              <a:latin typeface="Arial" panose="020B0604020202020204" pitchFamily="34" charset="0"/>
            </a:endParaRPr>
          </a:p>
          <a:p>
            <a:endParaRPr lang="en-US" dirty="0"/>
          </a:p>
        </p:txBody>
      </p:sp>
    </p:spTree>
    <p:extLst>
      <p:ext uri="{BB962C8B-B14F-4D97-AF65-F5344CB8AC3E}">
        <p14:creationId xmlns:p14="http://schemas.microsoft.com/office/powerpoint/2010/main" val="383140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FDCBF-3B09-4B5F-8480-816E5AA93517}"/>
              </a:ext>
            </a:extLst>
          </p:cNvPr>
          <p:cNvSpPr>
            <a:spLocks noGrp="1"/>
          </p:cNvSpPr>
          <p:nvPr>
            <p:ph type="title"/>
          </p:nvPr>
        </p:nvSpPr>
        <p:spPr/>
        <p:txBody>
          <a:bodyPr/>
          <a:lstStyle/>
          <a:p>
            <a:r>
              <a:rPr lang="sr-Latn-ME" dirty="0"/>
              <a:t>Zaključak</a:t>
            </a:r>
            <a:endParaRPr lang="en-US" dirty="0"/>
          </a:p>
        </p:txBody>
      </p:sp>
      <p:sp>
        <p:nvSpPr>
          <p:cNvPr id="3" name="Content Placeholder 2">
            <a:extLst>
              <a:ext uri="{FF2B5EF4-FFF2-40B4-BE49-F238E27FC236}">
                <a16:creationId xmlns="" xmlns:a16="http://schemas.microsoft.com/office/drawing/2014/main" id="{CC4A3B0B-6553-4294-92C9-B758308FAF45}"/>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latin typeface="Arial" panose="020B0604020202020204" pitchFamily="34" charset="0"/>
              </a:rPr>
              <a:t>DPN </a:t>
            </a:r>
            <a:r>
              <a:rPr lang="en-US" sz="1800" b="0" i="0" u="none" strike="noStrike" baseline="0" dirty="0" err="1">
                <a:latin typeface="Arial" panose="020B0604020202020204" pitchFamily="34" charset="0"/>
              </a:rPr>
              <a:t>smanjuje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kvalitet</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života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oboljelih</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vezan</a:t>
            </a:r>
            <a:r>
              <a:rPr lang="en-US" sz="1800" b="0" i="0" u="none" strike="noStrike" baseline="0" dirty="0">
                <a:latin typeface="Arial" panose="020B0604020202020204" pitchFamily="34" charset="0"/>
              </a:rPr>
              <a:t> za </a:t>
            </a:r>
            <a:r>
              <a:rPr lang="en-US" sz="1800" b="0" i="0" u="none" strike="noStrike" baseline="0" dirty="0" err="1">
                <a:latin typeface="Arial" panose="020B0604020202020204" pitchFamily="34" charset="0"/>
              </a:rPr>
              <a:t>fizičke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psihičke</a:t>
            </a:r>
            <a:r>
              <a:rPr lang="en-US" sz="1800" b="0" i="0" u="none" strike="noStrike" baseline="0" dirty="0">
                <a:latin typeface="Arial" panose="020B0604020202020204" pitchFamily="34" charset="0"/>
              </a:rPr>
              <a:t> </a:t>
            </a:r>
            <a:r>
              <a:rPr lang="sr-Latn-ME"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aspekte</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zdravlja</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DPN </a:t>
            </a:r>
            <a:r>
              <a:rPr lang="en-US" sz="1800" b="0" i="0" u="none" strike="noStrike" baseline="0" dirty="0" err="1">
                <a:latin typeface="Arial" panose="020B0604020202020204" pitchFamily="34" charset="0"/>
              </a:rPr>
              <a:t>ima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veliki</a:t>
            </a:r>
            <a:r>
              <a:rPr lang="en-US" sz="1800" b="0" i="0" u="none" strike="noStrike" baseline="0" dirty="0">
                <a:latin typeface="Arial" panose="020B0604020202020204" pitchFamily="34" charset="0"/>
              </a:rPr>
              <a:t> socio-</a:t>
            </a:r>
            <a:r>
              <a:rPr lang="en-US" sz="1800" b="0" i="0" u="none" strike="noStrike" baseline="0" dirty="0" err="1">
                <a:latin typeface="Arial" panose="020B0604020202020204" pitchFamily="34" charset="0"/>
              </a:rPr>
              <a:t>ekonomski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značaj</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err="1">
                <a:latin typeface="Arial" panose="020B0604020202020204" pitchFamily="34" charset="0"/>
              </a:rPr>
              <a:t>Neophodni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prevencija</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rano</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postavljanje</a:t>
            </a:r>
            <a:r>
              <a:rPr lang="en-US" sz="1800" b="0" i="0" u="none" strike="noStrike" baseline="0" dirty="0">
                <a:latin typeface="Arial" panose="020B0604020202020204" pitchFamily="34" charset="0"/>
              </a:rPr>
              <a:t> dg </a:t>
            </a: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liječenje</a:t>
            </a:r>
            <a:r>
              <a:rPr lang="en-US" sz="1800" b="0" i="0" u="none" strike="noStrike" baseline="0" dirty="0">
                <a:latin typeface="Arial" panose="020B0604020202020204" pitchFamily="34" charset="0"/>
              </a:rPr>
              <a:t> </a:t>
            </a:r>
            <a:endParaRPr lang="sr-Latn-ME" sz="1800" b="0" i="0" u="none" strike="noStrike" baseline="0" dirty="0">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err="1">
                <a:latin typeface="Arial" panose="020B0604020202020204" pitchFamily="34" charset="0"/>
              </a:rPr>
              <a:t>Preparati</a:t>
            </a:r>
            <a:r>
              <a:rPr lang="en-US" sz="1800" b="0" i="0" u="none" strike="noStrike" baseline="0" dirty="0">
                <a:latin typeface="Arial" panose="020B0604020202020204" pitchFamily="34" charset="0"/>
              </a:rPr>
              <a:t> ALK </a:t>
            </a: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lijekovi</a:t>
            </a:r>
            <a:r>
              <a:rPr lang="en-US" sz="1800" b="0" i="0" u="none" strike="noStrike" baseline="0" dirty="0">
                <a:latin typeface="Arial" panose="020B0604020202020204" pitchFamily="34" charset="0"/>
              </a:rPr>
              <a:t> za </a:t>
            </a:r>
            <a:r>
              <a:rPr lang="en-US" sz="1800" b="0" i="0" u="none" strike="noStrike" baseline="0" dirty="0" err="1">
                <a:latin typeface="Arial" panose="020B0604020202020204" pitchFamily="34" charset="0"/>
              </a:rPr>
              <a:t>neuropatski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bol</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su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najvažniji</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lijekovi</a:t>
            </a:r>
            <a:r>
              <a:rPr lang="en-US" sz="1800" b="0" i="0" u="none" strike="noStrike" baseline="0" dirty="0">
                <a:latin typeface="Arial" panose="020B0604020202020204" pitchFamily="34" charset="0"/>
              </a:rPr>
              <a:t> u </a:t>
            </a:r>
            <a:r>
              <a:rPr lang="en-US" sz="1800" b="0" i="0" u="none" strike="noStrike" baseline="0" dirty="0" err="1">
                <a:latin typeface="Arial" panose="020B0604020202020204" pitchFamily="34" charset="0"/>
              </a:rPr>
              <a:t>liječenju</a:t>
            </a:r>
            <a:r>
              <a:rPr lang="en-US" sz="1800" b="0" i="0" u="none" strike="noStrike" baseline="0" dirty="0">
                <a:latin typeface="Arial" panose="020B0604020202020204" pitchFamily="34" charset="0"/>
              </a:rPr>
              <a:t> DPN </a:t>
            </a:r>
            <a:endParaRPr lang="en-US" dirty="0"/>
          </a:p>
        </p:txBody>
      </p:sp>
    </p:spTree>
    <p:extLst>
      <p:ext uri="{BB962C8B-B14F-4D97-AF65-F5344CB8AC3E}">
        <p14:creationId xmlns:p14="http://schemas.microsoft.com/office/powerpoint/2010/main" val="3673092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74C4D0-AB2E-4B70-93FF-A990050BD95C}"/>
              </a:ext>
            </a:extLst>
          </p:cNvPr>
          <p:cNvSpPr>
            <a:spLocks noGrp="1"/>
          </p:cNvSpPr>
          <p:nvPr>
            <p:ph type="title"/>
          </p:nvPr>
        </p:nvSpPr>
        <p:spPr/>
        <p:txBody>
          <a:bodyPr/>
          <a:lstStyle/>
          <a:p>
            <a:r>
              <a:rPr lang="sr-Latn-ME" dirty="0"/>
              <a:t>Hvala na pažnji</a:t>
            </a:r>
            <a:endParaRPr lang="en-US" dirty="0"/>
          </a:p>
        </p:txBody>
      </p:sp>
      <p:pic>
        <p:nvPicPr>
          <p:cNvPr id="6" name="Content Placeholder 5">
            <a:extLst>
              <a:ext uri="{FF2B5EF4-FFF2-40B4-BE49-F238E27FC236}">
                <a16:creationId xmlns="" xmlns:a16="http://schemas.microsoft.com/office/drawing/2014/main" id="{4901EBF1-A173-4F26-AFCB-02514FD9D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057400"/>
            <a:ext cx="6858000" cy="3886200"/>
          </a:xfrm>
        </p:spPr>
      </p:pic>
    </p:spTree>
    <p:extLst>
      <p:ext uri="{BB962C8B-B14F-4D97-AF65-F5344CB8AC3E}">
        <p14:creationId xmlns:p14="http://schemas.microsoft.com/office/powerpoint/2010/main" val="102708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9A2696-042F-4B1E-8008-48EB2104BB00}"/>
              </a:ext>
            </a:extLst>
          </p:cNvPr>
          <p:cNvSpPr>
            <a:spLocks noGrp="1"/>
          </p:cNvSpPr>
          <p:nvPr>
            <p:ph type="title"/>
          </p:nvPr>
        </p:nvSpPr>
        <p:spPr/>
        <p:txBody>
          <a:bodyPr/>
          <a:lstStyle/>
          <a:p>
            <a:r>
              <a:rPr lang="sr-Latn-ME" dirty="0"/>
              <a:t>Podaci u Crnoj Gori</a:t>
            </a:r>
            <a:endParaRPr lang="en-US" dirty="0"/>
          </a:p>
        </p:txBody>
      </p:sp>
      <p:sp>
        <p:nvSpPr>
          <p:cNvPr id="3" name="Content Placeholder 2">
            <a:extLst>
              <a:ext uri="{FF2B5EF4-FFF2-40B4-BE49-F238E27FC236}">
                <a16:creationId xmlns="" xmlns:a16="http://schemas.microsoft.com/office/drawing/2014/main" id="{3A3CB5FD-A777-4CA2-99B1-24EC70C5F843}"/>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22222"/>
                </a:solidFill>
                <a:effectLst/>
                <a:latin typeface="+mj-lt"/>
              </a:rPr>
              <a:t>U </a:t>
            </a:r>
            <a:r>
              <a:rPr lang="en-US" b="0" i="0" dirty="0" err="1">
                <a:solidFill>
                  <a:srgbClr val="222222"/>
                </a:solidFill>
                <a:effectLst/>
                <a:latin typeface="+mj-lt"/>
              </a:rPr>
              <a:t>Crnoj</a:t>
            </a:r>
            <a:r>
              <a:rPr lang="en-US" b="0" i="0" dirty="0">
                <a:solidFill>
                  <a:srgbClr val="222222"/>
                </a:solidFill>
                <a:effectLst/>
                <a:latin typeface="+mj-lt"/>
              </a:rPr>
              <a:t> Gori (</a:t>
            </a:r>
            <a:r>
              <a:rPr lang="en-US" b="0" i="0" dirty="0" err="1">
                <a:solidFill>
                  <a:srgbClr val="222222"/>
                </a:solidFill>
                <a:effectLst/>
                <a:latin typeface="+mj-lt"/>
              </a:rPr>
              <a:t>prema</a:t>
            </a:r>
            <a:r>
              <a:rPr lang="en-US" b="0" i="0" dirty="0">
                <a:solidFill>
                  <a:srgbClr val="222222"/>
                </a:solidFill>
                <a:effectLst/>
                <a:latin typeface="+mj-lt"/>
              </a:rPr>
              <a:t> </a:t>
            </a:r>
            <a:r>
              <a:rPr lang="en-US" b="0" i="0" dirty="0" err="1">
                <a:solidFill>
                  <a:srgbClr val="222222"/>
                </a:solidFill>
                <a:effectLst/>
                <a:latin typeface="+mj-lt"/>
              </a:rPr>
              <a:t>podacima</a:t>
            </a:r>
            <a:r>
              <a:rPr lang="en-US" b="1" i="0" dirty="0">
                <a:solidFill>
                  <a:srgbClr val="222222"/>
                </a:solidFill>
                <a:effectLst/>
                <a:latin typeface="+mj-lt"/>
              </a:rPr>
              <a:t> IJZCG</a:t>
            </a:r>
            <a:r>
              <a:rPr lang="en-US" b="0" i="0" dirty="0">
                <a:solidFill>
                  <a:srgbClr val="222222"/>
                </a:solidFill>
                <a:effectLst/>
                <a:latin typeface="+mj-lt"/>
              </a:rPr>
              <a:t>) </a:t>
            </a:r>
            <a:r>
              <a:rPr lang="en-US" b="0" i="0" dirty="0" err="1">
                <a:solidFill>
                  <a:srgbClr val="222222"/>
                </a:solidFill>
                <a:effectLst/>
                <a:latin typeface="+mj-lt"/>
              </a:rPr>
              <a:t>ima</a:t>
            </a:r>
            <a:r>
              <a:rPr lang="en-US" b="0" i="0" dirty="0">
                <a:solidFill>
                  <a:srgbClr val="222222"/>
                </a:solidFill>
                <a:effectLst/>
                <a:latin typeface="+mj-lt"/>
              </a:rPr>
              <a:t> </a:t>
            </a:r>
            <a:r>
              <a:rPr lang="en-US" b="0" i="0" dirty="0" err="1">
                <a:solidFill>
                  <a:srgbClr val="222222"/>
                </a:solidFill>
                <a:effectLst/>
                <a:latin typeface="+mj-lt"/>
              </a:rPr>
              <a:t>preko</a:t>
            </a:r>
            <a:r>
              <a:rPr lang="en-US" b="0" i="0" dirty="0">
                <a:solidFill>
                  <a:srgbClr val="222222"/>
                </a:solidFill>
                <a:effectLst/>
                <a:latin typeface="+mj-lt"/>
              </a:rPr>
              <a:t> 35000 </a:t>
            </a:r>
            <a:r>
              <a:rPr lang="en-US" b="0" i="0" dirty="0" err="1">
                <a:solidFill>
                  <a:srgbClr val="222222"/>
                </a:solidFill>
                <a:effectLst/>
                <a:latin typeface="+mj-lt"/>
              </a:rPr>
              <a:t>registrovanih</a:t>
            </a:r>
            <a:r>
              <a:rPr lang="en-US" b="0" i="0" dirty="0">
                <a:solidFill>
                  <a:srgbClr val="222222"/>
                </a:solidFill>
                <a:effectLst/>
                <a:latin typeface="+mj-lt"/>
              </a:rPr>
              <a:t> </a:t>
            </a:r>
            <a:r>
              <a:rPr lang="en-US" b="0" i="0" dirty="0" err="1">
                <a:solidFill>
                  <a:srgbClr val="222222"/>
                </a:solidFill>
                <a:effectLst/>
                <a:latin typeface="+mj-lt"/>
              </a:rPr>
              <a:t>osoba</a:t>
            </a:r>
            <a:r>
              <a:rPr lang="en-US" b="0" i="0" dirty="0">
                <a:solidFill>
                  <a:srgbClr val="222222"/>
                </a:solidFill>
                <a:effectLst/>
                <a:latin typeface="+mj-lt"/>
              </a:rPr>
              <a:t> </a:t>
            </a:r>
            <a:r>
              <a:rPr lang="en-US" b="0" i="0" dirty="0" err="1">
                <a:solidFill>
                  <a:srgbClr val="222222"/>
                </a:solidFill>
                <a:effectLst/>
                <a:latin typeface="+mj-lt"/>
              </a:rPr>
              <a:t>sa</a:t>
            </a:r>
            <a:r>
              <a:rPr lang="en-US" b="0" i="0" dirty="0">
                <a:solidFill>
                  <a:srgbClr val="222222"/>
                </a:solidFill>
                <a:effectLst/>
                <a:latin typeface="+mj-lt"/>
              </a:rPr>
              <a:t> </a:t>
            </a:r>
            <a:r>
              <a:rPr lang="en-US" b="0" i="0" dirty="0" err="1">
                <a:solidFill>
                  <a:srgbClr val="222222"/>
                </a:solidFill>
                <a:effectLst/>
                <a:latin typeface="+mj-lt"/>
              </a:rPr>
              <a:t>dijabetesom</a:t>
            </a:r>
            <a:r>
              <a:rPr lang="en-US" b="0" i="0" dirty="0">
                <a:solidFill>
                  <a:srgbClr val="222222"/>
                </a:solidFill>
                <a:effectLst/>
                <a:latin typeface="+mj-lt"/>
              </a:rPr>
              <a:t>, </a:t>
            </a:r>
            <a:r>
              <a:rPr lang="en-US" b="0" i="0" dirty="0" err="1">
                <a:solidFill>
                  <a:srgbClr val="222222"/>
                </a:solidFill>
                <a:effectLst/>
                <a:latin typeface="+mj-lt"/>
              </a:rPr>
              <a:t>sa</a:t>
            </a:r>
            <a:r>
              <a:rPr lang="en-US" b="0" i="0" dirty="0">
                <a:solidFill>
                  <a:srgbClr val="222222"/>
                </a:solidFill>
                <a:effectLst/>
                <a:latin typeface="+mj-lt"/>
              </a:rPr>
              <a:t> </a:t>
            </a:r>
            <a:r>
              <a:rPr lang="en-US" b="0" i="0" dirty="0" err="1">
                <a:solidFill>
                  <a:srgbClr val="222222"/>
                </a:solidFill>
                <a:effectLst/>
                <a:latin typeface="+mj-lt"/>
              </a:rPr>
              <a:t>pretpostavkom</a:t>
            </a:r>
            <a:r>
              <a:rPr lang="en-US" b="0" i="0" dirty="0">
                <a:solidFill>
                  <a:srgbClr val="222222"/>
                </a:solidFill>
                <a:effectLst/>
                <a:latin typeface="+mj-lt"/>
              </a:rPr>
              <a:t> da </a:t>
            </a:r>
            <a:r>
              <a:rPr lang="en-US" b="0" i="0" dirty="0" err="1">
                <a:solidFill>
                  <a:srgbClr val="222222"/>
                </a:solidFill>
                <a:effectLst/>
                <a:latin typeface="+mj-lt"/>
              </a:rPr>
              <a:t>još</a:t>
            </a:r>
            <a:r>
              <a:rPr lang="en-US" b="0" i="0" dirty="0">
                <a:solidFill>
                  <a:srgbClr val="222222"/>
                </a:solidFill>
                <a:effectLst/>
                <a:latin typeface="+mj-lt"/>
              </a:rPr>
              <a:t> 20000 ne </a:t>
            </a:r>
            <a:r>
              <a:rPr lang="en-US" b="0" i="0" dirty="0" err="1">
                <a:solidFill>
                  <a:srgbClr val="222222"/>
                </a:solidFill>
                <a:effectLst/>
                <a:latin typeface="+mj-lt"/>
              </a:rPr>
              <a:t>zna</a:t>
            </a:r>
            <a:r>
              <a:rPr lang="en-US" b="0" i="0" dirty="0">
                <a:solidFill>
                  <a:srgbClr val="222222"/>
                </a:solidFill>
                <a:effectLst/>
                <a:latin typeface="+mj-lt"/>
              </a:rPr>
              <a:t> da </a:t>
            </a:r>
            <a:r>
              <a:rPr lang="en-US" b="0" i="0" dirty="0" err="1">
                <a:solidFill>
                  <a:srgbClr val="222222"/>
                </a:solidFill>
                <a:effectLst/>
                <a:latin typeface="+mj-lt"/>
              </a:rPr>
              <a:t>ima</a:t>
            </a:r>
            <a:r>
              <a:rPr lang="en-US" b="0" i="0" dirty="0">
                <a:solidFill>
                  <a:srgbClr val="222222"/>
                </a:solidFill>
                <a:effectLst/>
                <a:latin typeface="+mj-lt"/>
              </a:rPr>
              <a:t>, a </a:t>
            </a:r>
            <a:r>
              <a:rPr lang="en-US" b="0" i="0" dirty="0" err="1">
                <a:solidFill>
                  <a:srgbClr val="222222"/>
                </a:solidFill>
                <a:effectLst/>
                <a:latin typeface="+mj-lt"/>
              </a:rPr>
              <a:t>živi</a:t>
            </a:r>
            <a:r>
              <a:rPr lang="en-US" b="0" i="0" dirty="0">
                <a:solidFill>
                  <a:srgbClr val="222222"/>
                </a:solidFill>
                <a:effectLst/>
                <a:latin typeface="+mj-lt"/>
              </a:rPr>
              <a:t> </a:t>
            </a:r>
            <a:r>
              <a:rPr lang="en-US" b="0" i="0" dirty="0" err="1">
                <a:solidFill>
                  <a:srgbClr val="222222"/>
                </a:solidFill>
                <a:effectLst/>
                <a:latin typeface="+mj-lt"/>
              </a:rPr>
              <a:t>sa</a:t>
            </a:r>
            <a:r>
              <a:rPr lang="en-US" b="0" i="0" dirty="0">
                <a:solidFill>
                  <a:srgbClr val="222222"/>
                </a:solidFill>
                <a:effectLst/>
                <a:latin typeface="+mj-lt"/>
              </a:rPr>
              <a:t> </a:t>
            </a:r>
            <a:r>
              <a:rPr lang="en-US" b="0" i="0" dirty="0" err="1">
                <a:solidFill>
                  <a:srgbClr val="222222"/>
                </a:solidFill>
                <a:effectLst/>
                <a:latin typeface="+mj-lt"/>
              </a:rPr>
              <a:t>dijabetesom</a:t>
            </a:r>
            <a:r>
              <a:rPr lang="en-US" b="0" i="0" dirty="0">
                <a:solidFill>
                  <a:srgbClr val="222222"/>
                </a:solidFill>
                <a:effectLst/>
                <a:latin typeface="+mj-lt"/>
              </a:rPr>
              <a:t>, </a:t>
            </a:r>
            <a:r>
              <a:rPr lang="en-US" b="0" i="0" dirty="0" err="1">
                <a:solidFill>
                  <a:srgbClr val="222222"/>
                </a:solidFill>
                <a:effectLst/>
                <a:latin typeface="+mj-lt"/>
              </a:rPr>
              <a:t>što</a:t>
            </a:r>
            <a:r>
              <a:rPr lang="en-US" b="0" i="0" dirty="0">
                <a:solidFill>
                  <a:srgbClr val="222222"/>
                </a:solidFill>
                <a:effectLst/>
                <a:latin typeface="+mj-lt"/>
              </a:rPr>
              <a:t> je </a:t>
            </a:r>
            <a:r>
              <a:rPr lang="en-US" b="0" i="0" dirty="0" err="1">
                <a:solidFill>
                  <a:srgbClr val="222222"/>
                </a:solidFill>
                <a:effectLst/>
                <a:latin typeface="+mj-lt"/>
              </a:rPr>
              <a:t>oko</a:t>
            </a:r>
            <a:r>
              <a:rPr lang="en-US" b="0" i="0" dirty="0">
                <a:solidFill>
                  <a:srgbClr val="222222"/>
                </a:solidFill>
                <a:effectLst/>
                <a:latin typeface="+mj-lt"/>
              </a:rPr>
              <a:t> 8-10% od </a:t>
            </a:r>
            <a:r>
              <a:rPr lang="en-US" b="0" i="0" dirty="0" err="1">
                <a:solidFill>
                  <a:srgbClr val="222222"/>
                </a:solidFill>
                <a:effectLst/>
                <a:latin typeface="+mj-lt"/>
              </a:rPr>
              <a:t>ukupnog</a:t>
            </a:r>
            <a:r>
              <a:rPr lang="en-US" b="0" i="0" dirty="0">
                <a:solidFill>
                  <a:srgbClr val="222222"/>
                </a:solidFill>
                <a:effectLst/>
                <a:latin typeface="+mj-lt"/>
              </a:rPr>
              <a:t> </a:t>
            </a:r>
            <a:r>
              <a:rPr lang="en-US" b="0" i="0" dirty="0" err="1">
                <a:solidFill>
                  <a:srgbClr val="222222"/>
                </a:solidFill>
                <a:effectLst/>
                <a:latin typeface="+mj-lt"/>
              </a:rPr>
              <a:t>broja</a:t>
            </a:r>
            <a:r>
              <a:rPr lang="en-US" b="0" i="0" dirty="0">
                <a:solidFill>
                  <a:srgbClr val="222222"/>
                </a:solidFill>
                <a:effectLst/>
                <a:latin typeface="+mj-lt"/>
              </a:rPr>
              <a:t> </a:t>
            </a:r>
            <a:r>
              <a:rPr lang="en-US" b="0" i="0" dirty="0" err="1">
                <a:solidFill>
                  <a:srgbClr val="222222"/>
                </a:solidFill>
                <a:effectLst/>
                <a:latin typeface="+mj-lt"/>
              </a:rPr>
              <a:t>stanovnika</a:t>
            </a:r>
            <a:endParaRPr lang="en-US" b="0" i="0" dirty="0">
              <a:solidFill>
                <a:srgbClr val="222222"/>
              </a:solidFill>
              <a:effectLst/>
              <a:latin typeface="+mj-lt"/>
            </a:endParaRPr>
          </a:p>
          <a:p>
            <a:pPr algn="l">
              <a:buFont typeface="Arial" panose="020B0604020202020204" pitchFamily="34" charset="0"/>
              <a:buChar char="•"/>
            </a:pPr>
            <a:r>
              <a:rPr lang="en-US" b="0" i="0" dirty="0" err="1">
                <a:solidFill>
                  <a:srgbClr val="222222"/>
                </a:solidFill>
                <a:effectLst/>
                <a:latin typeface="+mj-lt"/>
              </a:rPr>
              <a:t>Crna</a:t>
            </a:r>
            <a:r>
              <a:rPr lang="en-US" b="0" i="0" dirty="0">
                <a:solidFill>
                  <a:srgbClr val="222222"/>
                </a:solidFill>
                <a:effectLst/>
                <a:latin typeface="+mj-lt"/>
              </a:rPr>
              <a:t> Gora je </a:t>
            </a:r>
            <a:r>
              <a:rPr lang="en-US" b="0" i="0" dirty="0" err="1">
                <a:solidFill>
                  <a:srgbClr val="222222"/>
                </a:solidFill>
                <a:effectLst/>
                <a:latin typeface="+mj-lt"/>
              </a:rPr>
              <a:t>među</a:t>
            </a:r>
            <a:r>
              <a:rPr lang="en-US" b="0" i="0" dirty="0">
                <a:solidFill>
                  <a:srgbClr val="222222"/>
                </a:solidFill>
                <a:effectLst/>
                <a:latin typeface="+mj-lt"/>
              </a:rPr>
              <a:t> pet </a:t>
            </a:r>
            <a:r>
              <a:rPr lang="en-US" b="0" i="0" dirty="0" err="1">
                <a:solidFill>
                  <a:srgbClr val="222222"/>
                </a:solidFill>
                <a:effectLst/>
                <a:latin typeface="+mj-lt"/>
              </a:rPr>
              <a:t>zemalja</a:t>
            </a:r>
            <a:r>
              <a:rPr lang="en-US" b="0" i="0" dirty="0">
                <a:solidFill>
                  <a:srgbClr val="222222"/>
                </a:solidFill>
                <a:effectLst/>
                <a:latin typeface="+mj-lt"/>
              </a:rPr>
              <a:t> u </a:t>
            </a:r>
            <a:r>
              <a:rPr lang="en-US" b="0" i="0" dirty="0" err="1">
                <a:solidFill>
                  <a:srgbClr val="222222"/>
                </a:solidFill>
                <a:effectLst/>
                <a:latin typeface="+mj-lt"/>
              </a:rPr>
              <a:t>Evropi</a:t>
            </a:r>
            <a:r>
              <a:rPr lang="en-US" b="0" i="0" dirty="0">
                <a:solidFill>
                  <a:srgbClr val="222222"/>
                </a:solidFill>
                <a:effectLst/>
                <a:latin typeface="+mj-lt"/>
              </a:rPr>
              <a:t> po </a:t>
            </a:r>
            <a:r>
              <a:rPr lang="en-US" b="0" i="0" dirty="0" err="1">
                <a:solidFill>
                  <a:srgbClr val="222222"/>
                </a:solidFill>
                <a:effectLst/>
                <a:latin typeface="+mj-lt"/>
              </a:rPr>
              <a:t>broju</a:t>
            </a:r>
            <a:r>
              <a:rPr lang="en-US" b="0" i="0" dirty="0">
                <a:solidFill>
                  <a:srgbClr val="222222"/>
                </a:solidFill>
                <a:effectLst/>
                <a:latin typeface="+mj-lt"/>
              </a:rPr>
              <a:t> </a:t>
            </a:r>
            <a:r>
              <a:rPr lang="en-US" b="0" i="0" dirty="0" err="1">
                <a:solidFill>
                  <a:srgbClr val="222222"/>
                </a:solidFill>
                <a:effectLst/>
                <a:latin typeface="+mj-lt"/>
              </a:rPr>
              <a:t>novooboljelih</a:t>
            </a:r>
            <a:r>
              <a:rPr lang="en-US" b="0" i="0" dirty="0">
                <a:solidFill>
                  <a:srgbClr val="222222"/>
                </a:solidFill>
                <a:effectLst/>
                <a:latin typeface="+mj-lt"/>
              </a:rPr>
              <a:t> </a:t>
            </a:r>
            <a:r>
              <a:rPr lang="en-US" b="0" i="0" dirty="0" err="1">
                <a:solidFill>
                  <a:srgbClr val="222222"/>
                </a:solidFill>
                <a:effectLst/>
                <a:latin typeface="+mj-lt"/>
              </a:rPr>
              <a:t>osoba</a:t>
            </a:r>
            <a:r>
              <a:rPr lang="en-US" b="0" i="0" dirty="0">
                <a:solidFill>
                  <a:srgbClr val="222222"/>
                </a:solidFill>
                <a:effectLst/>
                <a:latin typeface="+mj-lt"/>
              </a:rPr>
              <a:t> </a:t>
            </a:r>
            <a:r>
              <a:rPr lang="en-US" b="0" i="0" dirty="0" err="1">
                <a:solidFill>
                  <a:srgbClr val="222222"/>
                </a:solidFill>
                <a:effectLst/>
                <a:latin typeface="+mj-lt"/>
              </a:rPr>
              <a:t>sa</a:t>
            </a:r>
            <a:r>
              <a:rPr lang="en-US" b="0" i="0" dirty="0">
                <a:solidFill>
                  <a:srgbClr val="222222"/>
                </a:solidFill>
                <a:effectLst/>
                <a:latin typeface="+mj-lt"/>
              </a:rPr>
              <a:t> </a:t>
            </a:r>
            <a:r>
              <a:rPr lang="en-US" b="0" i="0" dirty="0" err="1">
                <a:solidFill>
                  <a:srgbClr val="222222"/>
                </a:solidFill>
                <a:effectLst/>
                <a:latin typeface="+mj-lt"/>
              </a:rPr>
              <a:t>dijabetesom</a:t>
            </a:r>
            <a:endParaRPr lang="en-US" b="0" i="0" dirty="0">
              <a:solidFill>
                <a:srgbClr val="222222"/>
              </a:solidFill>
              <a:effectLst/>
              <a:latin typeface="+mj-lt"/>
            </a:endParaRPr>
          </a:p>
          <a:p>
            <a:endParaRPr lang="en-US" dirty="0"/>
          </a:p>
        </p:txBody>
      </p:sp>
    </p:spTree>
    <p:extLst>
      <p:ext uri="{BB962C8B-B14F-4D97-AF65-F5344CB8AC3E}">
        <p14:creationId xmlns:p14="http://schemas.microsoft.com/office/powerpoint/2010/main" val="152475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F4D81D-2287-4CC7-B2FC-398D038FBC67}"/>
              </a:ext>
            </a:extLst>
          </p:cNvPr>
          <p:cNvSpPr>
            <a:spLocks noGrp="1"/>
          </p:cNvSpPr>
          <p:nvPr>
            <p:ph type="title"/>
          </p:nvPr>
        </p:nvSpPr>
        <p:spPr/>
        <p:txBody>
          <a:bodyPr/>
          <a:lstStyle/>
          <a:p>
            <a:r>
              <a:rPr lang="sr-Latn-ME" dirty="0"/>
              <a:t>Epidemiologija</a:t>
            </a:r>
            <a:endParaRPr lang="en-US" dirty="0"/>
          </a:p>
        </p:txBody>
      </p:sp>
      <p:sp>
        <p:nvSpPr>
          <p:cNvPr id="3" name="Content Placeholder 2">
            <a:extLst>
              <a:ext uri="{FF2B5EF4-FFF2-40B4-BE49-F238E27FC236}">
                <a16:creationId xmlns="" xmlns:a16="http://schemas.microsoft.com/office/drawing/2014/main" id="{9FD1D76F-D58C-4EB9-AC24-F9E40F250C1B}"/>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err="1">
                <a:solidFill>
                  <a:srgbClr val="222222"/>
                </a:solidFill>
                <a:effectLst/>
                <a:latin typeface="+mj-lt"/>
              </a:rPr>
              <a:t>Svakih</a:t>
            </a:r>
            <a:r>
              <a:rPr lang="en-US" b="0" i="0" dirty="0">
                <a:solidFill>
                  <a:srgbClr val="222222"/>
                </a:solidFill>
                <a:effectLst/>
                <a:latin typeface="+mj-lt"/>
              </a:rPr>
              <a:t> 30 </a:t>
            </a:r>
            <a:r>
              <a:rPr lang="en-US" b="0" i="0" dirty="0" err="1">
                <a:solidFill>
                  <a:srgbClr val="222222"/>
                </a:solidFill>
                <a:effectLst/>
                <a:latin typeface="+mj-lt"/>
              </a:rPr>
              <a:t>sekundi</a:t>
            </a:r>
            <a:r>
              <a:rPr lang="en-US" b="0" i="0" dirty="0">
                <a:solidFill>
                  <a:srgbClr val="222222"/>
                </a:solidFill>
                <a:effectLst/>
                <a:latin typeface="+mj-lt"/>
              </a:rPr>
              <a:t> </a:t>
            </a:r>
            <a:r>
              <a:rPr lang="en-US" b="0" i="0" dirty="0" err="1">
                <a:solidFill>
                  <a:srgbClr val="222222"/>
                </a:solidFill>
                <a:effectLst/>
                <a:latin typeface="+mj-lt"/>
              </a:rPr>
              <a:t>amputira</a:t>
            </a:r>
            <a:r>
              <a:rPr lang="en-US" b="0" i="0" dirty="0">
                <a:solidFill>
                  <a:srgbClr val="222222"/>
                </a:solidFill>
                <a:effectLst/>
                <a:latin typeface="+mj-lt"/>
              </a:rPr>
              <a:t> se </a:t>
            </a:r>
            <a:r>
              <a:rPr lang="en-US" b="0" i="0" dirty="0" err="1">
                <a:solidFill>
                  <a:srgbClr val="222222"/>
                </a:solidFill>
                <a:effectLst/>
                <a:latin typeface="+mj-lt"/>
              </a:rPr>
              <a:t>jedan</a:t>
            </a:r>
            <a:r>
              <a:rPr lang="en-US" b="0" i="0" dirty="0">
                <a:solidFill>
                  <a:srgbClr val="222222"/>
                </a:solidFill>
                <a:effectLst/>
                <a:latin typeface="+mj-lt"/>
              </a:rPr>
              <a:t> </a:t>
            </a:r>
            <a:r>
              <a:rPr lang="en-US" b="0" i="0" dirty="0" err="1">
                <a:solidFill>
                  <a:srgbClr val="222222"/>
                </a:solidFill>
                <a:effectLst/>
                <a:latin typeface="+mj-lt"/>
              </a:rPr>
              <a:t>eksteremitet</a:t>
            </a:r>
            <a:r>
              <a:rPr lang="en-US" b="0" i="0" dirty="0">
                <a:solidFill>
                  <a:srgbClr val="222222"/>
                </a:solidFill>
                <a:effectLst/>
                <a:latin typeface="+mj-lt"/>
              </a:rPr>
              <a:t> </a:t>
            </a:r>
            <a:r>
              <a:rPr lang="en-US" b="0" i="0" dirty="0" err="1">
                <a:solidFill>
                  <a:srgbClr val="222222"/>
                </a:solidFill>
                <a:effectLst/>
                <a:latin typeface="+mj-lt"/>
              </a:rPr>
              <a:t>kao</a:t>
            </a:r>
            <a:r>
              <a:rPr lang="en-US" b="0" i="0" dirty="0">
                <a:solidFill>
                  <a:srgbClr val="222222"/>
                </a:solidFill>
                <a:effectLst/>
                <a:latin typeface="+mj-lt"/>
              </a:rPr>
              <a:t> </a:t>
            </a:r>
            <a:r>
              <a:rPr lang="en-US" b="0" i="0" dirty="0" err="1">
                <a:solidFill>
                  <a:srgbClr val="222222"/>
                </a:solidFill>
                <a:effectLst/>
                <a:latin typeface="+mj-lt"/>
              </a:rPr>
              <a:t>posledica</a:t>
            </a:r>
            <a:r>
              <a:rPr lang="en-US" b="0" i="0" dirty="0">
                <a:solidFill>
                  <a:srgbClr val="222222"/>
                </a:solidFill>
                <a:effectLst/>
                <a:latin typeface="+mj-lt"/>
              </a:rPr>
              <a:t> </a:t>
            </a:r>
            <a:r>
              <a:rPr lang="en-US" b="0" i="0" dirty="0" err="1">
                <a:solidFill>
                  <a:srgbClr val="222222"/>
                </a:solidFill>
                <a:effectLst/>
                <a:latin typeface="+mj-lt"/>
              </a:rPr>
              <a:t>dijabetes</a:t>
            </a:r>
            <a:r>
              <a:rPr lang="en-US" b="0" i="0" dirty="0">
                <a:solidFill>
                  <a:srgbClr val="222222"/>
                </a:solidFill>
                <a:effectLst/>
                <a:latin typeface="+mj-lt"/>
              </a:rPr>
              <a:t> </a:t>
            </a:r>
            <a:r>
              <a:rPr lang="en-US" b="0" i="0" dirty="0" err="1">
                <a:solidFill>
                  <a:srgbClr val="222222"/>
                </a:solidFill>
                <a:effectLst/>
                <a:latin typeface="+mj-lt"/>
              </a:rPr>
              <a:t>komplikacija</a:t>
            </a:r>
            <a:r>
              <a:rPr lang="en-US" b="0" i="0" dirty="0">
                <a:solidFill>
                  <a:srgbClr val="222222"/>
                </a:solidFill>
                <a:effectLst/>
                <a:latin typeface="+mj-lt"/>
              </a:rPr>
              <a:t>.</a:t>
            </a:r>
            <a:endParaRPr lang="sr-Latn-ME" b="0" i="0" dirty="0">
              <a:solidFill>
                <a:srgbClr val="222222"/>
              </a:solidFill>
              <a:effectLst/>
              <a:latin typeface="+mj-lt"/>
            </a:endParaRPr>
          </a:p>
          <a:p>
            <a:r>
              <a:rPr lang="en-US" b="0" i="0" dirty="0">
                <a:solidFill>
                  <a:srgbClr val="222222"/>
                </a:solidFill>
                <a:effectLst/>
                <a:latin typeface="+mj-lt"/>
              </a:rPr>
              <a:t>Na </a:t>
            </a:r>
            <a:r>
              <a:rPr lang="en-US" b="0" i="0" dirty="0" err="1">
                <a:solidFill>
                  <a:srgbClr val="222222"/>
                </a:solidFill>
                <a:effectLst/>
                <a:latin typeface="+mj-lt"/>
              </a:rPr>
              <a:t>svakih</a:t>
            </a:r>
            <a:r>
              <a:rPr lang="en-US" b="0" i="0" dirty="0">
                <a:solidFill>
                  <a:srgbClr val="222222"/>
                </a:solidFill>
                <a:effectLst/>
                <a:latin typeface="+mj-lt"/>
              </a:rPr>
              <a:t> 6 </a:t>
            </a:r>
            <a:r>
              <a:rPr lang="en-US" b="0" i="0" dirty="0" err="1">
                <a:solidFill>
                  <a:srgbClr val="222222"/>
                </a:solidFill>
                <a:effectLst/>
                <a:latin typeface="+mj-lt"/>
              </a:rPr>
              <a:t>sekundi</a:t>
            </a:r>
            <a:r>
              <a:rPr lang="en-US" b="0" i="0" dirty="0">
                <a:solidFill>
                  <a:srgbClr val="222222"/>
                </a:solidFill>
                <a:effectLst/>
                <a:latin typeface="+mj-lt"/>
              </a:rPr>
              <a:t> </a:t>
            </a:r>
            <a:r>
              <a:rPr lang="en-US" b="0" i="0" dirty="0" err="1">
                <a:solidFill>
                  <a:srgbClr val="222222"/>
                </a:solidFill>
                <a:effectLst/>
                <a:latin typeface="+mj-lt"/>
              </a:rPr>
              <a:t>umre</a:t>
            </a:r>
            <a:r>
              <a:rPr lang="en-US" b="0" i="0" dirty="0">
                <a:solidFill>
                  <a:srgbClr val="222222"/>
                </a:solidFill>
                <a:effectLst/>
                <a:latin typeface="+mj-lt"/>
              </a:rPr>
              <a:t> </a:t>
            </a:r>
            <a:r>
              <a:rPr lang="en-US" b="0" i="0" dirty="0" err="1">
                <a:solidFill>
                  <a:srgbClr val="222222"/>
                </a:solidFill>
                <a:effectLst/>
                <a:latin typeface="+mj-lt"/>
              </a:rPr>
              <a:t>jedna</a:t>
            </a:r>
            <a:r>
              <a:rPr lang="en-US" b="0" i="0" dirty="0">
                <a:solidFill>
                  <a:srgbClr val="222222"/>
                </a:solidFill>
                <a:effectLst/>
                <a:latin typeface="+mj-lt"/>
              </a:rPr>
              <a:t> </a:t>
            </a:r>
            <a:r>
              <a:rPr lang="en-US" b="0" i="0" dirty="0" err="1">
                <a:solidFill>
                  <a:srgbClr val="222222"/>
                </a:solidFill>
                <a:effectLst/>
                <a:latin typeface="+mj-lt"/>
              </a:rPr>
              <a:t>osoba</a:t>
            </a:r>
            <a:r>
              <a:rPr lang="en-US" b="0" i="0" dirty="0">
                <a:solidFill>
                  <a:srgbClr val="222222"/>
                </a:solidFill>
                <a:effectLst/>
                <a:latin typeface="+mj-lt"/>
              </a:rPr>
              <a:t> od </a:t>
            </a:r>
            <a:r>
              <a:rPr lang="en-US" b="0" i="0" dirty="0" err="1">
                <a:solidFill>
                  <a:srgbClr val="222222"/>
                </a:solidFill>
                <a:effectLst/>
                <a:latin typeface="+mj-lt"/>
              </a:rPr>
              <a:t>dijabetes</a:t>
            </a:r>
            <a:r>
              <a:rPr lang="en-US" b="0" i="0" dirty="0">
                <a:solidFill>
                  <a:srgbClr val="222222"/>
                </a:solidFill>
                <a:effectLst/>
                <a:latin typeface="+mj-lt"/>
              </a:rPr>
              <a:t> </a:t>
            </a:r>
            <a:r>
              <a:rPr lang="en-US" b="0" i="0" dirty="0" err="1">
                <a:solidFill>
                  <a:srgbClr val="222222"/>
                </a:solidFill>
                <a:effectLst/>
                <a:latin typeface="+mj-lt"/>
              </a:rPr>
              <a:t>komplikacija</a:t>
            </a:r>
            <a:r>
              <a:rPr lang="en-US" b="0" i="0" dirty="0">
                <a:solidFill>
                  <a:srgbClr val="222222"/>
                </a:solidFill>
                <a:effectLst/>
                <a:latin typeface="+mj-lt"/>
              </a:rPr>
              <a:t>.</a:t>
            </a:r>
          </a:p>
          <a:p>
            <a:pPr algn="l">
              <a:buFont typeface="Arial" panose="020B0604020202020204" pitchFamily="34" charset="0"/>
              <a:buChar char="•"/>
            </a:pPr>
            <a:r>
              <a:rPr lang="en-US" b="0" i="0" dirty="0" err="1">
                <a:solidFill>
                  <a:srgbClr val="222222"/>
                </a:solidFill>
                <a:effectLst/>
                <a:latin typeface="+mj-lt"/>
              </a:rPr>
              <a:t>Svakih</a:t>
            </a:r>
            <a:r>
              <a:rPr lang="en-US" b="0" i="0" dirty="0">
                <a:solidFill>
                  <a:srgbClr val="222222"/>
                </a:solidFill>
                <a:effectLst/>
                <a:latin typeface="+mj-lt"/>
              </a:rPr>
              <a:t> 5 </a:t>
            </a:r>
            <a:r>
              <a:rPr lang="en-US" b="0" i="0" dirty="0" err="1">
                <a:solidFill>
                  <a:srgbClr val="222222"/>
                </a:solidFill>
                <a:effectLst/>
                <a:latin typeface="+mj-lt"/>
              </a:rPr>
              <a:t>sekundi</a:t>
            </a:r>
            <a:r>
              <a:rPr lang="en-US" b="0" i="0" dirty="0">
                <a:solidFill>
                  <a:srgbClr val="222222"/>
                </a:solidFill>
                <a:effectLst/>
                <a:latin typeface="+mj-lt"/>
              </a:rPr>
              <a:t> </a:t>
            </a:r>
            <a:r>
              <a:rPr lang="en-US" b="0" i="0" dirty="0" err="1">
                <a:solidFill>
                  <a:srgbClr val="222222"/>
                </a:solidFill>
                <a:effectLst/>
                <a:latin typeface="+mj-lt"/>
              </a:rPr>
              <a:t>dijagnostifikuje</a:t>
            </a:r>
            <a:r>
              <a:rPr lang="en-US" b="0" i="0" dirty="0">
                <a:solidFill>
                  <a:srgbClr val="222222"/>
                </a:solidFill>
                <a:effectLst/>
                <a:latin typeface="+mj-lt"/>
              </a:rPr>
              <a:t> se </a:t>
            </a:r>
            <a:r>
              <a:rPr lang="en-US" b="0" i="0" dirty="0" err="1">
                <a:solidFill>
                  <a:srgbClr val="222222"/>
                </a:solidFill>
                <a:effectLst/>
                <a:latin typeface="+mj-lt"/>
              </a:rPr>
              <a:t>jedna</a:t>
            </a:r>
            <a:r>
              <a:rPr lang="en-US" b="0" i="0" dirty="0">
                <a:solidFill>
                  <a:srgbClr val="222222"/>
                </a:solidFill>
                <a:effectLst/>
                <a:latin typeface="+mj-lt"/>
              </a:rPr>
              <a:t> nova </a:t>
            </a:r>
            <a:r>
              <a:rPr lang="en-US" b="0" i="0" dirty="0" err="1">
                <a:solidFill>
                  <a:srgbClr val="222222"/>
                </a:solidFill>
                <a:effectLst/>
                <a:latin typeface="+mj-lt"/>
              </a:rPr>
              <a:t>osoba</a:t>
            </a:r>
            <a:r>
              <a:rPr lang="en-US" b="0" i="0" dirty="0">
                <a:solidFill>
                  <a:srgbClr val="222222"/>
                </a:solidFill>
                <a:effectLst/>
                <a:latin typeface="+mj-lt"/>
              </a:rPr>
              <a:t> </a:t>
            </a:r>
            <a:r>
              <a:rPr lang="en-US" b="0" i="0" dirty="0" err="1">
                <a:solidFill>
                  <a:srgbClr val="222222"/>
                </a:solidFill>
                <a:effectLst/>
                <a:latin typeface="+mj-lt"/>
              </a:rPr>
              <a:t>sa</a:t>
            </a:r>
            <a:r>
              <a:rPr lang="en-US" b="0" i="0" dirty="0">
                <a:solidFill>
                  <a:srgbClr val="222222"/>
                </a:solidFill>
                <a:effectLst/>
                <a:latin typeface="+mj-lt"/>
              </a:rPr>
              <a:t> </a:t>
            </a:r>
            <a:r>
              <a:rPr lang="en-US" b="0" i="0" dirty="0" err="1">
                <a:solidFill>
                  <a:srgbClr val="222222"/>
                </a:solidFill>
                <a:effectLst/>
                <a:latin typeface="+mj-lt"/>
              </a:rPr>
              <a:t>dijabetesom</a:t>
            </a:r>
            <a:r>
              <a:rPr lang="en-US" b="0" i="0" dirty="0">
                <a:solidFill>
                  <a:srgbClr val="222222"/>
                </a:solidFill>
                <a:effectLst/>
                <a:latin typeface="+mj-lt"/>
              </a:rPr>
              <a:t>.</a:t>
            </a:r>
          </a:p>
          <a:p>
            <a:pPr algn="l">
              <a:buFont typeface="Arial" panose="020B0604020202020204" pitchFamily="34" charset="0"/>
              <a:buChar char="•"/>
            </a:pPr>
            <a:r>
              <a:rPr lang="en-US" b="0" i="0" dirty="0">
                <a:solidFill>
                  <a:srgbClr val="222222"/>
                </a:solidFill>
                <a:effectLst/>
                <a:latin typeface="+mj-lt"/>
              </a:rPr>
              <a:t>Do 2025. </a:t>
            </a:r>
            <a:r>
              <a:rPr lang="en-US" b="0" i="0" dirty="0" err="1">
                <a:solidFill>
                  <a:srgbClr val="222222"/>
                </a:solidFill>
                <a:effectLst/>
                <a:latin typeface="+mj-lt"/>
              </a:rPr>
              <a:t>godine</a:t>
            </a:r>
            <a:r>
              <a:rPr lang="en-US" b="0" i="0" dirty="0">
                <a:solidFill>
                  <a:srgbClr val="222222"/>
                </a:solidFill>
                <a:effectLst/>
                <a:latin typeface="+mj-lt"/>
              </a:rPr>
              <a:t> </a:t>
            </a:r>
            <a:r>
              <a:rPr lang="en-US" b="0" i="0" dirty="0" err="1">
                <a:solidFill>
                  <a:srgbClr val="222222"/>
                </a:solidFill>
                <a:effectLst/>
                <a:latin typeface="+mj-lt"/>
              </a:rPr>
              <a:t>dijabetes</a:t>
            </a:r>
            <a:r>
              <a:rPr lang="en-US" b="0" i="0" dirty="0">
                <a:solidFill>
                  <a:srgbClr val="222222"/>
                </a:solidFill>
                <a:effectLst/>
                <a:latin typeface="+mj-lt"/>
              </a:rPr>
              <a:t> </a:t>
            </a:r>
            <a:r>
              <a:rPr lang="en-US" b="0" i="0" dirty="0" err="1">
                <a:solidFill>
                  <a:srgbClr val="222222"/>
                </a:solidFill>
                <a:effectLst/>
                <a:latin typeface="+mj-lt"/>
              </a:rPr>
              <a:t>će</a:t>
            </a:r>
            <a:r>
              <a:rPr lang="en-US" b="0" i="0" dirty="0">
                <a:solidFill>
                  <a:srgbClr val="222222"/>
                </a:solidFill>
                <a:effectLst/>
                <a:latin typeface="+mj-lt"/>
              </a:rPr>
              <a:t> </a:t>
            </a:r>
            <a:r>
              <a:rPr lang="en-US" b="0" i="0" dirty="0" err="1">
                <a:solidFill>
                  <a:srgbClr val="222222"/>
                </a:solidFill>
                <a:effectLst/>
                <a:latin typeface="+mj-lt"/>
              </a:rPr>
              <a:t>imati</a:t>
            </a:r>
            <a:r>
              <a:rPr lang="en-US" b="0" i="0" dirty="0">
                <a:solidFill>
                  <a:srgbClr val="222222"/>
                </a:solidFill>
                <a:effectLst/>
                <a:latin typeface="+mj-lt"/>
              </a:rPr>
              <a:t> </a:t>
            </a:r>
            <a:r>
              <a:rPr lang="en-US" b="0" i="0" dirty="0" err="1">
                <a:solidFill>
                  <a:srgbClr val="222222"/>
                </a:solidFill>
                <a:effectLst/>
                <a:latin typeface="+mj-lt"/>
              </a:rPr>
              <a:t>pola</a:t>
            </a:r>
            <a:r>
              <a:rPr lang="en-US" b="0" i="0" dirty="0">
                <a:solidFill>
                  <a:srgbClr val="222222"/>
                </a:solidFill>
                <a:effectLst/>
                <a:latin typeface="+mj-lt"/>
              </a:rPr>
              <a:t> </a:t>
            </a:r>
            <a:r>
              <a:rPr lang="en-US" b="0" i="0" dirty="0" err="1">
                <a:solidFill>
                  <a:srgbClr val="222222"/>
                </a:solidFill>
                <a:effectLst/>
                <a:latin typeface="+mj-lt"/>
              </a:rPr>
              <a:t>milijarde</a:t>
            </a:r>
            <a:r>
              <a:rPr lang="en-US" b="0" i="0" dirty="0">
                <a:solidFill>
                  <a:srgbClr val="222222"/>
                </a:solidFill>
                <a:effectLst/>
                <a:latin typeface="+mj-lt"/>
              </a:rPr>
              <a:t> </a:t>
            </a:r>
            <a:r>
              <a:rPr lang="en-US" b="0" i="0" dirty="0" err="1">
                <a:solidFill>
                  <a:srgbClr val="222222"/>
                </a:solidFill>
                <a:effectLst/>
                <a:latin typeface="+mj-lt"/>
              </a:rPr>
              <a:t>osoba</a:t>
            </a:r>
            <a:r>
              <a:rPr lang="en-US" b="0" i="0" dirty="0">
                <a:solidFill>
                  <a:srgbClr val="222222"/>
                </a:solidFill>
                <a:effectLst/>
                <a:latin typeface="+mj-lt"/>
              </a:rPr>
              <a:t>, </a:t>
            </a:r>
            <a:r>
              <a:rPr lang="en-US" b="0" i="0" dirty="0" err="1">
                <a:solidFill>
                  <a:srgbClr val="222222"/>
                </a:solidFill>
                <a:effectLst/>
                <a:latin typeface="+mj-lt"/>
              </a:rPr>
              <a:t>tj</a:t>
            </a:r>
            <a:r>
              <a:rPr lang="en-US" b="0" i="0" dirty="0">
                <a:solidFill>
                  <a:srgbClr val="222222"/>
                </a:solidFill>
                <a:effectLst/>
                <a:latin typeface="+mj-lt"/>
              </a:rPr>
              <a:t>. </a:t>
            </a:r>
            <a:r>
              <a:rPr lang="en-US" b="0" i="0" dirty="0" err="1">
                <a:solidFill>
                  <a:srgbClr val="222222"/>
                </a:solidFill>
                <a:effectLst/>
                <a:latin typeface="+mj-lt"/>
              </a:rPr>
              <a:t>svaki</a:t>
            </a:r>
            <a:r>
              <a:rPr lang="en-US" b="0" i="0" dirty="0">
                <a:solidFill>
                  <a:srgbClr val="222222"/>
                </a:solidFill>
                <a:effectLst/>
                <a:latin typeface="+mj-lt"/>
              </a:rPr>
              <a:t> 12-i </a:t>
            </a:r>
            <a:r>
              <a:rPr lang="en-US" b="0" i="0" dirty="0" err="1">
                <a:solidFill>
                  <a:srgbClr val="222222"/>
                </a:solidFill>
                <a:effectLst/>
                <a:latin typeface="+mj-lt"/>
              </a:rPr>
              <a:t>čovjek</a:t>
            </a:r>
            <a:r>
              <a:rPr lang="en-US" b="0" i="0" dirty="0">
                <a:solidFill>
                  <a:srgbClr val="222222"/>
                </a:solidFill>
                <a:effectLst/>
                <a:latin typeface="+mj-lt"/>
              </a:rPr>
              <a:t> </a:t>
            </a:r>
            <a:r>
              <a:rPr lang="en-US" b="0" i="0" dirty="0" err="1">
                <a:solidFill>
                  <a:srgbClr val="222222"/>
                </a:solidFill>
                <a:effectLst/>
                <a:latin typeface="+mj-lt"/>
              </a:rPr>
              <a:t>ili</a:t>
            </a:r>
            <a:r>
              <a:rPr lang="en-US" b="0" i="0" dirty="0">
                <a:solidFill>
                  <a:srgbClr val="222222"/>
                </a:solidFill>
                <a:effectLst/>
                <a:latin typeface="+mj-lt"/>
              </a:rPr>
              <a:t> </a:t>
            </a:r>
            <a:r>
              <a:rPr lang="en-US" b="0" i="0" dirty="0" err="1">
                <a:solidFill>
                  <a:srgbClr val="222222"/>
                </a:solidFill>
                <a:effectLst/>
                <a:latin typeface="+mj-lt"/>
              </a:rPr>
              <a:t>čitava</a:t>
            </a:r>
            <a:r>
              <a:rPr lang="en-US" b="0" i="0" dirty="0">
                <a:solidFill>
                  <a:srgbClr val="222222"/>
                </a:solidFill>
                <a:effectLst/>
                <a:latin typeface="+mj-lt"/>
              </a:rPr>
              <a:t> </a:t>
            </a:r>
            <a:r>
              <a:rPr lang="en-US" b="0" i="0" dirty="0" err="1">
                <a:solidFill>
                  <a:srgbClr val="222222"/>
                </a:solidFill>
                <a:effectLst/>
                <a:latin typeface="+mj-lt"/>
              </a:rPr>
              <a:t>evropska</a:t>
            </a:r>
            <a:r>
              <a:rPr lang="en-US" b="0" i="0" dirty="0">
                <a:solidFill>
                  <a:srgbClr val="222222"/>
                </a:solidFill>
                <a:effectLst/>
                <a:latin typeface="+mj-lt"/>
              </a:rPr>
              <a:t> </a:t>
            </a:r>
            <a:r>
              <a:rPr lang="en-US" b="0" i="0" dirty="0" err="1">
                <a:solidFill>
                  <a:srgbClr val="222222"/>
                </a:solidFill>
                <a:effectLst/>
                <a:latin typeface="+mj-lt"/>
              </a:rPr>
              <a:t>populacija</a:t>
            </a:r>
            <a:r>
              <a:rPr lang="en-US" b="0" i="0" dirty="0">
                <a:solidFill>
                  <a:srgbClr val="222222"/>
                </a:solidFill>
                <a:effectLst/>
                <a:latin typeface="+mj-lt"/>
              </a:rPr>
              <a:t>!</a:t>
            </a:r>
          </a:p>
          <a:p>
            <a:endParaRPr lang="en-US" dirty="0"/>
          </a:p>
        </p:txBody>
      </p:sp>
    </p:spTree>
    <p:extLst>
      <p:ext uri="{BB962C8B-B14F-4D97-AF65-F5344CB8AC3E}">
        <p14:creationId xmlns:p14="http://schemas.microsoft.com/office/powerpoint/2010/main" val="2244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D5233-F58E-47D9-BA71-3D45879015F7}"/>
              </a:ext>
            </a:extLst>
          </p:cNvPr>
          <p:cNvSpPr>
            <a:spLocks noGrp="1"/>
          </p:cNvSpPr>
          <p:nvPr>
            <p:ph type="title"/>
          </p:nvPr>
        </p:nvSpPr>
        <p:spPr/>
        <p:txBody>
          <a:bodyPr/>
          <a:lstStyle/>
          <a:p>
            <a:r>
              <a:rPr lang="sr-Latn-ME" dirty="0"/>
              <a:t>Vaskularne kompikacije DM</a:t>
            </a:r>
            <a:endParaRPr lang="en-US" dirty="0"/>
          </a:p>
        </p:txBody>
      </p:sp>
      <p:sp>
        <p:nvSpPr>
          <p:cNvPr id="3" name="Content Placeholder 2">
            <a:extLst>
              <a:ext uri="{FF2B5EF4-FFF2-40B4-BE49-F238E27FC236}">
                <a16:creationId xmlns="" xmlns:a16="http://schemas.microsoft.com/office/drawing/2014/main" id="{D2B20513-6F4E-450B-8298-3E2D2B39805C}"/>
              </a:ext>
            </a:extLst>
          </p:cNvPr>
          <p:cNvSpPr>
            <a:spLocks noGrp="1"/>
          </p:cNvSpPr>
          <p:nvPr>
            <p:ph idx="1"/>
          </p:nvPr>
        </p:nvSpPr>
        <p:spPr>
          <a:xfrm>
            <a:off x="457200" y="2057400"/>
            <a:ext cx="3733800" cy="3886200"/>
          </a:xfrm>
        </p:spPr>
        <p:txBody>
          <a:bodyPr/>
          <a:lstStyle/>
          <a:p>
            <a:pPr marL="0" indent="0">
              <a:buNone/>
            </a:pPr>
            <a:r>
              <a:rPr lang="sr-Latn-ME" dirty="0"/>
              <a:t>Mikrovaskularne:</a:t>
            </a:r>
          </a:p>
          <a:p>
            <a:r>
              <a:rPr lang="sr-Latn-ME" dirty="0"/>
              <a:t> </a:t>
            </a:r>
            <a:r>
              <a:rPr lang="sr-Latn-ME" b="1" dirty="0">
                <a:solidFill>
                  <a:srgbClr val="FF0000"/>
                </a:solidFill>
              </a:rPr>
              <a:t>Dijabetična polineropatija</a:t>
            </a:r>
          </a:p>
          <a:p>
            <a:r>
              <a:rPr lang="sr-Latn-ME" dirty="0"/>
              <a:t>Dijabetična retinopatija</a:t>
            </a:r>
          </a:p>
          <a:p>
            <a:r>
              <a:rPr lang="sr-Latn-ME" dirty="0"/>
              <a:t>Dijabetična nefropatija</a:t>
            </a:r>
            <a:endParaRPr lang="en-US" dirty="0"/>
          </a:p>
        </p:txBody>
      </p:sp>
      <p:pic>
        <p:nvPicPr>
          <p:cNvPr id="5" name="Picture 4">
            <a:extLst>
              <a:ext uri="{FF2B5EF4-FFF2-40B4-BE49-F238E27FC236}">
                <a16:creationId xmlns="" xmlns:a16="http://schemas.microsoft.com/office/drawing/2014/main" id="{360F3E61-7FC8-46A6-A3A0-59B7889CF899}"/>
              </a:ext>
            </a:extLst>
          </p:cNvPr>
          <p:cNvPicPr>
            <a:picLocks noChangeAspect="1"/>
          </p:cNvPicPr>
          <p:nvPr/>
        </p:nvPicPr>
        <p:blipFill>
          <a:blip r:embed="rId2"/>
          <a:stretch>
            <a:fillRect/>
          </a:stretch>
        </p:blipFill>
        <p:spPr>
          <a:xfrm>
            <a:off x="4648200" y="2057400"/>
            <a:ext cx="3737172" cy="3883489"/>
          </a:xfrm>
          <a:prstGeom prst="rect">
            <a:avLst/>
          </a:prstGeom>
        </p:spPr>
      </p:pic>
      <p:sp>
        <p:nvSpPr>
          <p:cNvPr id="6" name="Content Placeholder 2">
            <a:extLst>
              <a:ext uri="{FF2B5EF4-FFF2-40B4-BE49-F238E27FC236}">
                <a16:creationId xmlns="" xmlns:a16="http://schemas.microsoft.com/office/drawing/2014/main" id="{8EF4FAC7-AAE8-4F55-AE05-FB7281B753EA}"/>
              </a:ext>
            </a:extLst>
          </p:cNvPr>
          <p:cNvSpPr txBox="1">
            <a:spLocks/>
          </p:cNvSpPr>
          <p:nvPr/>
        </p:nvSpPr>
        <p:spPr>
          <a:xfrm>
            <a:off x="4724400" y="2057400"/>
            <a:ext cx="37338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Latn-ME" dirty="0"/>
              <a:t>Makrovasularne:</a:t>
            </a:r>
          </a:p>
          <a:p>
            <a:r>
              <a:rPr lang="sr-Latn-ME" dirty="0"/>
              <a:t> Srčani udar(IBS)</a:t>
            </a:r>
          </a:p>
          <a:p>
            <a:r>
              <a:rPr lang="sr-Latn-ME" dirty="0"/>
              <a:t>Moždani udar</a:t>
            </a:r>
          </a:p>
          <a:p>
            <a:r>
              <a:rPr lang="sr-Latn-ME" dirty="0"/>
              <a:t>Okluzija perifernih arterija</a:t>
            </a:r>
            <a:endParaRPr lang="en-US" dirty="0"/>
          </a:p>
        </p:txBody>
      </p:sp>
    </p:spTree>
    <p:extLst>
      <p:ext uri="{BB962C8B-B14F-4D97-AF65-F5344CB8AC3E}">
        <p14:creationId xmlns:p14="http://schemas.microsoft.com/office/powerpoint/2010/main" val="221549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 xmlns:a16="http://schemas.microsoft.com/office/drawing/2014/main" id="{099B819E-AA3E-45AD-A7B8-A65EDF6C4D34}"/>
              </a:ext>
            </a:extLst>
          </p:cNvPr>
          <p:cNvSpPr>
            <a:spLocks noGrp="1" noRot="1" noChangeArrowheads="1"/>
          </p:cNvSpPr>
          <p:nvPr>
            <p:ph type="title"/>
          </p:nvPr>
        </p:nvSpPr>
        <p:spPr>
          <a:xfrm>
            <a:off x="381000" y="685800"/>
            <a:ext cx="8367713" cy="1143000"/>
          </a:xfrm>
        </p:spPr>
        <p:txBody>
          <a:bodyPr/>
          <a:lstStyle/>
          <a:p>
            <a:r>
              <a:rPr lang="en-US" altLang="en-US" sz="3200" dirty="0">
                <a:solidFill>
                  <a:schemeClr val="tx1"/>
                </a:solidFill>
              </a:rPr>
              <a:t>Di</a:t>
            </a:r>
            <a:r>
              <a:rPr lang="sl-SI" altLang="en-US" sz="3200" dirty="0">
                <a:solidFill>
                  <a:schemeClr val="tx1"/>
                </a:solidFill>
              </a:rPr>
              <a:t>j</a:t>
            </a:r>
            <a:r>
              <a:rPr lang="en-US" altLang="en-US" sz="3200" dirty="0" err="1">
                <a:solidFill>
                  <a:schemeClr val="tx1"/>
                </a:solidFill>
              </a:rPr>
              <a:t>abetes</a:t>
            </a:r>
            <a:r>
              <a:rPr lang="en-US" altLang="en-US" sz="3200" dirty="0">
                <a:solidFill>
                  <a:schemeClr val="tx1"/>
                </a:solidFill>
              </a:rPr>
              <a:t> – </a:t>
            </a:r>
            <a:r>
              <a:rPr lang="sl-SI" altLang="en-US" sz="3200" dirty="0">
                <a:solidFill>
                  <a:schemeClr val="tx1"/>
                </a:solidFill>
              </a:rPr>
              <a:t>značajno povećanje rizika za</a:t>
            </a:r>
            <a:r>
              <a:rPr lang="en-US" altLang="en-US" sz="3200" dirty="0">
                <a:solidFill>
                  <a:schemeClr val="tx1"/>
                </a:solidFill>
              </a:rPr>
              <a:t> </a:t>
            </a:r>
            <a:r>
              <a:rPr lang="sl-SI" altLang="en-US" sz="3200" dirty="0">
                <a:solidFill>
                  <a:schemeClr val="tx1"/>
                </a:solidFill>
              </a:rPr>
              <a:t>mikrovaskularne i makrovaskularne komplikacije</a:t>
            </a:r>
            <a:r>
              <a:rPr lang="en-US" altLang="en-US" sz="3200" dirty="0"/>
              <a:t> </a:t>
            </a:r>
          </a:p>
        </p:txBody>
      </p:sp>
      <p:sp>
        <p:nvSpPr>
          <p:cNvPr id="155651" name="Rectangle 3">
            <a:extLst>
              <a:ext uri="{FF2B5EF4-FFF2-40B4-BE49-F238E27FC236}">
                <a16:creationId xmlns="" xmlns:a16="http://schemas.microsoft.com/office/drawing/2014/main" id="{EFF1743A-0B82-4F76-819B-E0D147C3AAC1}"/>
              </a:ext>
            </a:extLst>
          </p:cNvPr>
          <p:cNvSpPr>
            <a:spLocks noGrp="1" noChangeArrowheads="1"/>
          </p:cNvSpPr>
          <p:nvPr>
            <p:ph type="body" sz="half" idx="1"/>
          </p:nvPr>
        </p:nvSpPr>
        <p:spPr>
          <a:xfrm>
            <a:off x="663575" y="2133600"/>
            <a:ext cx="3657600" cy="2667000"/>
          </a:xfrm>
        </p:spPr>
        <p:txBody>
          <a:bodyPr>
            <a:normAutofit fontScale="92500"/>
          </a:bodyPr>
          <a:lstStyle/>
          <a:p>
            <a:pPr marL="230188" indent="-230188">
              <a:buFont typeface="Wingdings" panose="05000000000000000000" pitchFamily="2" charset="2"/>
              <a:buNone/>
            </a:pPr>
            <a:r>
              <a:rPr lang="en-CA" altLang="en-US" b="1" dirty="0"/>
              <a:t>Mi</a:t>
            </a:r>
            <a:r>
              <a:rPr lang="sl-SI" altLang="en-US" b="1" dirty="0"/>
              <a:t>k</a:t>
            </a:r>
            <a:r>
              <a:rPr lang="en-CA" altLang="en-US" b="1" dirty="0" err="1"/>
              <a:t>rovas</a:t>
            </a:r>
            <a:r>
              <a:rPr lang="sl-SI" altLang="en-US" b="1" dirty="0"/>
              <a:t>k</a:t>
            </a:r>
            <a:r>
              <a:rPr lang="en-CA" altLang="en-US" b="1" dirty="0" err="1"/>
              <a:t>ular</a:t>
            </a:r>
            <a:r>
              <a:rPr lang="sl-SI" altLang="en-US" b="1" dirty="0"/>
              <a:t>ne</a:t>
            </a:r>
          </a:p>
          <a:p>
            <a:pPr marL="230188" indent="-230188">
              <a:buFont typeface="Wingdings" panose="05000000000000000000" pitchFamily="2" charset="2"/>
              <a:buNone/>
            </a:pPr>
            <a:endParaRPr lang="en-CA" altLang="en-US" b="1" dirty="0">
              <a:solidFill>
                <a:schemeClr val="hlink"/>
              </a:solidFill>
            </a:endParaRPr>
          </a:p>
          <a:p>
            <a:pPr marL="230188" indent="-230188"/>
            <a:r>
              <a:rPr lang="sl-SI" altLang="en-US" sz="2800" dirty="0"/>
              <a:t>Nefropatija</a:t>
            </a:r>
            <a:r>
              <a:rPr lang="en-CA" altLang="en-US" sz="2800" dirty="0"/>
              <a:t> </a:t>
            </a:r>
            <a:r>
              <a:rPr lang="en-US" altLang="en-US" sz="2800" dirty="0"/>
              <a:t>(</a:t>
            </a:r>
            <a:r>
              <a:rPr lang="sl-SI" altLang="en-US" sz="2800" dirty="0"/>
              <a:t>do</a:t>
            </a:r>
            <a:r>
              <a:rPr lang="en-US" altLang="en-US" sz="2800" dirty="0"/>
              <a:t> 37%)* </a:t>
            </a:r>
            <a:endParaRPr lang="en-CA" altLang="en-US" sz="2800" dirty="0"/>
          </a:p>
          <a:p>
            <a:pPr marL="230188" indent="-230188"/>
            <a:r>
              <a:rPr lang="sl-SI" altLang="en-US" sz="2800" dirty="0"/>
              <a:t>Retinopatija</a:t>
            </a:r>
            <a:r>
              <a:rPr lang="en-CA" altLang="en-US" sz="2800" dirty="0"/>
              <a:t> </a:t>
            </a:r>
            <a:r>
              <a:rPr lang="en-US" altLang="en-US" sz="2800" dirty="0"/>
              <a:t>(</a:t>
            </a:r>
            <a:r>
              <a:rPr lang="sl-SI" altLang="en-US" sz="2800" dirty="0"/>
              <a:t>do</a:t>
            </a:r>
            <a:r>
              <a:rPr lang="en-US" altLang="en-US" sz="2800" dirty="0"/>
              <a:t> 50%)* </a:t>
            </a:r>
          </a:p>
          <a:p>
            <a:pPr marL="230188" indent="-230188"/>
            <a:r>
              <a:rPr lang="sl-SI" altLang="en-US" sz="2800" dirty="0"/>
              <a:t>Neuropatija</a:t>
            </a:r>
            <a:r>
              <a:rPr lang="en-US" altLang="en-US" sz="3600" dirty="0"/>
              <a:t>		</a:t>
            </a:r>
          </a:p>
        </p:txBody>
      </p:sp>
      <p:sp>
        <p:nvSpPr>
          <p:cNvPr id="155652" name="Rectangle 4">
            <a:extLst>
              <a:ext uri="{FF2B5EF4-FFF2-40B4-BE49-F238E27FC236}">
                <a16:creationId xmlns="" xmlns:a16="http://schemas.microsoft.com/office/drawing/2014/main" id="{85917C93-47E7-4119-9910-EB23196CE70D}"/>
              </a:ext>
            </a:extLst>
          </p:cNvPr>
          <p:cNvSpPr>
            <a:spLocks noGrp="1" noChangeArrowheads="1"/>
          </p:cNvSpPr>
          <p:nvPr>
            <p:ph type="body" sz="half" idx="2"/>
          </p:nvPr>
        </p:nvSpPr>
        <p:spPr>
          <a:xfrm>
            <a:off x="5029200" y="2133600"/>
            <a:ext cx="4114800" cy="4114800"/>
          </a:xfrm>
        </p:spPr>
        <p:txBody>
          <a:bodyPr/>
          <a:lstStyle/>
          <a:p>
            <a:pPr marL="230188" indent="-230188">
              <a:buFont typeface="Wingdings" panose="05000000000000000000" pitchFamily="2" charset="2"/>
              <a:buNone/>
            </a:pPr>
            <a:r>
              <a:rPr lang="en-CA" altLang="en-US" sz="2800" b="1" dirty="0"/>
              <a:t>Ma</a:t>
            </a:r>
            <a:r>
              <a:rPr lang="sl-SI" altLang="en-US" sz="2800" b="1" dirty="0"/>
              <a:t>k</a:t>
            </a:r>
            <a:r>
              <a:rPr lang="en-CA" altLang="en-US" sz="2800" b="1" dirty="0" err="1"/>
              <a:t>rovas</a:t>
            </a:r>
            <a:r>
              <a:rPr lang="sl-SI" altLang="en-US" sz="2800" b="1" dirty="0"/>
              <a:t>k</a:t>
            </a:r>
            <a:r>
              <a:rPr lang="en-CA" altLang="en-US" sz="2800" b="1" dirty="0" err="1"/>
              <a:t>ular</a:t>
            </a:r>
            <a:r>
              <a:rPr lang="sl-SI" altLang="en-US" sz="2800" b="1" dirty="0"/>
              <a:t>ne</a:t>
            </a:r>
          </a:p>
          <a:p>
            <a:pPr marL="230188" indent="-230188">
              <a:buFont typeface="Wingdings" panose="05000000000000000000" pitchFamily="2" charset="2"/>
              <a:buNone/>
            </a:pPr>
            <a:endParaRPr lang="en-CA" altLang="en-US" sz="2800" b="1" dirty="0">
              <a:solidFill>
                <a:schemeClr val="hlink"/>
              </a:solidFill>
            </a:endParaRPr>
          </a:p>
          <a:p>
            <a:pPr marL="230188" indent="-230188"/>
            <a:r>
              <a:rPr lang="en-CA" altLang="en-US" sz="2400" dirty="0"/>
              <a:t> </a:t>
            </a:r>
            <a:r>
              <a:rPr lang="sl-SI" altLang="en-US" sz="2400" dirty="0"/>
              <a:t>Ukupno</a:t>
            </a:r>
            <a:r>
              <a:rPr lang="en-CA" altLang="en-US" sz="2400" dirty="0"/>
              <a:t> </a:t>
            </a:r>
            <a:r>
              <a:rPr lang="sl-SI" altLang="en-US" sz="2400" dirty="0"/>
              <a:t>KB</a:t>
            </a:r>
            <a:r>
              <a:rPr lang="en-CA" altLang="en-US" sz="2400" dirty="0"/>
              <a:t> (2-3 x </a:t>
            </a:r>
            <a:r>
              <a:rPr lang="en-CA" altLang="en-US" sz="2400" dirty="0" err="1"/>
              <a:t>ri</a:t>
            </a:r>
            <a:r>
              <a:rPr lang="sl-SI" altLang="en-US" sz="2400" dirty="0"/>
              <a:t>zik</a:t>
            </a:r>
            <a:r>
              <a:rPr lang="en-CA" altLang="en-US" sz="2400" dirty="0"/>
              <a:t>)</a:t>
            </a:r>
            <a:endParaRPr lang="en-CA" altLang="en-US" sz="2400" baseline="30000" dirty="0"/>
          </a:p>
          <a:p>
            <a:pPr marL="230188" indent="-230188"/>
            <a:r>
              <a:rPr lang="en-CA" altLang="en-US" sz="2400" dirty="0"/>
              <a:t> </a:t>
            </a:r>
            <a:r>
              <a:rPr lang="sl-SI" altLang="en-US" sz="2400" dirty="0"/>
              <a:t>Infarkt</a:t>
            </a:r>
            <a:r>
              <a:rPr lang="en-CA" altLang="en-US" sz="2400" dirty="0"/>
              <a:t> (3-6 x </a:t>
            </a:r>
            <a:r>
              <a:rPr lang="en-CA" altLang="en-US" sz="2400" dirty="0" err="1"/>
              <a:t>ri</a:t>
            </a:r>
            <a:r>
              <a:rPr lang="sl-SI" altLang="en-US" sz="2400" dirty="0"/>
              <a:t>zik</a:t>
            </a:r>
            <a:r>
              <a:rPr lang="sr-Latn-ME" altLang="en-US" sz="2400" dirty="0"/>
              <a:t>)</a:t>
            </a:r>
            <a:endParaRPr lang="en-CA" altLang="en-US" sz="2400" baseline="30000" dirty="0"/>
          </a:p>
          <a:p>
            <a:pPr marL="230188" indent="-230188"/>
            <a:r>
              <a:rPr lang="en-CA" altLang="en-US" sz="2400" dirty="0"/>
              <a:t> </a:t>
            </a:r>
            <a:r>
              <a:rPr lang="sl-SI" altLang="en-US" sz="2400" dirty="0"/>
              <a:t>Moždani udar</a:t>
            </a:r>
            <a:r>
              <a:rPr lang="en-CA" altLang="en-US" sz="2400" dirty="0"/>
              <a:t> (</a:t>
            </a:r>
            <a:r>
              <a:rPr lang="sl-SI" altLang="en-US" sz="2400" dirty="0"/>
              <a:t>do</a:t>
            </a:r>
            <a:r>
              <a:rPr lang="en-CA" altLang="en-US" sz="2400" dirty="0"/>
              <a:t> 12%)</a:t>
            </a:r>
          </a:p>
          <a:p>
            <a:pPr marL="230188" indent="-230188"/>
            <a:r>
              <a:rPr lang="en-US" altLang="en-US" sz="2400" dirty="0"/>
              <a:t> </a:t>
            </a:r>
            <a:r>
              <a:rPr lang="sl-SI" altLang="en-US" sz="2400" dirty="0"/>
              <a:t>Amputacije</a:t>
            </a:r>
            <a:r>
              <a:rPr lang="en-CA" altLang="en-US" sz="2400" dirty="0"/>
              <a:t> (</a:t>
            </a:r>
            <a:r>
              <a:rPr lang="sl-SI" altLang="en-US" sz="2400" dirty="0"/>
              <a:t>do</a:t>
            </a:r>
            <a:r>
              <a:rPr lang="en-CA" altLang="en-US" sz="2400" dirty="0"/>
              <a:t> 12%)</a:t>
            </a:r>
            <a:endParaRPr lang="en-US" altLang="en-US" sz="2400" baseline="30000" dirty="0"/>
          </a:p>
        </p:txBody>
      </p:sp>
      <p:sp>
        <p:nvSpPr>
          <p:cNvPr id="155654" name="Rectangle 6">
            <a:extLst>
              <a:ext uri="{FF2B5EF4-FFF2-40B4-BE49-F238E27FC236}">
                <a16:creationId xmlns="" xmlns:a16="http://schemas.microsoft.com/office/drawing/2014/main" id="{ED81CA3A-AF25-46C7-ADE9-BEA5C5D9C158}"/>
              </a:ext>
            </a:extLst>
          </p:cNvPr>
          <p:cNvSpPr>
            <a:spLocks noChangeArrowheads="1"/>
          </p:cNvSpPr>
          <p:nvPr/>
        </p:nvSpPr>
        <p:spPr bwMode="auto">
          <a:xfrm>
            <a:off x="395288" y="4800599"/>
            <a:ext cx="519112" cy="36615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endParaRPr lang="en-US" altLang="en-US" dirty="0">
              <a:solidFill>
                <a:srgbClr val="54C1F8"/>
              </a:solidFill>
              <a:latin typeface="Arial" panose="020B0604020202020204" pitchFamily="34" charset="0"/>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BB007A-95ED-43B2-84F0-716EE18E6032}"/>
              </a:ext>
            </a:extLst>
          </p:cNvPr>
          <p:cNvSpPr>
            <a:spLocks noGrp="1"/>
          </p:cNvSpPr>
          <p:nvPr>
            <p:ph type="title"/>
          </p:nvPr>
        </p:nvSpPr>
        <p:spPr/>
        <p:txBody>
          <a:bodyPr>
            <a:normAutofit fontScale="90000"/>
          </a:bodyPr>
          <a:lstStyle/>
          <a:p>
            <a:r>
              <a:rPr lang="sr-Latn-ME" dirty="0"/>
              <a:t>Epidemiologija dijabetične polineuropatije</a:t>
            </a:r>
            <a:endParaRPr lang="en-US" dirty="0"/>
          </a:p>
        </p:txBody>
      </p:sp>
      <p:sp>
        <p:nvSpPr>
          <p:cNvPr id="3" name="Content Placeholder 2">
            <a:extLst>
              <a:ext uri="{FF2B5EF4-FFF2-40B4-BE49-F238E27FC236}">
                <a16:creationId xmlns="" xmlns:a16="http://schemas.microsoft.com/office/drawing/2014/main" id="{CCACE71A-83B2-4304-81A7-395CFA4B51B2}"/>
              </a:ext>
            </a:extLst>
          </p:cNvPr>
          <p:cNvSpPr>
            <a:spLocks noGrp="1"/>
          </p:cNvSpPr>
          <p:nvPr>
            <p:ph idx="1"/>
          </p:nvPr>
        </p:nvSpPr>
        <p:spPr/>
        <p:txBody>
          <a:bodyPr/>
          <a:lstStyle/>
          <a:p>
            <a:r>
              <a:rPr lang="sr-Latn-ME" dirty="0"/>
              <a:t>30-50 % oboljelih od DM će tokom života dobiti DPN</a:t>
            </a:r>
          </a:p>
          <a:p>
            <a:r>
              <a:rPr lang="sr-Latn-ME" dirty="0"/>
              <a:t>U trenutku postavljanja dijagnoze DM, 12% pacijenata ima DPN</a:t>
            </a:r>
          </a:p>
          <a:p>
            <a:r>
              <a:rPr lang="sr-Latn-ME" dirty="0"/>
              <a:t>Istraživanje sprovedno u </a:t>
            </a:r>
            <a:r>
              <a:rPr lang="sr-Latn-ME" b="1" dirty="0"/>
              <a:t>KCCG</a:t>
            </a:r>
            <a:r>
              <a:rPr lang="sr-Latn-ME" dirty="0"/>
              <a:t> od 2015 do 2016 je pokazalo da čak 67% hospitalizovanih pacijenata sa DM je imalo DPN</a:t>
            </a:r>
            <a:endParaRPr lang="en-US" dirty="0"/>
          </a:p>
        </p:txBody>
      </p:sp>
    </p:spTree>
    <p:extLst>
      <p:ext uri="{BB962C8B-B14F-4D97-AF65-F5344CB8AC3E}">
        <p14:creationId xmlns:p14="http://schemas.microsoft.com/office/powerpoint/2010/main" val="13255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037FD-DDC6-45E4-A4B4-CA4EAA61E763}"/>
              </a:ext>
            </a:extLst>
          </p:cNvPr>
          <p:cNvSpPr>
            <a:spLocks noGrp="1"/>
          </p:cNvSpPr>
          <p:nvPr>
            <p:ph type="title"/>
          </p:nvPr>
        </p:nvSpPr>
        <p:spPr/>
        <p:txBody>
          <a:bodyPr>
            <a:normAutofit fontScale="90000"/>
          </a:bodyPr>
          <a:lstStyle/>
          <a:p>
            <a:r>
              <a:rPr lang="en-US" sz="1800" b="0" i="0" u="none" strike="noStrike" baseline="0" dirty="0">
                <a:solidFill>
                  <a:srgbClr val="000000"/>
                </a:solidFill>
                <a:latin typeface="Arial" panose="020B0604020202020204" pitchFamily="34" charset="0"/>
              </a:rPr>
              <a:t/>
            </a:r>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a:r>
            <a:br>
              <a:rPr lang="en-US" sz="1800" b="0" i="0" u="none" strike="noStrike" baseline="0" dirty="0">
                <a:solidFill>
                  <a:srgbClr val="000000"/>
                </a:solidFill>
                <a:latin typeface="Arial" panose="020B0604020202020204" pitchFamily="34" charset="0"/>
              </a:rPr>
            </a:br>
            <a:r>
              <a:rPr lang="en-US" b="1" i="0" u="none" strike="noStrike" baseline="0" dirty="0" err="1"/>
              <a:t>Patofiziološke</a:t>
            </a:r>
            <a:r>
              <a:rPr lang="en-US" b="1" i="0" u="none" strike="noStrike" baseline="0" dirty="0"/>
              <a:t> </a:t>
            </a:r>
            <a:r>
              <a:rPr lang="en-US" b="1" i="0" u="none" strike="noStrike" baseline="0" dirty="0" err="1"/>
              <a:t>promjene</a:t>
            </a:r>
            <a:r>
              <a:rPr lang="en-US" b="1" i="0" u="none" strike="noStrike" baseline="0" dirty="0"/>
              <a:t> </a:t>
            </a:r>
            <a:r>
              <a:rPr lang="en-US" b="1" i="0" u="none" strike="noStrike" baseline="0" dirty="0" err="1"/>
              <a:t>kod</a:t>
            </a:r>
            <a:r>
              <a:rPr lang="en-US" b="1" i="0" u="none" strike="noStrike" baseline="0" dirty="0"/>
              <a:t> DPN </a:t>
            </a:r>
            <a:endParaRPr lang="en-US" dirty="0"/>
          </a:p>
        </p:txBody>
      </p:sp>
      <p:sp>
        <p:nvSpPr>
          <p:cNvPr id="3" name="Content Placeholder 2">
            <a:extLst>
              <a:ext uri="{FF2B5EF4-FFF2-40B4-BE49-F238E27FC236}">
                <a16:creationId xmlns="" xmlns:a16="http://schemas.microsoft.com/office/drawing/2014/main" id="{C6765272-B455-4E55-A5DC-5C0A29CFB4D1}"/>
              </a:ext>
            </a:extLst>
          </p:cNvPr>
          <p:cNvSpPr>
            <a:spLocks noGrp="1"/>
          </p:cNvSpPr>
          <p:nvPr>
            <p:ph idx="1"/>
          </p:nvPr>
        </p:nvSpPr>
        <p:spPr/>
        <p:txBody>
          <a:bodyPr>
            <a:normAutofit fontScale="85000" lnSpcReduction="10000"/>
          </a:bodyPr>
          <a:lstStyle/>
          <a:p>
            <a:pPr algn="l"/>
            <a:endParaRPr lang="en-US" sz="1800" b="0" i="0" u="none" strike="noStrike" baseline="0" dirty="0">
              <a:solidFill>
                <a:srgbClr val="000000"/>
              </a:solidFill>
              <a:latin typeface="Arial" panose="020B0604020202020204" pitchFamily="34" charset="0"/>
            </a:endParaRPr>
          </a:p>
          <a:p>
            <a:r>
              <a:rPr lang="en-US" sz="2800" b="0" i="0" u="none" strike="noStrike" baseline="0" dirty="0" err="1">
                <a:solidFill>
                  <a:srgbClr val="FF0000"/>
                </a:solidFill>
                <a:latin typeface="+mj-lt"/>
              </a:rPr>
              <a:t>Kompleksna</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interakcija</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metaboličkih</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neurovaskularnih</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i</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autoimunih</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faktora</a:t>
            </a:r>
            <a:endParaRPr lang="sr-Latn-ME" sz="2800" b="0" i="0" u="none" strike="noStrike" baseline="0" dirty="0">
              <a:solidFill>
                <a:srgbClr val="FF0000"/>
              </a:solidFill>
              <a:latin typeface="+mj-lt"/>
            </a:endParaRPr>
          </a:p>
          <a:p>
            <a:pPr marL="0" indent="0">
              <a:buNone/>
            </a:pPr>
            <a:r>
              <a:rPr lang="en-US" sz="2800" b="0" i="0" u="none" strike="noStrike" baseline="0" dirty="0">
                <a:solidFill>
                  <a:srgbClr val="FF0000"/>
                </a:solidFill>
                <a:latin typeface="+mj-lt"/>
              </a:rPr>
              <a:t> </a:t>
            </a:r>
          </a:p>
          <a:p>
            <a:r>
              <a:rPr lang="en-US" sz="2800" b="0" i="0" u="none" strike="noStrike" baseline="0" dirty="0" err="1">
                <a:solidFill>
                  <a:srgbClr val="000000"/>
                </a:solidFill>
                <a:latin typeface="+mj-lt"/>
              </a:rPr>
              <a:t>Oštećenja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malih</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krvnih</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sudova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oksigenacije</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i</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ishrane</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nerava</a:t>
            </a:r>
            <a:r>
              <a:rPr lang="en-US" sz="2800" b="0" i="0" u="none" strike="noStrike" baseline="0" dirty="0">
                <a:solidFill>
                  <a:srgbClr val="000000"/>
                </a:solidFill>
                <a:latin typeface="+mj-lt"/>
              </a:rPr>
              <a:t> </a:t>
            </a:r>
            <a:endParaRPr lang="sr-Latn-ME" sz="2800" b="0" i="0" u="none" strike="noStrike" baseline="0" dirty="0">
              <a:solidFill>
                <a:srgbClr val="000000"/>
              </a:solidFill>
              <a:latin typeface="+mj-lt"/>
            </a:endParaRPr>
          </a:p>
          <a:p>
            <a:endParaRPr lang="en-US" sz="2800" b="0" i="0" u="none" strike="noStrike" baseline="0" dirty="0">
              <a:solidFill>
                <a:srgbClr val="000000"/>
              </a:solidFill>
              <a:latin typeface="+mj-lt"/>
            </a:endParaRPr>
          </a:p>
          <a:p>
            <a:r>
              <a:rPr lang="en-US" sz="2800" b="0" i="0" u="none" strike="noStrike" baseline="0" dirty="0">
                <a:solidFill>
                  <a:srgbClr val="000000"/>
                </a:solidFill>
                <a:latin typeface="+mj-lt"/>
              </a:rPr>
              <a:t>Prva </a:t>
            </a:r>
            <a:r>
              <a:rPr lang="en-US" sz="2800" b="0" i="0" u="none" strike="noStrike" baseline="0" dirty="0" err="1">
                <a:solidFill>
                  <a:srgbClr val="000000"/>
                </a:solidFill>
                <a:latin typeface="+mj-lt"/>
              </a:rPr>
              <a:t>su</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oštećena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distalna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senzorna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vlakna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i</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autonomna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vlakna</a:t>
            </a:r>
            <a:r>
              <a:rPr lang="en-US" sz="2800" b="0" i="0" u="none" strike="noStrike" baseline="0" dirty="0">
                <a:solidFill>
                  <a:srgbClr val="000000"/>
                </a:solidFill>
                <a:latin typeface="+mj-lt"/>
              </a:rPr>
              <a:t> </a:t>
            </a:r>
            <a:endParaRPr lang="sr-Latn-ME" sz="2800" b="0" i="0" u="none" strike="noStrike" baseline="0" dirty="0">
              <a:solidFill>
                <a:srgbClr val="000000"/>
              </a:solidFill>
              <a:latin typeface="+mj-lt"/>
            </a:endParaRPr>
          </a:p>
          <a:p>
            <a:endParaRPr lang="en-US" sz="2800" b="0" i="0" u="none" strike="noStrike" baseline="0" dirty="0">
              <a:solidFill>
                <a:srgbClr val="000000"/>
              </a:solidFill>
              <a:latin typeface="+mj-lt"/>
            </a:endParaRPr>
          </a:p>
          <a:p>
            <a:r>
              <a:rPr lang="en-US" sz="2800" b="0" i="0" u="none" strike="noStrike" baseline="0" dirty="0" err="1">
                <a:solidFill>
                  <a:srgbClr val="FF0000"/>
                </a:solidFill>
                <a:latin typeface="+mj-lt"/>
              </a:rPr>
              <a:t>Oštećenja</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najdužih</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perifernih</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nerava</a:t>
            </a:r>
            <a:r>
              <a:rPr lang="en-US" sz="2800" b="0" i="0" u="none" strike="noStrike" baseline="0" dirty="0">
                <a:solidFill>
                  <a:srgbClr val="FF0000"/>
                </a:solidFill>
                <a:latin typeface="+mj-lt"/>
              </a:rPr>
              <a:t> </a:t>
            </a:r>
            <a:r>
              <a:rPr lang="en-US" sz="2800" b="0" i="0" u="none" strike="noStrike" baseline="0" dirty="0" err="1">
                <a:solidFill>
                  <a:srgbClr val="000000"/>
                </a:solidFill>
                <a:latin typeface="+mj-lt"/>
              </a:rPr>
              <a:t>su</a:t>
            </a:r>
            <a:r>
              <a:rPr lang="en-US" sz="2800" b="0" i="0" u="none" strike="noStrike" baseline="0" dirty="0">
                <a:solidFill>
                  <a:srgbClr val="000000"/>
                </a:solidFill>
                <a:latin typeface="+mj-lt"/>
              </a:rPr>
              <a:t> u </a:t>
            </a:r>
            <a:r>
              <a:rPr lang="en-US" sz="2800" b="0" i="0" u="none" strike="noStrike" baseline="0" dirty="0" err="1">
                <a:solidFill>
                  <a:srgbClr val="000000"/>
                </a:solidFill>
                <a:latin typeface="+mj-lt"/>
              </a:rPr>
              <a:t>završnoj</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fazi</a:t>
            </a:r>
            <a:r>
              <a:rPr lang="en-US" sz="2800" b="0" i="0" u="none" strike="noStrike" baseline="0" dirty="0">
                <a:solidFill>
                  <a:srgbClr val="000000"/>
                </a:solidFill>
                <a:latin typeface="+mj-lt"/>
              </a:rPr>
              <a:t> </a:t>
            </a:r>
            <a:r>
              <a:rPr lang="sr-Latn-ME" sz="2800" b="0" i="0" u="none" strike="noStrike" baseline="0" dirty="0">
                <a:solidFill>
                  <a:srgbClr val="000000"/>
                </a:solidFill>
                <a:latin typeface="+mj-lt"/>
              </a:rPr>
              <a:t> </a:t>
            </a:r>
            <a:r>
              <a:rPr lang="en-US" sz="2800" b="0" i="0" u="none" strike="noStrike" baseline="0" dirty="0" err="1">
                <a:solidFill>
                  <a:srgbClr val="000000"/>
                </a:solidFill>
                <a:latin typeface="+mj-lt"/>
              </a:rPr>
              <a:t>posredovana</a:t>
            </a:r>
            <a:r>
              <a:rPr lang="en-US" sz="2800" b="0" i="0" u="none" strike="noStrike" baseline="0" dirty="0">
                <a:solidFill>
                  <a:srgbClr val="000000"/>
                </a:solidFill>
                <a:latin typeface="+mj-lt"/>
              </a:rPr>
              <a:t> </a:t>
            </a:r>
            <a:r>
              <a:rPr lang="en-US" sz="2800" b="0" i="0" u="none" strike="noStrike" baseline="0" dirty="0" err="1">
                <a:solidFill>
                  <a:srgbClr val="000000"/>
                </a:solidFill>
                <a:latin typeface="+mj-lt"/>
              </a:rPr>
              <a:t>sa</a:t>
            </a:r>
            <a:r>
              <a:rPr lang="en-US" sz="2800" b="0" i="0" u="none" strike="noStrike" baseline="0" dirty="0">
                <a:solidFill>
                  <a:srgbClr val="000000"/>
                </a:solidFill>
                <a:latin typeface="+mj-lt"/>
              </a:rPr>
              <a:t> </a:t>
            </a:r>
            <a:r>
              <a:rPr lang="en-US" sz="2800" b="0" i="0" u="none" strike="noStrike" baseline="0" dirty="0" err="1">
                <a:solidFill>
                  <a:srgbClr val="FF0000"/>
                </a:solidFill>
                <a:latin typeface="+mj-lt"/>
              </a:rPr>
              <a:t>slobodnim</a:t>
            </a:r>
            <a:r>
              <a:rPr lang="en-US" sz="2800" b="0" i="0" u="none" strike="noStrike" baseline="0" dirty="0">
                <a:solidFill>
                  <a:srgbClr val="FF0000"/>
                </a:solidFill>
                <a:latin typeface="+mj-lt"/>
              </a:rPr>
              <a:t> </a:t>
            </a:r>
            <a:r>
              <a:rPr lang="en-US" sz="2800" b="0" i="0" u="none" strike="noStrike" baseline="0" dirty="0" err="1">
                <a:solidFill>
                  <a:srgbClr val="FF0000"/>
                </a:solidFill>
                <a:latin typeface="+mj-lt"/>
              </a:rPr>
              <a:t>radikalima</a:t>
            </a:r>
            <a:r>
              <a:rPr lang="en-US" sz="2800" b="0" i="0" u="none" strike="noStrike" baseline="0" dirty="0">
                <a:solidFill>
                  <a:srgbClr val="FF0000"/>
                </a:solidFill>
                <a:latin typeface="+mj-lt"/>
              </a:rPr>
              <a:t> </a:t>
            </a:r>
            <a:endParaRPr lang="en-US" sz="2800" dirty="0">
              <a:latin typeface="+mj-lt"/>
            </a:endParaRPr>
          </a:p>
        </p:txBody>
      </p:sp>
    </p:spTree>
    <p:extLst>
      <p:ext uri="{BB962C8B-B14F-4D97-AF65-F5344CB8AC3E}">
        <p14:creationId xmlns:p14="http://schemas.microsoft.com/office/powerpoint/2010/main" val="2289013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1739</Words>
  <Application>Microsoft Office PowerPoint</Application>
  <PresentationFormat>On-screen Show (4:3)</PresentationFormat>
  <Paragraphs>244</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Book Antiqua</vt:lpstr>
      <vt:lpstr>Calibri</vt:lpstr>
      <vt:lpstr>Myriad Pro Light</vt:lpstr>
      <vt:lpstr>Times New Roman</vt:lpstr>
      <vt:lpstr>Wingdings</vt:lpstr>
      <vt:lpstr>Office Theme</vt:lpstr>
      <vt:lpstr>PowerPoint Presentation</vt:lpstr>
      <vt:lpstr>Epidemiologija</vt:lpstr>
      <vt:lpstr>Globalna projekcija odraslih osoba sa dijabetesom  (2007 i 2025 (miliona)</vt:lpstr>
      <vt:lpstr>Podaci u Crnoj Gori</vt:lpstr>
      <vt:lpstr>Epidemiologija</vt:lpstr>
      <vt:lpstr>Vaskularne kompikacije DM</vt:lpstr>
      <vt:lpstr>Dijabetes – značajno povećanje rizika za mikrovaskularne i makrovaskularne komplikacije </vt:lpstr>
      <vt:lpstr>Epidemiologija dijabetične polineuropatije</vt:lpstr>
      <vt:lpstr>  Patofiziološke promjene kod DPN </vt:lpstr>
      <vt:lpstr>„Periferna i centralna senzitizacija“ kod DPN</vt:lpstr>
      <vt:lpstr>PowerPoint Presentation</vt:lpstr>
      <vt:lpstr>Spektar ispoljavanja DN </vt:lpstr>
      <vt:lpstr>Klasifikacija DPN</vt:lpstr>
      <vt:lpstr> Distalna, simetrična, senzorimotorna DPN </vt:lpstr>
      <vt:lpstr>Distalna, simetrična, senzorimotorna DPN </vt:lpstr>
      <vt:lpstr>Autonomna PN</vt:lpstr>
      <vt:lpstr>Autonomna PN</vt:lpstr>
      <vt:lpstr>Dijabetično stopalo</vt:lpstr>
      <vt:lpstr>PowerPoint Presentation</vt:lpstr>
      <vt:lpstr>Povezanost između bola, spavanja i anksioznosti/depresije </vt:lpstr>
      <vt:lpstr> Dijagnoza DPN </vt:lpstr>
      <vt:lpstr>Neuropatski bol kod DPN </vt:lpstr>
      <vt:lpstr>Preporuke za screening DPN</vt:lpstr>
      <vt:lpstr>Screening</vt:lpstr>
      <vt:lpstr>Dijagnoza i screening</vt:lpstr>
      <vt:lpstr>Terapija</vt:lpstr>
      <vt:lpstr>Terapija</vt:lpstr>
      <vt:lpstr>PowerPoint Presentation</vt:lpstr>
      <vt:lpstr>Terapija</vt:lpstr>
      <vt:lpstr>Alfa lipoinska kiselina</vt:lpstr>
      <vt:lpstr>Alfa lipoinska kiselina</vt:lpstr>
      <vt:lpstr>Alfa lipoinska kiselina</vt:lpstr>
      <vt:lpstr> Benfotiamin </vt:lpstr>
      <vt:lpstr>Simptomatska terapija – liječenje neuropatskog bola NeuPSIG vodič 2015. </vt:lpstr>
      <vt:lpstr>Terapija</vt:lpstr>
      <vt:lpstr> Lečenje dijabetičnih neuropatija</vt:lpstr>
      <vt:lpstr>Ne zaboraviti!!</vt:lpstr>
      <vt:lpstr>Zaključak</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Marko</cp:lastModifiedBy>
  <cp:revision>33</cp:revision>
  <dcterms:created xsi:type="dcterms:W3CDTF">2006-08-16T00:00:00Z</dcterms:created>
  <dcterms:modified xsi:type="dcterms:W3CDTF">2020-12-24T10:19:25Z</dcterms:modified>
</cp:coreProperties>
</file>