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sldIdLst>
    <p:sldId id="258" r:id="rId2"/>
    <p:sldId id="259" r:id="rId3"/>
    <p:sldId id="260"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11/27/2019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a:p>
        </p:txBody>
      </p:sp>
    </p:spTree>
    <p:extLst>
      <p:ext uri="{BB962C8B-B14F-4D97-AF65-F5344CB8AC3E}">
        <p14:creationId xmlns:p14="http://schemas.microsoft.com/office/powerpoint/2010/main" val="3056846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ext Box 2"/>
          <p:cNvSpPr txBox="1">
            <a:spLocks noChangeArrowheads="1"/>
          </p:cNvSpPr>
          <p:nvPr userDrawn="1"/>
        </p:nvSpPr>
        <p:spPr bwMode="auto">
          <a:xfrm>
            <a:off x="0" y="6057781"/>
            <a:ext cx="9144000" cy="784830"/>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bs-Latn-BA" sz="1100" dirty="0"/>
              <a:t>585927-EPP-1-2017-1-RS-EPPKA2-CBHE-JP (2017 – 3109 / 001 – 001)</a:t>
            </a:r>
            <a:endParaRPr lang="bs-Latn-BA" sz="1100" dirty="0">
              <a:latin typeface="Book Antiqua"/>
              <a:ea typeface="Calibri"/>
              <a:cs typeface="Times New Roman"/>
            </a:endParaRPr>
          </a:p>
          <a:p>
            <a:pPr algn="ctr">
              <a:spcAft>
                <a:spcPts val="0"/>
              </a:spcAft>
            </a:pPr>
            <a:r>
              <a:rPr lang="en-US" sz="1100" dirty="0">
                <a:effectLst/>
                <a:latin typeface="Book Antiqua"/>
                <a:ea typeface="Calibri"/>
                <a:cs typeface="Times New Roman"/>
              </a:rPr>
              <a:t> </a:t>
            </a:r>
            <a:endParaRPr lang="bs-Latn-BA" sz="1100" dirty="0">
              <a:effectLst/>
              <a:latin typeface="Book Antiqua"/>
              <a:ea typeface="Calibri"/>
              <a:cs typeface="Times New Roman"/>
            </a:endParaRPr>
          </a:p>
          <a:p>
            <a:pPr algn="ctr">
              <a:spcAft>
                <a:spcPts val="0"/>
              </a:spcAft>
            </a:pPr>
            <a:r>
              <a:rPr lang="bs-Latn-BA" sz="1100" i="1" dirty="0">
                <a:effectLst/>
                <a:latin typeface="Book Antiqua"/>
                <a:ea typeface="Calibri"/>
                <a:cs typeface="Times New Roman"/>
              </a:rPr>
              <a:t>"This project has been funded with support from the European Commission. This publication reflects 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pic>
        <p:nvPicPr>
          <p:cNvPr id="9" name="Picture 8" descr="eu_flag_co_funded_pos_[rgb]_right.jpg">
            <a:extLst>
              <a:ext uri="{FF2B5EF4-FFF2-40B4-BE49-F238E27FC236}">
                <a16:creationId xmlns="" xmlns:a16="http://schemas.microsoft.com/office/drawing/2014/main" id="{7982487F-B347-4152-ABE5-C06202C83ABA}"/>
              </a:ext>
            </a:extLst>
          </p:cNvPr>
          <p:cNvPicPr/>
          <p:nvPr userDrawn="1"/>
        </p:nvPicPr>
        <p:blipFill>
          <a:blip r:embed="rId2"/>
          <a:stretch>
            <a:fillRect/>
          </a:stretch>
        </p:blipFill>
        <p:spPr>
          <a:xfrm>
            <a:off x="7693388" y="11294"/>
            <a:ext cx="1433195" cy="40957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5A8D951-FD7A-4EA6-9971-BA4650F5F282}" type="datetime1">
              <a:rPr lang="en-US" smtClean="0"/>
              <a:pPr/>
              <a:t>11/27/2019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7DDA1A-1160-4810-A009-9384DF143964}" type="datetime1">
              <a:rPr lang="en-US" smtClean="0"/>
              <a:pPr/>
              <a:t>11/27/2019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74B8CA7-DF52-4574-B28B-BF67C425F74E}" type="datetime1">
              <a:rPr lang="en-US" smtClean="0"/>
              <a:pPr/>
              <a:t>11/27/2019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6F388C-ACCE-4EF5-AD2C-86A2C6495869}" type="datetime1">
              <a:rPr lang="en-US" smtClean="0"/>
              <a:pPr/>
              <a:t>11/27/2019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602A2DB-E9A4-4F11-9A97-3D805873123B}" type="datetime1">
              <a:rPr lang="en-US" smtClean="0"/>
              <a:pPr/>
              <a:t>11/27/2019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65D039D-4B07-4C92-99B2-D30586816A68}" type="datetime1">
              <a:rPr lang="en-US" smtClean="0"/>
              <a:pPr/>
              <a:t>11/27/2019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EDD8C0F6-D106-4D90-B6A1-515B7FD8F0C8}" type="datetime1">
              <a:rPr lang="en-US" smtClean="0"/>
              <a:pPr/>
              <a:t>11/27/2019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9BB9723-2437-47C8-833A-EDB2EBB6A5A1}" type="datetime1">
              <a:rPr lang="en-US" smtClean="0"/>
              <a:pPr/>
              <a:t>11/27/2019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505C9E6-3B8B-4571-9128-858A99C98B86}" type="datetime1">
              <a:rPr lang="en-US" smtClean="0"/>
              <a:pPr/>
              <a:t>11/27/2019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E4141EB-C6BD-49FF-BC05-BF0312C62789}" type="datetime1">
              <a:rPr lang="en-US" smtClean="0"/>
              <a:pPr/>
              <a:t>11/27/2019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20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057400"/>
            <a:ext cx="8229600" cy="3886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Box 2"/>
          <p:cNvSpPr txBox="1">
            <a:spLocks noChangeArrowheads="1"/>
          </p:cNvSpPr>
          <p:nvPr userDrawn="1"/>
        </p:nvSpPr>
        <p:spPr bwMode="auto">
          <a:xfrm>
            <a:off x="0" y="6057781"/>
            <a:ext cx="9144000" cy="784830"/>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bs-Latn-BA" sz="1100" dirty="0"/>
              <a:t>585927-EPP-1-2017-1-RS-EPPKA2-CBHE-JP (2017 – 3109 / 001 – 001)</a:t>
            </a:r>
            <a:endParaRPr lang="bs-Latn-BA" sz="1100" dirty="0">
              <a:latin typeface="Book Antiqua"/>
              <a:ea typeface="Calibri"/>
              <a:cs typeface="Times New Roman"/>
            </a:endParaRPr>
          </a:p>
          <a:p>
            <a:pPr algn="ctr">
              <a:spcAft>
                <a:spcPts val="0"/>
              </a:spcAft>
            </a:pPr>
            <a:r>
              <a:rPr lang="en-US" sz="1100" dirty="0">
                <a:effectLst/>
                <a:latin typeface="Book Antiqua"/>
                <a:ea typeface="Calibri"/>
                <a:cs typeface="Times New Roman"/>
              </a:rPr>
              <a:t> </a:t>
            </a:r>
            <a:endParaRPr lang="bs-Latn-BA" sz="1100" dirty="0">
              <a:effectLst/>
              <a:latin typeface="Book Antiqua"/>
              <a:ea typeface="Calibri"/>
              <a:cs typeface="Times New Roman"/>
            </a:endParaRPr>
          </a:p>
          <a:p>
            <a:pPr algn="ctr">
              <a:spcAft>
                <a:spcPts val="0"/>
              </a:spcAft>
            </a:pPr>
            <a:r>
              <a:rPr lang="bs-Latn-BA" sz="1100" i="1" dirty="0">
                <a:effectLst/>
                <a:latin typeface="Book Antiqua"/>
                <a:ea typeface="Calibri"/>
                <a:cs typeface="Times New Roman"/>
              </a:rPr>
              <a:t>"This project has been funded with support from the European Commission. This publication reflects 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cxnSp>
        <p:nvCxnSpPr>
          <p:cNvPr id="8" name="Straight Connector 7">
            <a:extLst>
              <a:ext uri="{FF2B5EF4-FFF2-40B4-BE49-F238E27FC236}">
                <a16:creationId xmlns="" xmlns:a16="http://schemas.microsoft.com/office/drawing/2014/main" id="{AA6036C1-E46E-40FC-8D9E-3F62C050F6CC}"/>
              </a:ext>
            </a:extLst>
          </p:cNvPr>
          <p:cNvCxnSpPr/>
          <p:nvPr userDrawn="1"/>
        </p:nvCxnSpPr>
        <p:spPr>
          <a:xfrm>
            <a:off x="0" y="5334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9" name="Picture 8" descr="eu_flag_co_funded_pos_[rgb]_right.jpg">
            <a:extLst>
              <a:ext uri="{FF2B5EF4-FFF2-40B4-BE49-F238E27FC236}">
                <a16:creationId xmlns="" xmlns:a16="http://schemas.microsoft.com/office/drawing/2014/main" id="{7982487F-B347-4152-ABE5-C06202C83ABA}"/>
              </a:ext>
            </a:extLst>
          </p:cNvPr>
          <p:cNvPicPr/>
          <p:nvPr userDrawn="1"/>
        </p:nvPicPr>
        <p:blipFill>
          <a:blip r:embed="rId13"/>
          <a:stretch>
            <a:fillRect/>
          </a:stretch>
        </p:blipFill>
        <p:spPr>
          <a:xfrm>
            <a:off x="7693388" y="11294"/>
            <a:ext cx="1433195" cy="409575"/>
          </a:xfrm>
          <a:prstGeom prst="rect">
            <a:avLst/>
          </a:prstGeom>
        </p:spPr>
      </p:pic>
      <p:sp>
        <p:nvSpPr>
          <p:cNvPr id="10" name="Rectangle 9">
            <a:extLst>
              <a:ext uri="{FF2B5EF4-FFF2-40B4-BE49-F238E27FC236}">
                <a16:creationId xmlns="" xmlns:a16="http://schemas.microsoft.com/office/drawing/2014/main" id="{DBE89489-55FC-40AA-8A55-07401BA4665F}"/>
              </a:ext>
            </a:extLst>
          </p:cNvPr>
          <p:cNvSpPr/>
          <p:nvPr userDrawn="1"/>
        </p:nvSpPr>
        <p:spPr>
          <a:xfrm>
            <a:off x="1676400" y="134779"/>
            <a:ext cx="6096000" cy="246221"/>
          </a:xfrm>
          <a:prstGeom prst="rect">
            <a:avLst/>
          </a:prstGeom>
        </p:spPr>
        <p:txBody>
          <a:bodyPr wrap="square">
            <a:spAutoFit/>
          </a:bodyPr>
          <a:lstStyle/>
          <a:p>
            <a:pPr algn="ctr"/>
            <a:r>
              <a:rPr lang="bs-Latn-BA" sz="1000" b="0" dirty="0">
                <a:effectLst/>
                <a:latin typeface="Book Antiqua" pitchFamily="18" charset="0"/>
                <a:ea typeface="Calibri" panose="020F0502020204030204" pitchFamily="34" charset="0"/>
                <a:cs typeface="Times New Roman" panose="02020603050405020304" pitchFamily="18" charset="0"/>
              </a:rPr>
              <a:t>Strengthening Capacities for Higher Education of Pain Medicine in Western Balkan countries</a:t>
            </a:r>
            <a:r>
              <a:rPr lang="x-none" sz="1000" b="0" dirty="0">
                <a:effectLst/>
                <a:latin typeface="Book Antiqua" pitchFamily="18" charset="0"/>
                <a:ea typeface="Calibri" panose="020F0502020204030204" pitchFamily="34" charset="0"/>
                <a:cs typeface="Times New Roman" panose="02020603050405020304" pitchFamily="18" charset="0"/>
              </a:rPr>
              <a:t> – </a:t>
            </a:r>
            <a:r>
              <a:rPr lang="bs-Latn-BA" sz="1000" b="0" dirty="0">
                <a:effectLst/>
                <a:latin typeface="Book Antiqua" panose="02040602050305030304" pitchFamily="18" charset="0"/>
                <a:ea typeface="Calibri" panose="020F0502020204030204" pitchFamily="34" charset="0"/>
                <a:cs typeface="Times New Roman" panose="02020603050405020304" pitchFamily="18" charset="0"/>
              </a:rPr>
              <a:t>HEPMP</a:t>
            </a:r>
            <a:endParaRPr lang="en-US" sz="1000" b="0" dirty="0">
              <a:latin typeface="Book Antiqua" pitchFamily="18" charset="0"/>
            </a:endParaRPr>
          </a:p>
        </p:txBody>
      </p:sp>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23787"/>
            <a:ext cx="1828800" cy="63024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524000"/>
            <a:ext cx="6400800" cy="1143000"/>
          </a:xfrm>
        </p:spPr>
        <p:txBody>
          <a:bodyPr>
            <a:normAutofit/>
          </a:bodyPr>
          <a:lstStyle/>
          <a:p>
            <a:r>
              <a:rPr lang="bs-Latn-BA" sz="2000" b="1" dirty="0" smtClean="0"/>
              <a:t>ANALGETSKE SMJESE</a:t>
            </a:r>
          </a:p>
          <a:p>
            <a:r>
              <a:rPr lang="bs-Latn-BA" sz="2000" b="1" dirty="0" smtClean="0"/>
              <a:t>ZA POSTOPERATIVNU ANALGEZIJU</a:t>
            </a:r>
          </a:p>
        </p:txBody>
      </p:sp>
      <p:sp>
        <p:nvSpPr>
          <p:cNvPr id="8" name="Title 1"/>
          <p:cNvSpPr txBox="1">
            <a:spLocks/>
          </p:cNvSpPr>
          <p:nvPr/>
        </p:nvSpPr>
        <p:spPr>
          <a:xfrm>
            <a:off x="685800" y="3276600"/>
            <a:ext cx="6400800" cy="1676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a:solidFill>
                  <a:srgbClr val="002060"/>
                </a:solidFill>
                <a:latin typeface="Book Antiqua" panose="02040602050305030304" pitchFamily="18" charset="0"/>
              </a:rPr>
              <a:t>Neli Stošić Vintar </a:t>
            </a:r>
          </a:p>
          <a:p>
            <a:r>
              <a:rPr lang="sr-Latn-BA" sz="1800" dirty="0" smtClean="0">
                <a:solidFill>
                  <a:srgbClr val="002060"/>
                </a:solidFill>
                <a:latin typeface="Book Antiqua" panose="02040602050305030304" pitchFamily="18" charset="0"/>
              </a:rPr>
              <a:t>Medicinski </a:t>
            </a:r>
            <a:r>
              <a:rPr lang="sr-Latn-BA" sz="1800" dirty="0">
                <a:solidFill>
                  <a:srgbClr val="002060"/>
                </a:solidFill>
                <a:latin typeface="Book Antiqua" panose="02040602050305030304" pitchFamily="18" charset="0"/>
              </a:rPr>
              <a:t>fakultet Univerziteta u Ljubljani</a:t>
            </a:r>
          </a:p>
          <a:p>
            <a:r>
              <a:rPr lang="sr-Latn-BA" sz="1800" dirty="0">
                <a:solidFill>
                  <a:srgbClr val="002060"/>
                </a:solidFill>
                <a:latin typeface="Book Antiqua" panose="02040602050305030304" pitchFamily="18" charset="0"/>
              </a:rPr>
              <a:t>Univerzitetski klinički centar Ljubljana</a:t>
            </a:r>
          </a:p>
        </p:txBody>
      </p:sp>
      <p:sp>
        <p:nvSpPr>
          <p:cNvPr id="9" name="Title 1"/>
          <p:cNvSpPr txBox="1">
            <a:spLocks/>
          </p:cNvSpPr>
          <p:nvPr/>
        </p:nvSpPr>
        <p:spPr>
          <a:xfrm>
            <a:off x="685800" y="49530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bs-Latn-BA" sz="1800" dirty="0">
                <a:solidFill>
                  <a:srgbClr val="002060"/>
                </a:solidFill>
                <a:latin typeface="Book Antiqua" panose="02040602050305030304" pitchFamily="18" charset="0"/>
              </a:rPr>
              <a:t>BANJA LUKA &amp; </a:t>
            </a:r>
            <a:r>
              <a:rPr lang="bs-Latn-BA" sz="1800" dirty="0" smtClean="0">
                <a:solidFill>
                  <a:srgbClr val="002060"/>
                </a:solidFill>
                <a:latin typeface="Book Antiqua" panose="02040602050305030304" pitchFamily="18" charset="0"/>
              </a:rPr>
              <a:t>TUZLA 28. </a:t>
            </a:r>
            <a:r>
              <a:rPr lang="bs-Latn-BA" sz="1800" dirty="0">
                <a:solidFill>
                  <a:srgbClr val="002060"/>
                </a:solidFill>
                <a:latin typeface="Book Antiqua" panose="02040602050305030304" pitchFamily="18" charset="0"/>
              </a:rPr>
              <a:t>/ </a:t>
            </a:r>
            <a:r>
              <a:rPr lang="bs-Latn-BA" sz="1800" dirty="0" smtClean="0">
                <a:solidFill>
                  <a:srgbClr val="002060"/>
                </a:solidFill>
                <a:latin typeface="Book Antiqua" panose="02040602050305030304" pitchFamily="18" charset="0"/>
              </a:rPr>
              <a:t>29. novembar </a:t>
            </a:r>
            <a:r>
              <a:rPr lang="bs-Latn-BA" sz="1800" dirty="0">
                <a:solidFill>
                  <a:srgbClr val="002060"/>
                </a:solidFill>
                <a:latin typeface="Book Antiqua" panose="02040602050305030304" pitchFamily="18" charset="0"/>
              </a:rPr>
              <a:t>2019 </a:t>
            </a:r>
          </a:p>
          <a:p>
            <a:endParaRPr lang="bs-Latn-BA" sz="1800" dirty="0">
              <a:solidFill>
                <a:srgbClr val="002060"/>
              </a:solidFill>
              <a:latin typeface="Book Antiqua" panose="02040602050305030304" pitchFamily="18" charset="0"/>
            </a:endParaRPr>
          </a:p>
        </p:txBody>
      </p:sp>
      <p:sp>
        <p:nvSpPr>
          <p:cNvPr id="11" name="Title 1"/>
          <p:cNvSpPr txBox="1">
            <a:spLocks/>
          </p:cNvSpPr>
          <p:nvPr/>
        </p:nvSpPr>
        <p:spPr>
          <a:xfrm>
            <a:off x="3352800" y="3733800"/>
            <a:ext cx="2325688" cy="1295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rgbClr val="002060"/>
              </a:solidFill>
              <a:latin typeface="Book Antiqua" panose="02040602050305030304" pitchFamily="18" charset="0"/>
            </a:endParaRPr>
          </a:p>
        </p:txBody>
      </p:sp>
      <p:pic>
        <p:nvPicPr>
          <p:cNvPr id="18" name="Picture 17" descr="eu_flag_co_funded_pos_[rgb]_right.jpg">
            <a:extLst>
              <a:ext uri="{FF2B5EF4-FFF2-40B4-BE49-F238E27FC236}">
                <a16:creationId xmlns="" xmlns:a16="http://schemas.microsoft.com/office/drawing/2014/main" id="{7982487F-B347-4152-ABE5-C06202C83ABA}"/>
              </a:ext>
            </a:extLst>
          </p:cNvPr>
          <p:cNvPicPr/>
          <p:nvPr/>
        </p:nvPicPr>
        <p:blipFill>
          <a:blip r:embed="rId2"/>
          <a:stretch>
            <a:fillRect/>
          </a:stretch>
        </p:blipFill>
        <p:spPr>
          <a:xfrm>
            <a:off x="7693388" y="11294"/>
            <a:ext cx="1433195" cy="409575"/>
          </a:xfrm>
          <a:prstGeom prst="rect">
            <a:avLst/>
          </a:prstGeom>
        </p:spPr>
      </p:pic>
      <p:pic>
        <p:nvPicPr>
          <p:cNvPr id="1026" name="Picture 2" descr="Rezultat iskanja slik za logo univerza v ljubljan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52062"/>
            <a:ext cx="1371600" cy="166941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zultat iskanja slik za logo KliniÄni center Ljubljan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24600" y="3770131"/>
            <a:ext cx="2913476" cy="934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0410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2000" dirty="0" smtClean="0"/>
              <a:t>ANALGETSKE SMJESE </a:t>
            </a:r>
            <a:br>
              <a:rPr lang="sl-SI" sz="2000" dirty="0" smtClean="0"/>
            </a:br>
            <a:r>
              <a:rPr lang="sl-SI" sz="2000" dirty="0" smtClean="0"/>
              <a:t>ZA INTRAVENSKU POSTOPERATIVNU  ANALGEZIJU</a:t>
            </a:r>
            <a:endParaRPr lang="sl-SI" sz="2000" dirty="0"/>
          </a:p>
        </p:txBody>
      </p:sp>
      <p:sp>
        <p:nvSpPr>
          <p:cNvPr id="3" name="Označba mesta vsebine 2"/>
          <p:cNvSpPr>
            <a:spLocks noGrp="1"/>
          </p:cNvSpPr>
          <p:nvPr>
            <p:ph idx="1"/>
          </p:nvPr>
        </p:nvSpPr>
        <p:spPr/>
        <p:txBody>
          <a:bodyPr>
            <a:normAutofit/>
          </a:bodyPr>
          <a:lstStyle/>
          <a:p>
            <a:pPr marL="0" indent="0">
              <a:buNone/>
            </a:pPr>
            <a:r>
              <a:rPr lang="sl-SI" sz="2000" dirty="0" smtClean="0"/>
              <a:t>Se </a:t>
            </a:r>
            <a:r>
              <a:rPr lang="sl-SI" sz="2000" dirty="0" err="1" smtClean="0"/>
              <a:t>pripremaju</a:t>
            </a:r>
            <a:r>
              <a:rPr lang="sl-SI" sz="2000" dirty="0" smtClean="0"/>
              <a:t> u </a:t>
            </a:r>
            <a:r>
              <a:rPr lang="sl-SI" sz="2000" dirty="0" err="1" smtClean="0"/>
              <a:t>operacionoj</a:t>
            </a:r>
            <a:r>
              <a:rPr lang="sl-SI" sz="2000" dirty="0" smtClean="0"/>
              <a:t> sali i na </a:t>
            </a:r>
            <a:r>
              <a:rPr lang="sl-SI" sz="2000" dirty="0" err="1"/>
              <a:t>h</a:t>
            </a:r>
            <a:r>
              <a:rPr lang="sl-SI" sz="2000" dirty="0" err="1" smtClean="0"/>
              <a:t>irurškim</a:t>
            </a:r>
            <a:r>
              <a:rPr lang="sl-SI" sz="2000" dirty="0" smtClean="0"/>
              <a:t> </a:t>
            </a:r>
            <a:r>
              <a:rPr lang="sl-SI" sz="2000" dirty="0" err="1" smtClean="0"/>
              <a:t>odjelenjima</a:t>
            </a:r>
            <a:endParaRPr lang="sl-SI" sz="2000" dirty="0" smtClean="0"/>
          </a:p>
          <a:p>
            <a:pPr marL="0" indent="0">
              <a:buNone/>
            </a:pPr>
            <a:endParaRPr lang="sl-SI" sz="2000" dirty="0"/>
          </a:p>
          <a:p>
            <a:r>
              <a:rPr lang="sl-SI" sz="2000" dirty="0" smtClean="0"/>
              <a:t>Za </a:t>
            </a:r>
            <a:r>
              <a:rPr lang="sl-SI" sz="2000" dirty="0" err="1" smtClean="0"/>
              <a:t>neprekidnu</a:t>
            </a:r>
            <a:r>
              <a:rPr lang="sl-SI" sz="2000" dirty="0" smtClean="0"/>
              <a:t> </a:t>
            </a:r>
            <a:r>
              <a:rPr lang="sl-SI" sz="2000" dirty="0" err="1" smtClean="0"/>
              <a:t>intravensku</a:t>
            </a:r>
            <a:r>
              <a:rPr lang="sl-SI" sz="2000" dirty="0" smtClean="0"/>
              <a:t> </a:t>
            </a:r>
            <a:r>
              <a:rPr lang="sl-SI" sz="2000" dirty="0" err="1" smtClean="0"/>
              <a:t>analgeziju</a:t>
            </a:r>
            <a:r>
              <a:rPr lang="sl-SI" sz="2000" dirty="0" smtClean="0"/>
              <a:t> </a:t>
            </a:r>
            <a:r>
              <a:rPr lang="sl-SI" sz="2000" dirty="0" smtClean="0"/>
              <a:t>( </a:t>
            </a:r>
            <a:r>
              <a:rPr lang="sl-SI" sz="2000" dirty="0" err="1" smtClean="0"/>
              <a:t>perfuzor</a:t>
            </a:r>
            <a:r>
              <a:rPr lang="sl-SI" sz="2000" dirty="0" smtClean="0"/>
              <a:t>, PCA</a:t>
            </a:r>
            <a:r>
              <a:rPr lang="sl-SI" sz="2000" dirty="0" smtClean="0"/>
              <a:t>):</a:t>
            </a:r>
          </a:p>
          <a:p>
            <a:pPr marL="0" indent="0">
              <a:buNone/>
            </a:pPr>
            <a:r>
              <a:rPr lang="sl-SI" sz="2000" dirty="0" err="1"/>
              <a:t>p</a:t>
            </a:r>
            <a:r>
              <a:rPr lang="sl-SI" sz="2000" dirty="0" err="1" smtClean="0"/>
              <a:t>iritramid</a:t>
            </a:r>
            <a:r>
              <a:rPr lang="sl-SI" sz="2000" dirty="0" smtClean="0"/>
              <a:t> 45 mg + </a:t>
            </a:r>
            <a:r>
              <a:rPr lang="sl-SI" sz="2000" dirty="0" err="1" smtClean="0"/>
              <a:t>rastvor</a:t>
            </a:r>
            <a:r>
              <a:rPr lang="sl-SI" sz="2000" dirty="0" smtClean="0"/>
              <a:t> 0,9% NaCl do 90 ml: 0,5 mg </a:t>
            </a:r>
            <a:r>
              <a:rPr lang="sl-SI" sz="2000" dirty="0" err="1" smtClean="0"/>
              <a:t>piritramida</a:t>
            </a:r>
            <a:r>
              <a:rPr lang="sl-SI" sz="2000" dirty="0" smtClean="0"/>
              <a:t> / ml</a:t>
            </a:r>
          </a:p>
          <a:p>
            <a:pPr marL="0" indent="0">
              <a:buNone/>
            </a:pPr>
            <a:endParaRPr lang="sl-SI" sz="2000" dirty="0"/>
          </a:p>
          <a:p>
            <a:pPr marL="0" indent="0">
              <a:buNone/>
            </a:pPr>
            <a:endParaRPr lang="sl-SI" sz="2000" dirty="0" smtClean="0"/>
          </a:p>
          <a:p>
            <a:r>
              <a:rPr lang="sl-SI" sz="2000" dirty="0" smtClean="0"/>
              <a:t>Za </a:t>
            </a:r>
            <a:r>
              <a:rPr lang="sl-SI" sz="2000" dirty="0" err="1" smtClean="0"/>
              <a:t>davanje</a:t>
            </a:r>
            <a:r>
              <a:rPr lang="sl-SI" sz="2000" dirty="0" smtClean="0"/>
              <a:t> u </a:t>
            </a:r>
            <a:r>
              <a:rPr lang="sl-SI" sz="2000" dirty="0" err="1" smtClean="0"/>
              <a:t>određenim</a:t>
            </a:r>
            <a:r>
              <a:rPr lang="sl-SI" sz="2000" dirty="0" smtClean="0"/>
              <a:t> vremenskim </a:t>
            </a:r>
            <a:r>
              <a:rPr lang="sl-SI" sz="2000" dirty="0" err="1" smtClean="0"/>
              <a:t>intervalima</a:t>
            </a:r>
            <a:r>
              <a:rPr lang="sl-SI" sz="2000" dirty="0" smtClean="0"/>
              <a:t>: u 6h, u12h, u 18h, u 24h</a:t>
            </a:r>
          </a:p>
          <a:p>
            <a:pPr marL="0" indent="0">
              <a:buNone/>
            </a:pPr>
            <a:r>
              <a:rPr lang="sl-SI" sz="2000" dirty="0" smtClean="0"/>
              <a:t>5 – 7 mg </a:t>
            </a:r>
            <a:r>
              <a:rPr lang="sl-SI" sz="2000" dirty="0" err="1" smtClean="0"/>
              <a:t>piritramida</a:t>
            </a:r>
            <a:r>
              <a:rPr lang="sl-SI" sz="2000" dirty="0" smtClean="0"/>
              <a:t> + 1,24 g </a:t>
            </a:r>
            <a:r>
              <a:rPr lang="sl-SI" sz="2000" dirty="0" err="1" smtClean="0"/>
              <a:t>metamizola</a:t>
            </a:r>
            <a:r>
              <a:rPr lang="sl-SI" sz="2000" dirty="0" smtClean="0"/>
              <a:t> u 100 ml 0,9 % NaCl: teče 2 h</a:t>
            </a:r>
            <a:endParaRPr lang="sl-SI" sz="2000" dirty="0"/>
          </a:p>
        </p:txBody>
      </p:sp>
      <p:sp>
        <p:nvSpPr>
          <p:cNvPr id="4" name="Označba mesta številke diapozitiva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83833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20462" y="1430530"/>
            <a:ext cx="7509188" cy="969771"/>
          </a:xfrm>
        </p:spPr>
        <p:txBody>
          <a:bodyPr>
            <a:normAutofit/>
          </a:bodyPr>
          <a:lstStyle/>
          <a:p>
            <a:r>
              <a:rPr lang="sl-SI" sz="1500" b="1" dirty="0" smtClean="0"/>
              <a:t>APOTEKA KLINIČKOG </a:t>
            </a:r>
            <a:r>
              <a:rPr lang="sl-SI" sz="1500" b="1" dirty="0"/>
              <a:t>CENTRA LJUBLJANA</a:t>
            </a:r>
            <a:br>
              <a:rPr lang="sl-SI" sz="1500" b="1" dirty="0"/>
            </a:br>
            <a:r>
              <a:rPr lang="sl-SI" sz="1500" b="1" dirty="0" smtClean="0"/>
              <a:t>IZRAĐUJE</a:t>
            </a:r>
            <a:r>
              <a:rPr lang="sl-SI" sz="1500" b="1" dirty="0"/>
              <a:t/>
            </a:r>
            <a:br>
              <a:rPr lang="sl-SI" sz="1500" b="1" dirty="0"/>
            </a:br>
            <a:r>
              <a:rPr lang="sl-SI" sz="1500" b="1" dirty="0"/>
              <a:t>STANDARDIZIRANE </a:t>
            </a:r>
            <a:r>
              <a:rPr lang="sl-SI" sz="1500" b="1" dirty="0" smtClean="0"/>
              <a:t>ANALGETSKE SMEŠE ZA REGIONALNU ANALGEZIJU</a:t>
            </a:r>
            <a:endParaRPr lang="sl-SI" sz="1500" dirty="0"/>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2879868956"/>
              </p:ext>
            </p:extLst>
          </p:nvPr>
        </p:nvGraphicFramePr>
        <p:xfrm>
          <a:off x="260798" y="2595899"/>
          <a:ext cx="8567671" cy="3416451"/>
        </p:xfrm>
        <a:graphic>
          <a:graphicData uri="http://schemas.openxmlformats.org/drawingml/2006/table">
            <a:tbl>
              <a:tblPr firstRow="1" bandRow="1">
                <a:tableStyleId>{5C22544A-7EE6-4342-B048-85BDC9FD1C3A}</a:tableStyleId>
              </a:tblPr>
              <a:tblGrid>
                <a:gridCol w="2624669"/>
                <a:gridCol w="1612297"/>
                <a:gridCol w="1403981"/>
                <a:gridCol w="1492530"/>
                <a:gridCol w="1434194"/>
              </a:tblGrid>
              <a:tr h="916232">
                <a:tc>
                  <a:txBody>
                    <a:bodyPr/>
                    <a:lstStyle/>
                    <a:p>
                      <a:r>
                        <a:rPr lang="sl-SI" sz="1400" dirty="0" smtClean="0"/>
                        <a:t>LIJEK</a:t>
                      </a:r>
                      <a:endParaRPr lang="sl-SI" sz="1400" dirty="0"/>
                    </a:p>
                  </a:txBody>
                  <a:tcPr marL="68580" marR="68580" marT="34290" marB="34290"/>
                </a:tc>
                <a:tc>
                  <a:txBody>
                    <a:bodyPr/>
                    <a:lstStyle/>
                    <a:p>
                      <a:r>
                        <a:rPr lang="sl-SI" sz="1400" dirty="0" smtClean="0"/>
                        <a:t>ANALGETSKA </a:t>
                      </a:r>
                      <a:r>
                        <a:rPr lang="sl-SI" sz="1400" baseline="0" dirty="0" smtClean="0"/>
                        <a:t> SMJESA </a:t>
                      </a:r>
                    </a:p>
                    <a:p>
                      <a:r>
                        <a:rPr lang="sl-SI" sz="1400" baseline="0" dirty="0" smtClean="0"/>
                        <a:t>TIP A</a:t>
                      </a:r>
                      <a:endParaRPr lang="sl-SI" sz="1400" dirty="0"/>
                    </a:p>
                  </a:txBody>
                  <a:tcPr marL="68580" marR="68580" marT="34290" marB="34290"/>
                </a:tc>
                <a:tc>
                  <a:txBody>
                    <a:bodyPr/>
                    <a:lstStyle/>
                    <a:p>
                      <a:r>
                        <a:rPr lang="sl-SI" sz="1400" dirty="0" smtClean="0"/>
                        <a:t>ANALGETSKA</a:t>
                      </a:r>
                      <a:r>
                        <a:rPr lang="sl-SI" sz="1400" baseline="0" dirty="0" smtClean="0"/>
                        <a:t> SMJESA </a:t>
                      </a:r>
                    </a:p>
                    <a:p>
                      <a:r>
                        <a:rPr lang="sl-SI" sz="1400" baseline="0" dirty="0" smtClean="0"/>
                        <a:t>TIP M</a:t>
                      </a:r>
                      <a:endParaRPr lang="sl-SI" sz="1400" dirty="0" smtClean="0"/>
                    </a:p>
                    <a:p>
                      <a:endParaRPr lang="sl-SI" sz="1400" dirty="0"/>
                    </a:p>
                  </a:txBody>
                  <a:tcPr marL="68580" marR="68580" marT="34290" marB="34290"/>
                </a:tc>
                <a:tc>
                  <a:txBody>
                    <a:bodyPr/>
                    <a:lstStyle/>
                    <a:p>
                      <a:r>
                        <a:rPr lang="sl-SI" sz="1400" dirty="0" smtClean="0"/>
                        <a:t>ANALGETSKA</a:t>
                      </a:r>
                      <a:r>
                        <a:rPr lang="sl-SI" sz="1400" baseline="0" dirty="0" smtClean="0"/>
                        <a:t> SMJESA</a:t>
                      </a:r>
                    </a:p>
                    <a:p>
                      <a:r>
                        <a:rPr lang="sl-SI" sz="1400" baseline="0" dirty="0" smtClean="0"/>
                        <a:t>TIP G</a:t>
                      </a:r>
                      <a:endParaRPr lang="sl-SI" sz="1400" dirty="0" smtClean="0"/>
                    </a:p>
                    <a:p>
                      <a:endParaRPr lang="sl-SI" sz="1400" dirty="0"/>
                    </a:p>
                  </a:txBody>
                  <a:tcPr marL="68580" marR="68580" marT="34290" marB="34290"/>
                </a:tc>
                <a:tc>
                  <a:txBody>
                    <a:bodyPr/>
                    <a:lstStyle/>
                    <a:p>
                      <a:r>
                        <a:rPr lang="sl-SI" sz="1400" dirty="0" smtClean="0"/>
                        <a:t>ANALGETSKA </a:t>
                      </a:r>
                      <a:r>
                        <a:rPr lang="sl-SI" sz="1400" baseline="0" dirty="0" smtClean="0"/>
                        <a:t> SMJESA</a:t>
                      </a:r>
                    </a:p>
                    <a:p>
                      <a:r>
                        <a:rPr lang="sl-SI" sz="1400" baseline="0" dirty="0" smtClean="0"/>
                        <a:t>TIP C</a:t>
                      </a:r>
                      <a:endParaRPr lang="sl-SI" sz="1400" dirty="0" smtClean="0"/>
                    </a:p>
                    <a:p>
                      <a:endParaRPr lang="sl-SI" sz="1400" dirty="0"/>
                    </a:p>
                  </a:txBody>
                  <a:tcPr marL="68580" marR="68580" marT="34290" marB="34290"/>
                </a:tc>
              </a:tr>
              <a:tr h="493356">
                <a:tc>
                  <a:txBody>
                    <a:bodyPr/>
                    <a:lstStyle/>
                    <a:p>
                      <a:r>
                        <a:rPr lang="sl-SI" sz="1400" dirty="0" err="1" smtClean="0"/>
                        <a:t>Levobupivakain</a:t>
                      </a:r>
                      <a:r>
                        <a:rPr lang="sl-SI" sz="1400" dirty="0" smtClean="0"/>
                        <a:t> </a:t>
                      </a:r>
                    </a:p>
                    <a:p>
                      <a:r>
                        <a:rPr lang="sl-SI" sz="1400" dirty="0" smtClean="0"/>
                        <a:t>klorid 0,125% (1,25 mg/ml)</a:t>
                      </a:r>
                      <a:endParaRPr lang="sl-SI" sz="1400" dirty="0"/>
                    </a:p>
                  </a:txBody>
                  <a:tcPr marL="68580" marR="68580" marT="34290" marB="34290"/>
                </a:tc>
                <a:tc>
                  <a:txBody>
                    <a:bodyPr/>
                    <a:lstStyle/>
                    <a:p>
                      <a:r>
                        <a:rPr lang="sl-SI" sz="1400" dirty="0" smtClean="0"/>
                        <a:t>200 ml</a:t>
                      </a:r>
                      <a:endParaRPr lang="sl-SI" sz="1400" dirty="0"/>
                    </a:p>
                  </a:txBody>
                  <a:tcPr marL="68580" marR="68580" marT="34290" marB="34290"/>
                </a:tc>
                <a:tc>
                  <a:txBody>
                    <a:bodyPr/>
                    <a:lstStyle/>
                    <a:p>
                      <a:r>
                        <a:rPr lang="sl-SI" sz="1400" dirty="0" smtClean="0"/>
                        <a:t>200 ml</a:t>
                      </a:r>
                      <a:endParaRPr lang="sl-SI" sz="1400" dirty="0"/>
                    </a:p>
                  </a:txBody>
                  <a:tcPr marL="68580" marR="68580" marT="34290" marB="34290"/>
                </a:tc>
                <a:tc>
                  <a:txBody>
                    <a:bodyPr/>
                    <a:lstStyle/>
                    <a:p>
                      <a:r>
                        <a:rPr lang="sl-SI" sz="1400" dirty="0" smtClean="0"/>
                        <a:t>200 ml</a:t>
                      </a:r>
                      <a:endParaRPr lang="sl-SI" sz="1400" dirty="0"/>
                    </a:p>
                  </a:txBody>
                  <a:tcPr marL="68580" marR="68580" marT="34290" marB="34290"/>
                </a:tc>
                <a:tc>
                  <a:txBody>
                    <a:bodyPr/>
                    <a:lstStyle/>
                    <a:p>
                      <a:r>
                        <a:rPr lang="sl-SI" sz="1400" dirty="0" smtClean="0"/>
                        <a:t>200 ml</a:t>
                      </a:r>
                      <a:endParaRPr lang="sl-SI" sz="1400" dirty="0"/>
                    </a:p>
                  </a:txBody>
                  <a:tcPr marL="68580" marR="68580" marT="34290" marB="34290"/>
                </a:tc>
              </a:tr>
              <a:tr h="685800">
                <a:tc>
                  <a:txBody>
                    <a:bodyPr/>
                    <a:lstStyle/>
                    <a:p>
                      <a:r>
                        <a:rPr lang="sl-SI" sz="1400" dirty="0" err="1" smtClean="0"/>
                        <a:t>Levobupivakain</a:t>
                      </a:r>
                      <a:endParaRPr lang="sl-SI" sz="1400" dirty="0" smtClean="0"/>
                    </a:p>
                    <a:p>
                      <a:r>
                        <a:rPr lang="sl-SI" sz="1400" dirty="0" smtClean="0"/>
                        <a:t>klorid 0,75% (7,5 mg/ml)</a:t>
                      </a:r>
                    </a:p>
                    <a:p>
                      <a:endParaRPr lang="sl-SI" sz="1400" dirty="0"/>
                    </a:p>
                  </a:txBody>
                  <a:tcPr marL="68580" marR="68580" marT="34290" marB="34290"/>
                </a:tc>
                <a:tc>
                  <a:txBody>
                    <a:bodyPr/>
                    <a:lstStyle/>
                    <a:p>
                      <a:r>
                        <a:rPr lang="sl-SI" sz="1400" dirty="0" smtClean="0"/>
                        <a:t>-</a:t>
                      </a:r>
                      <a:endParaRPr lang="sl-SI" sz="1400" dirty="0"/>
                    </a:p>
                  </a:txBody>
                  <a:tcPr marL="68580" marR="68580" marT="34290" marB="34290"/>
                </a:tc>
                <a:tc>
                  <a:txBody>
                    <a:bodyPr/>
                    <a:lstStyle/>
                    <a:p>
                      <a:r>
                        <a:rPr lang="sl-SI" sz="1400" dirty="0" smtClean="0"/>
                        <a:t>20 ml</a:t>
                      </a:r>
                      <a:endParaRPr lang="sl-SI" sz="1400" dirty="0"/>
                    </a:p>
                  </a:txBody>
                  <a:tcPr marL="68580" marR="68580" marT="34290" marB="34290"/>
                </a:tc>
                <a:tc>
                  <a:txBody>
                    <a:bodyPr/>
                    <a:lstStyle/>
                    <a:p>
                      <a:r>
                        <a:rPr lang="sl-SI" sz="1400" dirty="0" smtClean="0"/>
                        <a:t>40 ml</a:t>
                      </a:r>
                      <a:endParaRPr lang="sl-SI" sz="1400" dirty="0"/>
                    </a:p>
                  </a:txBody>
                  <a:tcPr marL="68580" marR="68580" marT="34290" marB="34290"/>
                </a:tc>
                <a:tc>
                  <a:txBody>
                    <a:bodyPr/>
                    <a:lstStyle/>
                    <a:p>
                      <a:r>
                        <a:rPr lang="sl-SI" sz="1400" dirty="0" smtClean="0"/>
                        <a:t>20 ml</a:t>
                      </a:r>
                      <a:endParaRPr lang="sl-SI" sz="1400" dirty="0"/>
                    </a:p>
                  </a:txBody>
                  <a:tcPr marL="68580" marR="68580" marT="34290" marB="34290"/>
                </a:tc>
              </a:tr>
              <a:tr h="430157">
                <a:tc>
                  <a:txBody>
                    <a:bodyPr/>
                    <a:lstStyle/>
                    <a:p>
                      <a:r>
                        <a:rPr lang="sl-SI" sz="1400" dirty="0" smtClean="0"/>
                        <a:t>Morfin klorid</a:t>
                      </a:r>
                      <a:endParaRPr lang="sl-SI" sz="1400" dirty="0"/>
                    </a:p>
                  </a:txBody>
                  <a:tcPr marL="68580" marR="68580" marT="34290" marB="34290"/>
                </a:tc>
                <a:tc>
                  <a:txBody>
                    <a:bodyPr/>
                    <a:lstStyle/>
                    <a:p>
                      <a:r>
                        <a:rPr lang="sl-SI" sz="1400" dirty="0" smtClean="0"/>
                        <a:t>4 mg</a:t>
                      </a:r>
                      <a:endParaRPr lang="sl-SI" sz="1400" dirty="0"/>
                    </a:p>
                  </a:txBody>
                  <a:tcPr marL="68580" marR="68580" marT="34290" marB="34290"/>
                </a:tc>
                <a:tc>
                  <a:txBody>
                    <a:bodyPr/>
                    <a:lstStyle/>
                    <a:p>
                      <a:r>
                        <a:rPr lang="sl-SI" sz="1400" dirty="0" smtClean="0"/>
                        <a:t>4 mg</a:t>
                      </a:r>
                      <a:endParaRPr lang="sl-SI" sz="1400" dirty="0"/>
                    </a:p>
                  </a:txBody>
                  <a:tcPr marL="68580" marR="68580" marT="34290" marB="34290"/>
                </a:tc>
                <a:tc>
                  <a:txBody>
                    <a:bodyPr/>
                    <a:lstStyle/>
                    <a:p>
                      <a:r>
                        <a:rPr lang="sl-SI" sz="1400" dirty="0" smtClean="0"/>
                        <a:t>-</a:t>
                      </a:r>
                      <a:endParaRPr lang="sl-SI" sz="1400" dirty="0"/>
                    </a:p>
                  </a:txBody>
                  <a:tcPr marL="68580" marR="68580" marT="34290" marB="34290"/>
                </a:tc>
                <a:tc>
                  <a:txBody>
                    <a:bodyPr/>
                    <a:lstStyle/>
                    <a:p>
                      <a:r>
                        <a:rPr lang="sl-SI" sz="1400" dirty="0" smtClean="0"/>
                        <a:t>-</a:t>
                      </a:r>
                      <a:endParaRPr lang="sl-SI" sz="1400" dirty="0"/>
                    </a:p>
                  </a:txBody>
                  <a:tcPr marL="68580" marR="68580" marT="34290" marB="34290"/>
                </a:tc>
              </a:tr>
              <a:tr h="430157">
                <a:tc>
                  <a:txBody>
                    <a:bodyPr/>
                    <a:lstStyle/>
                    <a:p>
                      <a:r>
                        <a:rPr lang="sl-SI" sz="1400" dirty="0" err="1" smtClean="0"/>
                        <a:t>Klonidin</a:t>
                      </a:r>
                      <a:r>
                        <a:rPr lang="sl-SI" sz="1400" dirty="0" smtClean="0"/>
                        <a:t> klorid</a:t>
                      </a:r>
                      <a:endParaRPr lang="sl-SI" sz="1400" dirty="0"/>
                    </a:p>
                  </a:txBody>
                  <a:tcPr marL="68580" marR="68580" marT="34290" marB="34290"/>
                </a:tc>
                <a:tc>
                  <a:txBody>
                    <a:bodyPr/>
                    <a:lstStyle/>
                    <a:p>
                      <a:r>
                        <a:rPr lang="sl-SI" sz="1400" dirty="0" smtClean="0"/>
                        <a:t>75 </a:t>
                      </a:r>
                      <a:r>
                        <a:rPr lang="sl-SI" sz="1400" dirty="0" err="1" smtClean="0"/>
                        <a:t>mcg</a:t>
                      </a:r>
                      <a:endParaRPr lang="sl-SI" sz="1400" dirty="0"/>
                    </a:p>
                  </a:txBody>
                  <a:tcPr marL="68580" marR="68580" marT="34290" marB="34290"/>
                </a:tc>
                <a:tc>
                  <a:txBody>
                    <a:bodyPr/>
                    <a:lstStyle/>
                    <a:p>
                      <a:r>
                        <a:rPr lang="sl-SI" sz="1400" dirty="0" smtClean="0"/>
                        <a:t>-</a:t>
                      </a:r>
                      <a:endParaRPr lang="sl-SI" sz="1400" dirty="0"/>
                    </a:p>
                  </a:txBody>
                  <a:tcPr marL="68580" marR="68580" marT="34290" marB="34290"/>
                </a:tc>
                <a:tc>
                  <a:txBody>
                    <a:bodyPr/>
                    <a:lstStyle/>
                    <a:p>
                      <a:r>
                        <a:rPr lang="sl-SI" sz="1400" dirty="0" smtClean="0"/>
                        <a:t>-</a:t>
                      </a:r>
                      <a:endParaRPr lang="sl-SI" sz="1400" dirty="0"/>
                    </a:p>
                  </a:txBody>
                  <a:tcPr marL="68580" marR="68580" marT="34290" marB="34290"/>
                </a:tc>
                <a:tc>
                  <a:txBody>
                    <a:bodyPr/>
                    <a:lstStyle/>
                    <a:p>
                      <a:r>
                        <a:rPr lang="sl-SI" sz="1400" dirty="0" smtClean="0"/>
                        <a:t>-</a:t>
                      </a:r>
                      <a:endParaRPr lang="sl-SI" sz="1400" dirty="0"/>
                    </a:p>
                  </a:txBody>
                  <a:tcPr marL="68580" marR="68580" marT="34290" marB="34290"/>
                </a:tc>
              </a:tr>
              <a:tr h="430157">
                <a:tc>
                  <a:txBody>
                    <a:bodyPr/>
                    <a:lstStyle/>
                    <a:p>
                      <a:r>
                        <a:rPr lang="sl-SI" sz="1400" dirty="0" err="1" smtClean="0"/>
                        <a:t>Ukupni</a:t>
                      </a:r>
                      <a:r>
                        <a:rPr lang="sl-SI" sz="1400" dirty="0" smtClean="0"/>
                        <a:t> volumen</a:t>
                      </a:r>
                      <a:endParaRPr lang="sl-SI" sz="1400" dirty="0"/>
                    </a:p>
                  </a:txBody>
                  <a:tcPr marL="68580" marR="68580" marT="34290" marB="34290"/>
                </a:tc>
                <a:tc>
                  <a:txBody>
                    <a:bodyPr/>
                    <a:lstStyle/>
                    <a:p>
                      <a:r>
                        <a:rPr lang="sl-SI" sz="1400" dirty="0" smtClean="0"/>
                        <a:t>200 ml</a:t>
                      </a:r>
                      <a:endParaRPr lang="sl-SI" sz="1400" dirty="0"/>
                    </a:p>
                  </a:txBody>
                  <a:tcPr marL="68580" marR="68580" marT="34290" marB="34290"/>
                </a:tc>
                <a:tc>
                  <a:txBody>
                    <a:bodyPr/>
                    <a:lstStyle/>
                    <a:p>
                      <a:r>
                        <a:rPr lang="sl-SI" sz="1400" dirty="0" smtClean="0"/>
                        <a:t>220 ml</a:t>
                      </a:r>
                      <a:endParaRPr lang="sl-SI" sz="1400" dirty="0"/>
                    </a:p>
                  </a:txBody>
                  <a:tcPr marL="68580" marR="68580" marT="34290" marB="34290"/>
                </a:tc>
                <a:tc>
                  <a:txBody>
                    <a:bodyPr/>
                    <a:lstStyle/>
                    <a:p>
                      <a:r>
                        <a:rPr lang="sl-SI" sz="1400" dirty="0" smtClean="0"/>
                        <a:t>240 ml</a:t>
                      </a:r>
                      <a:endParaRPr lang="sl-SI" sz="1400" dirty="0"/>
                    </a:p>
                  </a:txBody>
                  <a:tcPr marL="68580" marR="68580" marT="34290" marB="34290"/>
                </a:tc>
                <a:tc>
                  <a:txBody>
                    <a:bodyPr/>
                    <a:lstStyle/>
                    <a:p>
                      <a:r>
                        <a:rPr lang="sl-SI" sz="1400" dirty="0" smtClean="0"/>
                        <a:t>220 ml</a:t>
                      </a:r>
                      <a:endParaRPr lang="sl-SI" sz="1400" dirty="0"/>
                    </a:p>
                  </a:txBody>
                  <a:tcPr marL="68580" marR="68580" marT="34290" marB="34290"/>
                </a:tc>
              </a:tr>
            </a:tbl>
          </a:graphicData>
        </a:graphic>
      </p:graphicFrame>
    </p:spTree>
    <p:extLst>
      <p:ext uri="{BB962C8B-B14F-4D97-AF65-F5344CB8AC3E}">
        <p14:creationId xmlns:p14="http://schemas.microsoft.com/office/powerpoint/2010/main" val="4036196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646</TotalTime>
  <Words>179</Words>
  <Application>Microsoft Office PowerPoint</Application>
  <PresentationFormat>Diaprojekcija na zaslonu (4:3)</PresentationFormat>
  <Paragraphs>53</Paragraphs>
  <Slides>3</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3</vt:i4>
      </vt:variant>
    </vt:vector>
  </HeadingPairs>
  <TitlesOfParts>
    <vt:vector size="8" baseType="lpstr">
      <vt:lpstr>Arial</vt:lpstr>
      <vt:lpstr>Book Antiqua</vt:lpstr>
      <vt:lpstr>Calibri</vt:lpstr>
      <vt:lpstr>Times New Roman</vt:lpstr>
      <vt:lpstr>Office Theme</vt:lpstr>
      <vt:lpstr>PowerPointova predstavitev</vt:lpstr>
      <vt:lpstr>ANALGETSKE SMJESE  ZA INTRAVENSKU POSTOPERATIVNU  ANALGEZIJU</vt:lpstr>
      <vt:lpstr>APOTEKA KLINIČKOG CENTRA LJUBLJANA IZRAĐUJE STANDARDIZIRANE ANALGETSKE SMEŠE ZA REGIONALNU ANALGEZIJU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Neli Vintar</cp:lastModifiedBy>
  <cp:revision>73</cp:revision>
  <dcterms:created xsi:type="dcterms:W3CDTF">2006-08-16T00:00:00Z</dcterms:created>
  <dcterms:modified xsi:type="dcterms:W3CDTF">2019-11-27T09:31:23Z</dcterms:modified>
</cp:coreProperties>
</file>