
<file path=[Content_Types].xml><?xml version="1.0" encoding="utf-8"?>
<Types xmlns="http://schemas.openxmlformats.org/package/2006/content-types">
  <Default Extension="xml" ContentType="application/xml"/>
  <Default Extension="jpeg" ContentType="image/jpeg"/>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0"/>
  </p:notesMasterIdLst>
  <p:sldIdLst>
    <p:sldId id="256" r:id="rId2"/>
    <p:sldId id="394" r:id="rId3"/>
    <p:sldId id="395" r:id="rId4"/>
    <p:sldId id="396" r:id="rId5"/>
    <p:sldId id="397" r:id="rId6"/>
    <p:sldId id="415" r:id="rId7"/>
    <p:sldId id="398" r:id="rId8"/>
    <p:sldId id="399" r:id="rId9"/>
    <p:sldId id="400" r:id="rId10"/>
    <p:sldId id="401" r:id="rId11"/>
    <p:sldId id="414" r:id="rId12"/>
    <p:sldId id="402" r:id="rId13"/>
    <p:sldId id="403" r:id="rId14"/>
    <p:sldId id="388" r:id="rId15"/>
    <p:sldId id="389" r:id="rId16"/>
    <p:sldId id="393" r:id="rId17"/>
    <p:sldId id="390" r:id="rId18"/>
    <p:sldId id="391" r:id="rId19"/>
    <p:sldId id="370" r:id="rId20"/>
    <p:sldId id="405" r:id="rId21"/>
    <p:sldId id="406" r:id="rId22"/>
    <p:sldId id="407" r:id="rId23"/>
    <p:sldId id="408" r:id="rId24"/>
    <p:sldId id="409" r:id="rId25"/>
    <p:sldId id="410" r:id="rId26"/>
    <p:sldId id="411" r:id="rId27"/>
    <p:sldId id="412" r:id="rId28"/>
    <p:sldId id="416"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820" autoAdjust="0"/>
    <p:restoredTop sz="78511"/>
  </p:normalViewPr>
  <p:slideViewPr>
    <p:cSldViewPr>
      <p:cViewPr>
        <p:scale>
          <a:sx n="80" d="100"/>
          <a:sy n="80" d="100"/>
        </p:scale>
        <p:origin x="2072" y="144"/>
      </p:cViewPr>
      <p:guideLst>
        <p:guide orient="horz" pos="2160"/>
        <p:guide pos="2880"/>
      </p:guideLst>
    </p:cSldViewPr>
  </p:slideViewPr>
  <p:notesTextViewPr>
    <p:cViewPr>
      <p:scale>
        <a:sx n="100" d="100"/>
        <a:sy n="100" d="100"/>
      </p:scale>
      <p:origin x="0" y="0"/>
    </p:cViewPr>
  </p:notesTextViewPr>
  <p:sorterViewPr>
    <p:cViewPr>
      <p:scale>
        <a:sx n="80" d="100"/>
        <a:sy n="80" d="100"/>
      </p:scale>
      <p:origin x="0" y="-9328"/>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notesMaster" Target="notesMasters/notesMaster1.xml"/><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4AA7C2-E8DC-467C-9833-F833067453C2}" type="datetimeFigureOut">
              <a:rPr lang="en-US" smtClean="0"/>
              <a:pPr/>
              <a:t>11/27/19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1A8E8C-7000-4BD7-A278-0C1355790446}" type="slidenum">
              <a:rPr lang="en-US" smtClean="0"/>
              <a:pPr/>
              <a:t>‹#›</a:t>
            </a:fld>
            <a:endParaRPr lang="en-US"/>
          </a:p>
        </p:txBody>
      </p:sp>
    </p:spTree>
    <p:extLst>
      <p:ext uri="{BB962C8B-B14F-4D97-AF65-F5344CB8AC3E}">
        <p14:creationId xmlns:p14="http://schemas.microsoft.com/office/powerpoint/2010/main" val="30568461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1A8E8C-7000-4BD7-A278-0C1355790446}" type="slidenum">
              <a:rPr lang="en-US" smtClean="0"/>
              <a:pPr/>
              <a:t>1</a:t>
            </a:fld>
            <a:endParaRPr lang="en-US"/>
          </a:p>
        </p:txBody>
      </p:sp>
    </p:spTree>
    <p:extLst>
      <p:ext uri="{BB962C8B-B14F-4D97-AF65-F5344CB8AC3E}">
        <p14:creationId xmlns:p14="http://schemas.microsoft.com/office/powerpoint/2010/main" val="15503482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lnSpc>
                <a:spcPct val="115000"/>
              </a:lnSpc>
              <a:spcAft>
                <a:spcPts val="1000"/>
              </a:spcAft>
            </a:pPr>
            <a:r>
              <a:rPr lang="en-US" sz="1200" dirty="0" err="1" smtClean="0">
                <a:effectLst/>
                <a:latin typeface="+mn-lt"/>
                <a:ea typeface="Calibri"/>
                <a:cs typeface="Times New Roman"/>
              </a:rPr>
              <a:t>Elementi</a:t>
            </a:r>
            <a:r>
              <a:rPr lang="en-US" sz="1200" dirty="0" smtClean="0">
                <a:effectLst/>
                <a:latin typeface="+mn-lt"/>
                <a:ea typeface="Calibri"/>
                <a:cs typeface="Times New Roman"/>
              </a:rPr>
              <a:t> </a:t>
            </a:r>
            <a:r>
              <a:rPr lang="en-US" sz="1200" dirty="0" err="1" smtClean="0">
                <a:effectLst/>
                <a:latin typeface="+mn-lt"/>
                <a:ea typeface="Calibri"/>
                <a:cs typeface="Times New Roman"/>
              </a:rPr>
              <a:t>etike</a:t>
            </a:r>
            <a:r>
              <a:rPr lang="en-US" sz="1200" dirty="0" smtClean="0">
                <a:effectLst/>
                <a:latin typeface="+mn-lt"/>
                <a:ea typeface="Calibri"/>
                <a:cs typeface="Times New Roman"/>
              </a:rPr>
              <a:t> </a:t>
            </a:r>
            <a:r>
              <a:rPr lang="en-US" sz="1200" dirty="0" err="1" smtClean="0">
                <a:effectLst/>
                <a:latin typeface="+mn-lt"/>
                <a:ea typeface="Calibri"/>
                <a:cs typeface="Times New Roman"/>
              </a:rPr>
              <a:t>brige</a:t>
            </a:r>
            <a:r>
              <a:rPr lang="en-US" sz="1200" dirty="0" smtClean="0">
                <a:effectLst/>
                <a:latin typeface="+mn-lt"/>
                <a:ea typeface="Calibri"/>
                <a:cs typeface="Times New Roman"/>
              </a:rPr>
              <a:t> se u </a:t>
            </a:r>
            <a:r>
              <a:rPr lang="en-US" sz="1200" dirty="0" err="1" smtClean="0">
                <a:effectLst/>
                <a:latin typeface="+mn-lt"/>
                <a:ea typeface="Calibri"/>
                <a:cs typeface="Times New Roman"/>
              </a:rPr>
              <a:t>zdravstvenoj</a:t>
            </a:r>
            <a:r>
              <a:rPr lang="en-US" sz="1200" dirty="0" smtClean="0">
                <a:effectLst/>
                <a:latin typeface="+mn-lt"/>
                <a:ea typeface="Calibri"/>
                <a:cs typeface="Times New Roman"/>
              </a:rPr>
              <a:t> </a:t>
            </a:r>
            <a:r>
              <a:rPr lang="en-US" sz="1200" dirty="0" err="1" smtClean="0">
                <a:effectLst/>
                <a:latin typeface="+mn-lt"/>
                <a:ea typeface="Calibri"/>
                <a:cs typeface="Times New Roman"/>
              </a:rPr>
              <a:t>nezi</a:t>
            </a:r>
            <a:r>
              <a:rPr lang="en-US" sz="1200" dirty="0" smtClean="0">
                <a:effectLst/>
                <a:latin typeface="+mn-lt"/>
                <a:ea typeface="Calibri"/>
                <a:cs typeface="Times New Roman"/>
              </a:rPr>
              <a:t> </a:t>
            </a:r>
            <a:r>
              <a:rPr lang="en-US" sz="1200" dirty="0" err="1" smtClean="0">
                <a:effectLst/>
                <a:latin typeface="+mn-lt"/>
                <a:ea typeface="Calibri"/>
                <a:cs typeface="Times New Roman"/>
              </a:rPr>
              <a:t>pojavljaju</a:t>
            </a:r>
            <a:r>
              <a:rPr lang="en-US" sz="1200" dirty="0" smtClean="0">
                <a:effectLst/>
                <a:latin typeface="+mn-lt"/>
                <a:ea typeface="Calibri"/>
                <a:cs typeface="Times New Roman"/>
              </a:rPr>
              <a:t> pod </a:t>
            </a:r>
            <a:r>
              <a:rPr lang="en-US" sz="1200" dirty="0" err="1" smtClean="0">
                <a:effectLst/>
                <a:latin typeface="+mn-lt"/>
                <a:ea typeface="Calibri"/>
                <a:cs typeface="Times New Roman"/>
              </a:rPr>
              <a:t>izrazima</a:t>
            </a:r>
            <a:r>
              <a:rPr lang="en-US" sz="1200" dirty="0" smtClean="0">
                <a:effectLst/>
                <a:latin typeface="+mn-lt"/>
                <a:ea typeface="Calibri"/>
                <a:cs typeface="Times New Roman"/>
              </a:rPr>
              <a:t>:</a:t>
            </a:r>
          </a:p>
          <a:p>
            <a:pPr marL="342900" lvl="0" indent="-342900">
              <a:lnSpc>
                <a:spcPct val="115000"/>
              </a:lnSpc>
              <a:spcAft>
                <a:spcPts val="0"/>
              </a:spcAft>
              <a:buFont typeface="Calibri"/>
              <a:buChar char="-"/>
            </a:pPr>
            <a:r>
              <a:rPr lang="en-US" sz="1200" dirty="0" smtClean="0">
                <a:effectLst/>
                <a:latin typeface="+mn-lt"/>
                <a:ea typeface="Calibri"/>
                <a:cs typeface="Times New Roman"/>
              </a:rPr>
              <a:t>PAŽNJA: u </a:t>
            </a:r>
            <a:r>
              <a:rPr lang="en-US" sz="1200" dirty="0" err="1" smtClean="0">
                <a:effectLst/>
                <a:latin typeface="+mn-lt"/>
                <a:ea typeface="Calibri"/>
                <a:cs typeface="Times New Roman"/>
              </a:rPr>
              <a:t>okviru</a:t>
            </a:r>
            <a:r>
              <a:rPr lang="en-US" sz="1200" dirty="0" smtClean="0">
                <a:effectLst/>
                <a:latin typeface="+mn-lt"/>
                <a:ea typeface="Calibri"/>
                <a:cs typeface="Times New Roman"/>
              </a:rPr>
              <a:t> </a:t>
            </a:r>
            <a:r>
              <a:rPr lang="en-US" sz="1200" dirty="0" err="1" smtClean="0">
                <a:effectLst/>
                <a:latin typeface="+mn-lt"/>
                <a:ea typeface="Calibri"/>
                <a:cs typeface="Times New Roman"/>
              </a:rPr>
              <a:t>pažnje</a:t>
            </a:r>
            <a:r>
              <a:rPr lang="en-US" sz="1200" dirty="0" smtClean="0">
                <a:effectLst/>
                <a:latin typeface="+mn-lt"/>
                <a:ea typeface="Calibri"/>
                <a:cs typeface="Times New Roman"/>
              </a:rPr>
              <a:t> </a:t>
            </a:r>
            <a:r>
              <a:rPr lang="en-US" sz="1200" dirty="0" err="1" smtClean="0">
                <a:effectLst/>
                <a:latin typeface="+mn-lt"/>
                <a:ea typeface="Calibri"/>
                <a:cs typeface="Times New Roman"/>
              </a:rPr>
              <a:t>ima</a:t>
            </a:r>
            <a:r>
              <a:rPr lang="en-US" sz="1200" dirty="0" smtClean="0">
                <a:effectLst/>
                <a:latin typeface="+mn-lt"/>
                <a:ea typeface="Calibri"/>
                <a:cs typeface="Times New Roman"/>
              </a:rPr>
              <a:t> </a:t>
            </a:r>
            <a:r>
              <a:rPr lang="en-US" sz="1200" dirty="0" err="1" smtClean="0">
                <a:effectLst/>
                <a:latin typeface="+mn-lt"/>
                <a:ea typeface="Calibri"/>
                <a:cs typeface="Times New Roman"/>
              </a:rPr>
              <a:t>važnu</a:t>
            </a:r>
            <a:r>
              <a:rPr lang="en-US" sz="1200" dirty="0" smtClean="0">
                <a:effectLst/>
                <a:latin typeface="+mn-lt"/>
                <a:ea typeface="Calibri"/>
                <a:cs typeface="Times New Roman"/>
              </a:rPr>
              <a:t> </a:t>
            </a:r>
            <a:r>
              <a:rPr lang="en-US" sz="1200" dirty="0" err="1" smtClean="0">
                <a:effectLst/>
                <a:latin typeface="+mn-lt"/>
                <a:ea typeface="Calibri"/>
                <a:cs typeface="Times New Roman"/>
              </a:rPr>
              <a:t>ulogu</a:t>
            </a:r>
            <a:r>
              <a:rPr lang="en-US" sz="1200" dirty="0" smtClean="0">
                <a:effectLst/>
                <a:latin typeface="+mn-lt"/>
                <a:ea typeface="Calibri"/>
                <a:cs typeface="Times New Roman"/>
              </a:rPr>
              <a:t> </a:t>
            </a:r>
            <a:r>
              <a:rPr lang="en-US" sz="1200" dirty="0" err="1" smtClean="0">
                <a:effectLst/>
                <a:latin typeface="+mn-lt"/>
                <a:ea typeface="Calibri"/>
                <a:cs typeface="Times New Roman"/>
              </a:rPr>
              <a:t>prepoznavanje</a:t>
            </a:r>
            <a:r>
              <a:rPr lang="en-US" sz="1200" dirty="0" smtClean="0">
                <a:effectLst/>
                <a:latin typeface="+mn-lt"/>
                <a:ea typeface="Calibri"/>
                <a:cs typeface="Times New Roman"/>
              </a:rPr>
              <a:t> </a:t>
            </a:r>
            <a:r>
              <a:rPr lang="en-US" sz="1200" dirty="0" err="1" smtClean="0">
                <a:effectLst/>
                <a:latin typeface="+mn-lt"/>
                <a:ea typeface="Calibri"/>
                <a:cs typeface="Times New Roman"/>
              </a:rPr>
              <a:t>individualnih</a:t>
            </a:r>
            <a:r>
              <a:rPr lang="en-US" sz="1200" dirty="0" smtClean="0">
                <a:effectLst/>
                <a:latin typeface="+mn-lt"/>
                <a:ea typeface="Calibri"/>
                <a:cs typeface="Times New Roman"/>
              </a:rPr>
              <a:t> </a:t>
            </a:r>
            <a:r>
              <a:rPr lang="en-US" sz="1200" dirty="0" err="1" smtClean="0">
                <a:effectLst/>
                <a:latin typeface="+mn-lt"/>
                <a:ea typeface="Calibri"/>
                <a:cs typeface="Times New Roman"/>
              </a:rPr>
              <a:t>bolesnikovih</a:t>
            </a:r>
            <a:r>
              <a:rPr lang="en-US" sz="1200" dirty="0" smtClean="0">
                <a:effectLst/>
                <a:latin typeface="+mn-lt"/>
                <a:ea typeface="Calibri"/>
                <a:cs typeface="Times New Roman"/>
              </a:rPr>
              <a:t> </a:t>
            </a:r>
            <a:r>
              <a:rPr lang="en-US" sz="1200" dirty="0" err="1" smtClean="0">
                <a:effectLst/>
                <a:latin typeface="+mn-lt"/>
                <a:ea typeface="Calibri"/>
                <a:cs typeface="Times New Roman"/>
              </a:rPr>
              <a:t>potreba</a:t>
            </a:r>
            <a:r>
              <a:rPr lang="en-US" sz="1200" dirty="0" smtClean="0">
                <a:effectLst/>
                <a:latin typeface="+mn-lt"/>
                <a:ea typeface="Calibri"/>
                <a:cs typeface="Times New Roman"/>
              </a:rPr>
              <a:t> </a:t>
            </a:r>
            <a:r>
              <a:rPr lang="en-US" sz="1200" dirty="0" err="1" smtClean="0">
                <a:effectLst/>
                <a:latin typeface="+mn-lt"/>
                <a:ea typeface="Calibri"/>
                <a:cs typeface="Times New Roman"/>
              </a:rPr>
              <a:t>na</a:t>
            </a:r>
            <a:r>
              <a:rPr lang="en-US" sz="1200" dirty="0" smtClean="0">
                <a:effectLst/>
                <a:latin typeface="+mn-lt"/>
                <a:ea typeface="Calibri"/>
                <a:cs typeface="Times New Roman"/>
              </a:rPr>
              <a:t> </a:t>
            </a:r>
            <a:r>
              <a:rPr lang="en-US" sz="1200" dirty="0" err="1" smtClean="0">
                <a:effectLst/>
                <a:latin typeface="+mn-lt"/>
                <a:ea typeface="Calibri"/>
                <a:cs typeface="Times New Roman"/>
              </a:rPr>
              <a:t>način</a:t>
            </a:r>
            <a:r>
              <a:rPr lang="en-US" sz="1200" dirty="0" smtClean="0">
                <a:effectLst/>
                <a:latin typeface="+mn-lt"/>
                <a:ea typeface="Calibri"/>
                <a:cs typeface="Times New Roman"/>
              </a:rPr>
              <a:t> </a:t>
            </a:r>
            <a:r>
              <a:rPr lang="en-US" sz="1200" dirty="0" err="1" smtClean="0">
                <a:effectLst/>
                <a:latin typeface="+mn-lt"/>
                <a:ea typeface="Calibri"/>
                <a:cs typeface="Times New Roman"/>
              </a:rPr>
              <a:t>kako</a:t>
            </a:r>
            <a:r>
              <a:rPr lang="en-US" sz="1200" dirty="0" smtClean="0">
                <a:effectLst/>
                <a:latin typeface="+mn-lt"/>
                <a:ea typeface="Calibri"/>
                <a:cs typeface="Times New Roman"/>
              </a:rPr>
              <a:t> </a:t>
            </a:r>
            <a:r>
              <a:rPr lang="en-US" sz="1200" dirty="0" err="1" smtClean="0">
                <a:effectLst/>
                <a:latin typeface="+mn-lt"/>
                <a:ea typeface="Calibri"/>
                <a:cs typeface="Times New Roman"/>
              </a:rPr>
              <a:t>ih</a:t>
            </a:r>
            <a:r>
              <a:rPr lang="en-US" sz="1200" dirty="0" smtClean="0">
                <a:effectLst/>
                <a:latin typeface="+mn-lt"/>
                <a:ea typeface="Calibri"/>
                <a:cs typeface="Times New Roman"/>
              </a:rPr>
              <a:t> </a:t>
            </a:r>
            <a:r>
              <a:rPr lang="en-US" sz="1200" dirty="0" err="1" smtClean="0">
                <a:effectLst/>
                <a:latin typeface="+mn-lt"/>
                <a:ea typeface="Calibri"/>
                <a:cs typeface="Times New Roman"/>
              </a:rPr>
              <a:t>bolesnik</a:t>
            </a:r>
            <a:r>
              <a:rPr lang="en-US" sz="1200" dirty="0" smtClean="0">
                <a:effectLst/>
                <a:latin typeface="+mn-lt"/>
                <a:ea typeface="Calibri"/>
                <a:cs typeface="Times New Roman"/>
              </a:rPr>
              <a:t> </a:t>
            </a:r>
            <a:r>
              <a:rPr lang="en-US" sz="1200" dirty="0" err="1" smtClean="0">
                <a:effectLst/>
                <a:latin typeface="+mn-lt"/>
                <a:ea typeface="Calibri"/>
                <a:cs typeface="Times New Roman"/>
              </a:rPr>
              <a:t>sam</a:t>
            </a:r>
            <a:r>
              <a:rPr lang="en-US" sz="1200" dirty="0" smtClean="0">
                <a:effectLst/>
                <a:latin typeface="+mn-lt"/>
                <a:ea typeface="Calibri"/>
                <a:cs typeface="Times New Roman"/>
              </a:rPr>
              <a:t> </a:t>
            </a:r>
            <a:r>
              <a:rPr lang="en-US" sz="1200" dirty="0" err="1" smtClean="0">
                <a:effectLst/>
                <a:latin typeface="+mn-lt"/>
                <a:ea typeface="Calibri"/>
                <a:cs typeface="Times New Roman"/>
              </a:rPr>
              <a:t>doživljava</a:t>
            </a:r>
            <a:r>
              <a:rPr lang="en-US" sz="1200" dirty="0" smtClean="0">
                <a:effectLst/>
                <a:latin typeface="+mn-lt"/>
                <a:ea typeface="Calibri"/>
                <a:cs typeface="Times New Roman"/>
              </a:rPr>
              <a:t>. </a:t>
            </a:r>
            <a:r>
              <a:rPr lang="en-US" sz="1200" dirty="0" err="1" smtClean="0">
                <a:effectLst/>
                <a:latin typeface="+mn-lt"/>
                <a:ea typeface="Calibri"/>
                <a:cs typeface="Times New Roman"/>
              </a:rPr>
              <a:t>Suosećanje</a:t>
            </a:r>
            <a:r>
              <a:rPr lang="en-US" sz="1200" dirty="0" smtClean="0">
                <a:effectLst/>
                <a:latin typeface="+mn-lt"/>
                <a:ea typeface="Calibri"/>
                <a:cs typeface="Times New Roman"/>
              </a:rPr>
              <a:t>, </a:t>
            </a:r>
            <a:r>
              <a:rPr lang="en-US" sz="1200" dirty="0" err="1" smtClean="0">
                <a:effectLst/>
                <a:latin typeface="+mn-lt"/>
                <a:ea typeface="Calibri"/>
                <a:cs typeface="Times New Roman"/>
              </a:rPr>
              <a:t>empatija</a:t>
            </a:r>
            <a:r>
              <a:rPr lang="en-US" sz="1200" dirty="0" smtClean="0">
                <a:effectLst/>
                <a:latin typeface="+mn-lt"/>
                <a:ea typeface="Calibri"/>
                <a:cs typeface="Times New Roman"/>
              </a:rPr>
              <a:t> je </a:t>
            </a:r>
            <a:r>
              <a:rPr lang="en-US" sz="1200" dirty="0" err="1" smtClean="0">
                <a:effectLst/>
                <a:latin typeface="+mn-lt"/>
                <a:ea typeface="Calibri"/>
                <a:cs typeface="Times New Roman"/>
              </a:rPr>
              <a:t>etička</a:t>
            </a:r>
            <a:r>
              <a:rPr lang="en-US" sz="1200" dirty="0" smtClean="0">
                <a:effectLst/>
                <a:latin typeface="+mn-lt"/>
                <a:ea typeface="Calibri"/>
                <a:cs typeface="Times New Roman"/>
              </a:rPr>
              <a:t> </a:t>
            </a:r>
            <a:r>
              <a:rPr lang="en-US" sz="1200" dirty="0" err="1" smtClean="0">
                <a:effectLst/>
                <a:latin typeface="+mn-lt"/>
                <a:ea typeface="Calibri"/>
                <a:cs typeface="Times New Roman"/>
              </a:rPr>
              <a:t>vrlina</a:t>
            </a:r>
            <a:r>
              <a:rPr lang="en-US" sz="1200" dirty="0" smtClean="0">
                <a:effectLst/>
                <a:latin typeface="+mn-lt"/>
                <a:ea typeface="Calibri"/>
                <a:cs typeface="Times New Roman"/>
              </a:rPr>
              <a:t> </a:t>
            </a:r>
            <a:r>
              <a:rPr lang="en-US" sz="1200" dirty="0" err="1" smtClean="0">
                <a:effectLst/>
                <a:latin typeface="+mn-lt"/>
                <a:ea typeface="Calibri"/>
                <a:cs typeface="Times New Roman"/>
              </a:rPr>
              <a:t>koja</a:t>
            </a:r>
            <a:r>
              <a:rPr lang="en-US" sz="1200" dirty="0" smtClean="0">
                <a:effectLst/>
                <a:latin typeface="+mn-lt"/>
                <a:ea typeface="Calibri"/>
                <a:cs typeface="Times New Roman"/>
              </a:rPr>
              <a:t> </a:t>
            </a:r>
            <a:r>
              <a:rPr lang="sl-SI" sz="1200" dirty="0" smtClean="0">
                <a:effectLst/>
                <a:latin typeface="+mn-lt"/>
                <a:ea typeface="Calibri"/>
                <a:cs typeface="Times New Roman"/>
              </a:rPr>
              <a:t>po</a:t>
            </a:r>
            <a:r>
              <a:rPr lang="en-US" sz="1200" dirty="0" err="1" smtClean="0">
                <a:effectLst/>
                <a:latin typeface="+mn-lt"/>
                <a:ea typeface="Calibri"/>
                <a:cs typeface="Times New Roman"/>
              </a:rPr>
              <a:t>maže</a:t>
            </a:r>
            <a:r>
              <a:rPr lang="en-US" sz="1200" dirty="0" smtClean="0">
                <a:effectLst/>
                <a:latin typeface="+mn-lt"/>
                <a:ea typeface="Calibri"/>
                <a:cs typeface="Times New Roman"/>
              </a:rPr>
              <a:t> </a:t>
            </a:r>
            <a:r>
              <a:rPr lang="en-US" sz="1200" dirty="0" err="1" smtClean="0">
                <a:effectLst/>
                <a:latin typeface="+mn-lt"/>
                <a:ea typeface="Calibri"/>
                <a:cs typeface="Times New Roman"/>
              </a:rPr>
              <a:t>medicinskoj</a:t>
            </a:r>
            <a:r>
              <a:rPr lang="en-US" sz="1200" dirty="0" smtClean="0">
                <a:effectLst/>
                <a:latin typeface="+mn-lt"/>
                <a:ea typeface="Calibri"/>
                <a:cs typeface="Times New Roman"/>
              </a:rPr>
              <a:t> </a:t>
            </a:r>
            <a:r>
              <a:rPr lang="en-US" sz="1200" dirty="0" err="1" smtClean="0">
                <a:effectLst/>
                <a:latin typeface="+mn-lt"/>
                <a:ea typeface="Calibri"/>
                <a:cs typeface="Times New Roman"/>
              </a:rPr>
              <a:t>sestri</a:t>
            </a:r>
            <a:r>
              <a:rPr lang="en-US" sz="1200" dirty="0" smtClean="0">
                <a:effectLst/>
                <a:latin typeface="+mn-lt"/>
                <a:ea typeface="Calibri"/>
                <a:cs typeface="Times New Roman"/>
              </a:rPr>
              <a:t> da </a:t>
            </a:r>
            <a:r>
              <a:rPr lang="en-US" sz="1200" dirty="0" err="1" smtClean="0">
                <a:effectLst/>
                <a:latin typeface="+mn-lt"/>
                <a:ea typeface="Calibri"/>
                <a:cs typeface="Times New Roman"/>
              </a:rPr>
              <a:t>razume</a:t>
            </a:r>
            <a:r>
              <a:rPr lang="en-US" sz="1200" dirty="0" smtClean="0">
                <a:effectLst/>
                <a:latin typeface="+mn-lt"/>
                <a:ea typeface="Calibri"/>
                <a:cs typeface="Times New Roman"/>
              </a:rPr>
              <a:t> </a:t>
            </a:r>
            <a:r>
              <a:rPr lang="en-US" sz="1200" dirty="0" err="1" smtClean="0">
                <a:effectLst/>
                <a:latin typeface="+mn-lt"/>
                <a:ea typeface="Calibri"/>
                <a:cs typeface="Times New Roman"/>
              </a:rPr>
              <a:t>bolesnika</a:t>
            </a:r>
            <a:r>
              <a:rPr lang="en-US" sz="1200" dirty="0" smtClean="0">
                <a:effectLst/>
                <a:latin typeface="+mn-lt"/>
                <a:ea typeface="Calibri"/>
                <a:cs typeface="Times New Roman"/>
              </a:rPr>
              <a:t> </a:t>
            </a:r>
            <a:r>
              <a:rPr lang="en-US" sz="1200" dirty="0" err="1" smtClean="0">
                <a:effectLst/>
                <a:latin typeface="+mn-lt"/>
                <a:ea typeface="Calibri"/>
                <a:cs typeface="Times New Roman"/>
              </a:rPr>
              <a:t>i</a:t>
            </a:r>
            <a:r>
              <a:rPr lang="en-US" sz="1200" dirty="0" smtClean="0">
                <a:effectLst/>
                <a:latin typeface="+mn-lt"/>
                <a:ea typeface="Calibri"/>
                <a:cs typeface="Times New Roman"/>
              </a:rPr>
              <a:t> </a:t>
            </a:r>
            <a:r>
              <a:rPr lang="en-US" sz="1200" dirty="0" err="1" smtClean="0">
                <a:effectLst/>
                <a:latin typeface="+mn-lt"/>
                <a:ea typeface="Calibri"/>
                <a:cs typeface="Times New Roman"/>
              </a:rPr>
              <a:t>stanje</a:t>
            </a:r>
            <a:r>
              <a:rPr lang="en-US" sz="1200" dirty="0" smtClean="0">
                <a:effectLst/>
                <a:latin typeface="+mn-lt"/>
                <a:ea typeface="Calibri"/>
                <a:cs typeface="Times New Roman"/>
              </a:rPr>
              <a:t> u </a:t>
            </a:r>
            <a:r>
              <a:rPr lang="en-US" sz="1200" dirty="0" err="1" smtClean="0">
                <a:effectLst/>
                <a:latin typeface="+mn-lt"/>
                <a:ea typeface="Calibri"/>
                <a:cs typeface="Times New Roman"/>
              </a:rPr>
              <a:t>kojem</a:t>
            </a:r>
            <a:r>
              <a:rPr lang="en-US" sz="1200" dirty="0" smtClean="0">
                <a:effectLst/>
                <a:latin typeface="+mn-lt"/>
                <a:ea typeface="Calibri"/>
                <a:cs typeface="Times New Roman"/>
              </a:rPr>
              <a:t> se </a:t>
            </a:r>
            <a:r>
              <a:rPr lang="sl-SI" sz="1200" dirty="0" err="1" smtClean="0">
                <a:effectLst/>
                <a:latin typeface="+mn-lt"/>
                <a:ea typeface="Calibri"/>
                <a:cs typeface="Times New Roman"/>
              </a:rPr>
              <a:t>bolesnik</a:t>
            </a:r>
            <a:r>
              <a:rPr lang="sl-SI" sz="1200" dirty="0" smtClean="0">
                <a:effectLst/>
                <a:latin typeface="+mn-lt"/>
                <a:ea typeface="Calibri"/>
                <a:cs typeface="Times New Roman"/>
              </a:rPr>
              <a:t> </a:t>
            </a:r>
            <a:r>
              <a:rPr lang="en-US" sz="1200" dirty="0" err="1" smtClean="0">
                <a:effectLst/>
                <a:latin typeface="+mn-lt"/>
                <a:ea typeface="Calibri"/>
                <a:cs typeface="Times New Roman"/>
              </a:rPr>
              <a:t>nalazi</a:t>
            </a:r>
            <a:r>
              <a:rPr lang="sl-SI" sz="1200" dirty="0" smtClean="0">
                <a:effectLst/>
                <a:latin typeface="+mn-lt"/>
                <a:ea typeface="Calibri"/>
                <a:cs typeface="Times New Roman"/>
              </a:rPr>
              <a:t>.</a:t>
            </a:r>
            <a:endParaRPr lang="en-US" sz="1200" dirty="0" smtClean="0">
              <a:effectLst/>
              <a:latin typeface="+mn-lt"/>
              <a:ea typeface="Calibri"/>
              <a:cs typeface="Times New Roman"/>
            </a:endParaRPr>
          </a:p>
          <a:p>
            <a:pPr marL="342900" lvl="0" indent="-342900">
              <a:lnSpc>
                <a:spcPct val="115000"/>
              </a:lnSpc>
              <a:spcAft>
                <a:spcPts val="0"/>
              </a:spcAft>
              <a:buFont typeface="Calibri"/>
              <a:buChar char="-"/>
            </a:pPr>
            <a:r>
              <a:rPr lang="en-US" sz="1200" dirty="0" smtClean="0">
                <a:effectLst/>
                <a:latin typeface="+mn-lt"/>
                <a:ea typeface="Calibri"/>
                <a:cs typeface="Times New Roman"/>
              </a:rPr>
              <a:t>POVERENJE: </a:t>
            </a:r>
            <a:r>
              <a:rPr lang="en-US" sz="1200" dirty="0" err="1" smtClean="0">
                <a:effectLst/>
                <a:latin typeface="+mn-lt"/>
                <a:ea typeface="Calibri"/>
                <a:cs typeface="Times New Roman"/>
              </a:rPr>
              <a:t>uspostavljanje</a:t>
            </a:r>
            <a:r>
              <a:rPr lang="en-US" sz="1200" dirty="0" smtClean="0">
                <a:effectLst/>
                <a:latin typeface="+mn-lt"/>
                <a:ea typeface="Calibri"/>
                <a:cs typeface="Times New Roman"/>
              </a:rPr>
              <a:t> </a:t>
            </a:r>
            <a:r>
              <a:rPr lang="en-US" sz="1200" dirty="0" err="1" smtClean="0">
                <a:effectLst/>
                <a:latin typeface="+mn-lt"/>
                <a:ea typeface="Calibri"/>
                <a:cs typeface="Times New Roman"/>
              </a:rPr>
              <a:t>poverenja</a:t>
            </a:r>
            <a:r>
              <a:rPr lang="en-US" sz="1200" dirty="0" smtClean="0">
                <a:effectLst/>
                <a:latin typeface="+mn-lt"/>
                <a:ea typeface="Calibri"/>
                <a:cs typeface="Times New Roman"/>
              </a:rPr>
              <a:t> je </a:t>
            </a:r>
            <a:r>
              <a:rPr lang="en-US" sz="1200" dirty="0" err="1" smtClean="0">
                <a:effectLst/>
                <a:latin typeface="+mn-lt"/>
                <a:ea typeface="Calibri"/>
                <a:cs typeface="Times New Roman"/>
              </a:rPr>
              <a:t>osnova</a:t>
            </a:r>
            <a:r>
              <a:rPr lang="en-US" sz="1200" dirty="0" smtClean="0">
                <a:effectLst/>
                <a:latin typeface="+mn-lt"/>
                <a:ea typeface="Calibri"/>
                <a:cs typeface="Times New Roman"/>
              </a:rPr>
              <a:t> </a:t>
            </a:r>
            <a:r>
              <a:rPr lang="en-US" sz="1200" dirty="0" err="1" smtClean="0">
                <a:effectLst/>
                <a:latin typeface="+mn-lt"/>
                <a:ea typeface="Calibri"/>
                <a:cs typeface="Times New Roman"/>
              </a:rPr>
              <a:t>međusobnog</a:t>
            </a:r>
            <a:r>
              <a:rPr lang="en-US" sz="1200" dirty="0" smtClean="0">
                <a:effectLst/>
                <a:latin typeface="+mn-lt"/>
                <a:ea typeface="Calibri"/>
                <a:cs typeface="Times New Roman"/>
              </a:rPr>
              <a:t> </a:t>
            </a:r>
            <a:r>
              <a:rPr lang="en-US" sz="1200" dirty="0" err="1" smtClean="0">
                <a:effectLst/>
                <a:latin typeface="+mn-lt"/>
                <a:ea typeface="Calibri"/>
                <a:cs typeface="Times New Roman"/>
              </a:rPr>
              <a:t>odnosa</a:t>
            </a:r>
            <a:r>
              <a:rPr lang="en-US" sz="1200" dirty="0" smtClean="0">
                <a:effectLst/>
                <a:latin typeface="+mn-lt"/>
                <a:ea typeface="Calibri"/>
                <a:cs typeface="Times New Roman"/>
              </a:rPr>
              <a:t> </a:t>
            </a:r>
            <a:r>
              <a:rPr lang="en-US" sz="1200" dirty="0" err="1" smtClean="0">
                <a:effectLst/>
                <a:latin typeface="+mn-lt"/>
                <a:ea typeface="Calibri"/>
                <a:cs typeface="Times New Roman"/>
              </a:rPr>
              <a:t>koji</a:t>
            </a:r>
            <a:r>
              <a:rPr lang="en-US" sz="1200" dirty="0" smtClean="0">
                <a:effectLst/>
                <a:latin typeface="+mn-lt"/>
                <a:ea typeface="Calibri"/>
                <a:cs typeface="Times New Roman"/>
              </a:rPr>
              <a:t> </a:t>
            </a:r>
            <a:r>
              <a:rPr lang="en-US" sz="1200" dirty="0" err="1" smtClean="0">
                <a:effectLst/>
                <a:latin typeface="+mn-lt"/>
                <a:ea typeface="Calibri"/>
                <a:cs typeface="Times New Roman"/>
              </a:rPr>
              <a:t>omogućava</a:t>
            </a:r>
            <a:r>
              <a:rPr lang="en-US" sz="1200" dirty="0" smtClean="0">
                <a:effectLst/>
                <a:latin typeface="+mn-lt"/>
                <a:ea typeface="Calibri"/>
                <a:cs typeface="Times New Roman"/>
              </a:rPr>
              <a:t> </a:t>
            </a:r>
            <a:r>
              <a:rPr lang="en-US" sz="1200" dirty="0" err="1" smtClean="0">
                <a:effectLst/>
                <a:latin typeface="+mn-lt"/>
                <a:ea typeface="Calibri"/>
                <a:cs typeface="Times New Roman"/>
              </a:rPr>
              <a:t>izvođenje</a:t>
            </a:r>
            <a:r>
              <a:rPr lang="en-US" sz="1200" dirty="0" smtClean="0">
                <a:effectLst/>
                <a:latin typeface="+mn-lt"/>
                <a:ea typeface="Calibri"/>
                <a:cs typeface="Times New Roman"/>
              </a:rPr>
              <a:t> </a:t>
            </a:r>
            <a:r>
              <a:rPr lang="en-US" sz="1200" dirty="0" err="1" smtClean="0">
                <a:effectLst/>
                <a:latin typeface="+mn-lt"/>
                <a:ea typeface="Calibri"/>
                <a:cs typeface="Times New Roman"/>
              </a:rPr>
              <a:t>brige</a:t>
            </a:r>
            <a:r>
              <a:rPr lang="en-US" sz="1200" dirty="0" smtClean="0">
                <a:effectLst/>
                <a:latin typeface="+mn-lt"/>
                <a:ea typeface="Calibri"/>
                <a:cs typeface="Times New Roman"/>
              </a:rPr>
              <a:t>. </a:t>
            </a:r>
            <a:r>
              <a:rPr lang="en-US" sz="1200" dirty="0" err="1" smtClean="0">
                <a:effectLst/>
                <a:latin typeface="+mn-lt"/>
                <a:ea typeface="Calibri"/>
                <a:cs typeface="Times New Roman"/>
              </a:rPr>
              <a:t>Ukoliko</a:t>
            </a:r>
            <a:r>
              <a:rPr lang="en-US" sz="1200" dirty="0" smtClean="0">
                <a:effectLst/>
                <a:latin typeface="+mn-lt"/>
                <a:ea typeface="Calibri"/>
                <a:cs typeface="Times New Roman"/>
              </a:rPr>
              <a:t> </a:t>
            </a:r>
            <a:r>
              <a:rPr lang="en-US" sz="1200" dirty="0" err="1" smtClean="0">
                <a:effectLst/>
                <a:latin typeface="+mn-lt"/>
                <a:ea typeface="Calibri"/>
                <a:cs typeface="Times New Roman"/>
              </a:rPr>
              <a:t>bolesnik</a:t>
            </a:r>
            <a:r>
              <a:rPr lang="en-US" sz="1200" dirty="0" smtClean="0">
                <a:effectLst/>
                <a:latin typeface="+mn-lt"/>
                <a:ea typeface="Calibri"/>
                <a:cs typeface="Times New Roman"/>
              </a:rPr>
              <a:t> </a:t>
            </a:r>
            <a:r>
              <a:rPr lang="en-US" sz="1200" dirty="0" err="1" smtClean="0">
                <a:effectLst/>
                <a:latin typeface="+mn-lt"/>
                <a:ea typeface="Calibri"/>
                <a:cs typeface="Times New Roman"/>
              </a:rPr>
              <a:t>prepozna</a:t>
            </a:r>
            <a:r>
              <a:rPr lang="en-US" sz="1200" dirty="0" smtClean="0">
                <a:effectLst/>
                <a:latin typeface="+mn-lt"/>
                <a:ea typeface="Calibri"/>
                <a:cs typeface="Times New Roman"/>
              </a:rPr>
              <a:t> </a:t>
            </a:r>
            <a:r>
              <a:rPr lang="en-US" sz="1200" dirty="0" err="1" smtClean="0">
                <a:effectLst/>
                <a:latin typeface="+mn-lt"/>
                <a:ea typeface="Calibri"/>
                <a:cs typeface="Times New Roman"/>
              </a:rPr>
              <a:t>potrebu</a:t>
            </a:r>
            <a:r>
              <a:rPr lang="en-US" sz="1200" dirty="0" smtClean="0">
                <a:effectLst/>
                <a:latin typeface="+mn-lt"/>
                <a:ea typeface="Calibri"/>
                <a:cs typeface="Times New Roman"/>
              </a:rPr>
              <a:t> </a:t>
            </a:r>
            <a:r>
              <a:rPr lang="en-US" sz="1200" dirty="0" err="1" smtClean="0">
                <a:effectLst/>
                <a:latin typeface="+mn-lt"/>
                <a:ea typeface="Calibri"/>
                <a:cs typeface="Times New Roman"/>
              </a:rPr>
              <a:t>međusobne</a:t>
            </a:r>
            <a:r>
              <a:rPr lang="en-US" sz="1200" dirty="0" smtClean="0">
                <a:effectLst/>
                <a:latin typeface="+mn-lt"/>
                <a:ea typeface="Calibri"/>
                <a:cs typeface="Times New Roman"/>
              </a:rPr>
              <a:t> </a:t>
            </a:r>
            <a:r>
              <a:rPr lang="en-US" sz="1200" dirty="0" err="1" smtClean="0">
                <a:effectLst/>
                <a:latin typeface="+mn-lt"/>
                <a:ea typeface="Calibri"/>
                <a:cs typeface="Times New Roman"/>
              </a:rPr>
              <a:t>povezanosti</a:t>
            </a:r>
            <a:r>
              <a:rPr lang="en-US" sz="1200" dirty="0" smtClean="0">
                <a:effectLst/>
                <a:latin typeface="+mn-lt"/>
                <a:ea typeface="Calibri"/>
                <a:cs typeface="Times New Roman"/>
              </a:rPr>
              <a:t> </a:t>
            </a:r>
            <a:r>
              <a:rPr lang="en-US" sz="1200" dirty="0" err="1" smtClean="0">
                <a:effectLst/>
                <a:latin typeface="+mn-lt"/>
                <a:ea typeface="Calibri"/>
                <a:cs typeface="Times New Roman"/>
              </a:rPr>
              <a:t>i</a:t>
            </a:r>
            <a:r>
              <a:rPr lang="en-US" sz="1200" dirty="0" smtClean="0">
                <a:effectLst/>
                <a:latin typeface="+mn-lt"/>
                <a:ea typeface="Calibri"/>
                <a:cs typeface="Times New Roman"/>
              </a:rPr>
              <a:t> </a:t>
            </a:r>
            <a:r>
              <a:rPr lang="en-US" sz="1200" dirty="0" err="1" smtClean="0">
                <a:effectLst/>
                <a:latin typeface="+mn-lt"/>
                <a:ea typeface="Calibri"/>
                <a:cs typeface="Times New Roman"/>
              </a:rPr>
              <a:t>ima</a:t>
            </a:r>
            <a:r>
              <a:rPr lang="en-US" sz="1200" dirty="0" smtClean="0">
                <a:effectLst/>
                <a:latin typeface="+mn-lt"/>
                <a:ea typeface="Calibri"/>
                <a:cs typeface="Times New Roman"/>
              </a:rPr>
              <a:t> </a:t>
            </a:r>
            <a:r>
              <a:rPr lang="en-US" sz="1200" dirty="0" err="1" smtClean="0">
                <a:effectLst/>
                <a:latin typeface="+mn-lt"/>
                <a:ea typeface="Calibri"/>
                <a:cs typeface="Times New Roman"/>
              </a:rPr>
              <a:t>poverenje</a:t>
            </a:r>
            <a:r>
              <a:rPr lang="en-US" sz="1200" dirty="0" smtClean="0">
                <a:effectLst/>
                <a:latin typeface="+mn-lt"/>
                <a:ea typeface="Calibri"/>
                <a:cs typeface="Times New Roman"/>
              </a:rPr>
              <a:t> u </a:t>
            </a:r>
            <a:r>
              <a:rPr lang="en-US" sz="1200" dirty="0" err="1" smtClean="0">
                <a:effectLst/>
                <a:latin typeface="+mn-lt"/>
                <a:ea typeface="Calibri"/>
                <a:cs typeface="Times New Roman"/>
              </a:rPr>
              <a:t>medicinsku</a:t>
            </a:r>
            <a:r>
              <a:rPr lang="en-US" sz="1200" dirty="0" smtClean="0">
                <a:effectLst/>
                <a:latin typeface="+mn-lt"/>
                <a:ea typeface="Calibri"/>
                <a:cs typeface="Times New Roman"/>
              </a:rPr>
              <a:t> </a:t>
            </a:r>
            <a:r>
              <a:rPr lang="en-US" sz="1200" dirty="0" err="1" smtClean="0">
                <a:effectLst/>
                <a:latin typeface="+mn-lt"/>
                <a:ea typeface="Calibri"/>
                <a:cs typeface="Times New Roman"/>
              </a:rPr>
              <a:t>sestru</a:t>
            </a:r>
            <a:r>
              <a:rPr lang="en-US" sz="1200" dirty="0" smtClean="0">
                <a:effectLst/>
                <a:latin typeface="+mn-lt"/>
                <a:ea typeface="Calibri"/>
                <a:cs typeface="Times New Roman"/>
              </a:rPr>
              <a:t>, to </a:t>
            </a:r>
            <a:r>
              <a:rPr lang="en-US" sz="1200" dirty="0" err="1" smtClean="0">
                <a:effectLst/>
                <a:latin typeface="+mn-lt"/>
                <a:ea typeface="Calibri"/>
                <a:cs typeface="Times New Roman"/>
              </a:rPr>
              <a:t>će</a:t>
            </a:r>
            <a:r>
              <a:rPr lang="en-US" sz="1200" dirty="0" smtClean="0">
                <a:effectLst/>
                <a:latin typeface="+mn-lt"/>
                <a:ea typeface="Calibri"/>
                <a:cs typeface="Times New Roman"/>
              </a:rPr>
              <a:t> </a:t>
            </a:r>
            <a:r>
              <a:rPr lang="en-US" sz="1200" dirty="0" err="1" smtClean="0">
                <a:effectLst/>
                <a:latin typeface="+mn-lt"/>
                <a:ea typeface="Calibri"/>
                <a:cs typeface="Times New Roman"/>
              </a:rPr>
              <a:t>biti</a:t>
            </a:r>
            <a:r>
              <a:rPr lang="en-US" sz="1200" dirty="0" smtClean="0">
                <a:effectLst/>
                <a:latin typeface="+mn-lt"/>
                <a:ea typeface="Calibri"/>
                <a:cs typeface="Times New Roman"/>
              </a:rPr>
              <a:t> u </a:t>
            </a:r>
            <a:r>
              <a:rPr lang="en-US" sz="1200" dirty="0" err="1" smtClean="0">
                <a:effectLst/>
                <a:latin typeface="+mn-lt"/>
                <a:ea typeface="Calibri"/>
                <a:cs typeface="Times New Roman"/>
              </a:rPr>
              <a:t>obostranu</a:t>
            </a:r>
            <a:r>
              <a:rPr lang="en-US" sz="1200" dirty="0" smtClean="0">
                <a:effectLst/>
                <a:latin typeface="+mn-lt"/>
                <a:ea typeface="Calibri"/>
                <a:cs typeface="Times New Roman"/>
              </a:rPr>
              <a:t> </a:t>
            </a:r>
            <a:r>
              <a:rPr lang="en-US" sz="1200" dirty="0" err="1" smtClean="0">
                <a:effectLst/>
                <a:latin typeface="+mn-lt"/>
                <a:ea typeface="Calibri"/>
                <a:cs typeface="Times New Roman"/>
              </a:rPr>
              <a:t>korist</a:t>
            </a:r>
            <a:r>
              <a:rPr lang="en-US" sz="1200" dirty="0" smtClean="0">
                <a:effectLst/>
                <a:latin typeface="+mn-lt"/>
                <a:ea typeface="Calibri"/>
                <a:cs typeface="Times New Roman"/>
              </a:rPr>
              <a:t> </a:t>
            </a:r>
            <a:r>
              <a:rPr lang="en-US" sz="1200" dirty="0" err="1" smtClean="0">
                <a:effectLst/>
                <a:latin typeface="+mn-lt"/>
                <a:ea typeface="Calibri"/>
                <a:cs typeface="Times New Roman"/>
              </a:rPr>
              <a:t>i</a:t>
            </a:r>
            <a:r>
              <a:rPr lang="en-US" sz="1200" dirty="0" smtClean="0">
                <a:effectLst/>
                <a:latin typeface="+mn-lt"/>
                <a:ea typeface="Calibri"/>
                <a:cs typeface="Times New Roman"/>
              </a:rPr>
              <a:t> </a:t>
            </a:r>
            <a:r>
              <a:rPr lang="en-US" sz="1200" dirty="0" err="1" smtClean="0">
                <a:effectLst/>
                <a:latin typeface="+mn-lt"/>
                <a:ea typeface="Calibri"/>
                <a:cs typeface="Times New Roman"/>
              </a:rPr>
              <a:t>proces</a:t>
            </a:r>
            <a:r>
              <a:rPr lang="en-US" sz="1200" dirty="0" smtClean="0">
                <a:effectLst/>
                <a:latin typeface="+mn-lt"/>
                <a:ea typeface="Calibri"/>
                <a:cs typeface="Times New Roman"/>
              </a:rPr>
              <a:t> </a:t>
            </a:r>
            <a:r>
              <a:rPr lang="en-US" sz="1200" dirty="0" err="1" smtClean="0">
                <a:effectLst/>
                <a:latin typeface="+mn-lt"/>
                <a:ea typeface="Calibri"/>
                <a:cs typeface="Times New Roman"/>
              </a:rPr>
              <a:t>će</a:t>
            </a:r>
            <a:r>
              <a:rPr lang="en-US" sz="1200" dirty="0" smtClean="0">
                <a:effectLst/>
                <a:latin typeface="+mn-lt"/>
                <a:ea typeface="Calibri"/>
                <a:cs typeface="Times New Roman"/>
              </a:rPr>
              <a:t> se </a:t>
            </a:r>
            <a:r>
              <a:rPr lang="en-US" sz="1200" dirty="0" err="1" smtClean="0">
                <a:effectLst/>
                <a:latin typeface="+mn-lt"/>
                <a:ea typeface="Calibri"/>
                <a:cs typeface="Times New Roman"/>
              </a:rPr>
              <a:t>ponavljati</a:t>
            </a:r>
            <a:r>
              <a:rPr lang="en-US" sz="1200" dirty="0" smtClean="0">
                <a:effectLst/>
                <a:latin typeface="+mn-lt"/>
                <a:ea typeface="Calibri"/>
                <a:cs typeface="Times New Roman"/>
              </a:rPr>
              <a:t> </a:t>
            </a:r>
            <a:r>
              <a:rPr lang="en-US" sz="1200" dirty="0" err="1" smtClean="0">
                <a:effectLst/>
                <a:latin typeface="+mn-lt"/>
                <a:ea typeface="Calibri"/>
                <a:cs typeface="Times New Roman"/>
              </a:rPr>
              <a:t>sve</a:t>
            </a:r>
            <a:r>
              <a:rPr lang="en-US" sz="1200" dirty="0" smtClean="0">
                <a:effectLst/>
                <a:latin typeface="+mn-lt"/>
                <a:ea typeface="Calibri"/>
                <a:cs typeface="Times New Roman"/>
              </a:rPr>
              <a:t> </a:t>
            </a:r>
            <a:r>
              <a:rPr lang="en-US" sz="1200" dirty="0" err="1" smtClean="0">
                <a:effectLst/>
                <a:latin typeface="+mn-lt"/>
                <a:ea typeface="Calibri"/>
                <a:cs typeface="Times New Roman"/>
              </a:rPr>
              <a:t>dok</a:t>
            </a:r>
            <a:r>
              <a:rPr lang="en-US" sz="1200" dirty="0" smtClean="0">
                <a:effectLst/>
                <a:latin typeface="+mn-lt"/>
                <a:ea typeface="Calibri"/>
                <a:cs typeface="Times New Roman"/>
              </a:rPr>
              <a:t> to  </a:t>
            </a:r>
            <a:r>
              <a:rPr lang="en-US" sz="1200" dirty="0" err="1" smtClean="0">
                <a:effectLst/>
                <a:latin typeface="+mn-lt"/>
                <a:ea typeface="Calibri"/>
                <a:cs typeface="Times New Roman"/>
              </a:rPr>
              <a:t>bude</a:t>
            </a:r>
            <a:r>
              <a:rPr lang="en-US" sz="1200" dirty="0" smtClean="0">
                <a:effectLst/>
                <a:latin typeface="+mn-lt"/>
                <a:ea typeface="Calibri"/>
                <a:cs typeface="Times New Roman"/>
              </a:rPr>
              <a:t> </a:t>
            </a:r>
            <a:r>
              <a:rPr lang="en-US" sz="1200" dirty="0" err="1" smtClean="0">
                <a:effectLst/>
                <a:latin typeface="+mn-lt"/>
                <a:ea typeface="Calibri"/>
                <a:cs typeface="Times New Roman"/>
              </a:rPr>
              <a:t>potrebno</a:t>
            </a:r>
            <a:r>
              <a:rPr lang="en-US" sz="1200" dirty="0" smtClean="0">
                <a:effectLst/>
                <a:latin typeface="+mn-lt"/>
                <a:ea typeface="Calibri"/>
                <a:cs typeface="Times New Roman"/>
              </a:rPr>
              <a:t>.</a:t>
            </a:r>
          </a:p>
          <a:p>
            <a:pPr marL="342900" lvl="0" indent="-342900">
              <a:lnSpc>
                <a:spcPct val="115000"/>
              </a:lnSpc>
              <a:spcAft>
                <a:spcPts val="0"/>
              </a:spcAft>
              <a:buFont typeface="Calibri"/>
              <a:buChar char="-"/>
            </a:pPr>
            <a:r>
              <a:rPr lang="en-US" sz="1200" dirty="0" smtClean="0">
                <a:effectLst/>
                <a:latin typeface="+mn-lt"/>
                <a:ea typeface="Calibri"/>
                <a:cs typeface="Times New Roman"/>
              </a:rPr>
              <a:t>KONCEPT ODGOVORNOSTI -  u </a:t>
            </a:r>
            <a:r>
              <a:rPr lang="en-US" sz="1200" dirty="0" err="1" smtClean="0">
                <a:effectLst/>
                <a:latin typeface="+mn-lt"/>
                <a:ea typeface="Calibri"/>
                <a:cs typeface="Times New Roman"/>
              </a:rPr>
              <a:t>eti</a:t>
            </a:r>
            <a:r>
              <a:rPr lang="sl-SI" sz="1200" dirty="0" smtClean="0">
                <a:effectLst/>
                <a:latin typeface="+mn-lt"/>
                <a:ea typeface="Calibri"/>
                <a:cs typeface="Times New Roman"/>
              </a:rPr>
              <a:t>c</a:t>
            </a:r>
            <a:r>
              <a:rPr lang="en-US" sz="1200" dirty="0" err="1" smtClean="0">
                <a:effectLst/>
                <a:latin typeface="+mn-lt"/>
                <a:ea typeface="Calibri"/>
                <a:cs typeface="Times New Roman"/>
              </a:rPr>
              <a:t>i</a:t>
            </a:r>
            <a:r>
              <a:rPr lang="en-US" sz="1200" dirty="0" smtClean="0">
                <a:effectLst/>
                <a:latin typeface="+mn-lt"/>
                <a:ea typeface="Calibri"/>
                <a:cs typeface="Times New Roman"/>
              </a:rPr>
              <a:t> </a:t>
            </a:r>
            <a:r>
              <a:rPr lang="en-US" sz="1200" dirty="0" err="1" smtClean="0">
                <a:effectLst/>
                <a:latin typeface="+mn-lt"/>
                <a:ea typeface="Calibri"/>
                <a:cs typeface="Times New Roman"/>
              </a:rPr>
              <a:t>brige</a:t>
            </a:r>
            <a:r>
              <a:rPr lang="en-US" sz="1200" dirty="0" smtClean="0">
                <a:effectLst/>
                <a:latin typeface="+mn-lt"/>
                <a:ea typeface="Calibri"/>
                <a:cs typeface="Times New Roman"/>
              </a:rPr>
              <a:t>  </a:t>
            </a:r>
            <a:r>
              <a:rPr lang="en-US" sz="1200" dirty="0" err="1" smtClean="0">
                <a:effectLst/>
                <a:latin typeface="+mn-lt"/>
                <a:ea typeface="Calibri"/>
                <a:cs typeface="Times New Roman"/>
              </a:rPr>
              <a:t>igra</a:t>
            </a:r>
            <a:r>
              <a:rPr lang="en-US" sz="1200" dirty="0" smtClean="0">
                <a:effectLst/>
                <a:latin typeface="+mn-lt"/>
                <a:ea typeface="Calibri"/>
                <a:cs typeface="Times New Roman"/>
              </a:rPr>
              <a:t> </a:t>
            </a:r>
            <a:r>
              <a:rPr lang="en-US" sz="1200" dirty="0" err="1" smtClean="0">
                <a:effectLst/>
                <a:latin typeface="+mn-lt"/>
                <a:ea typeface="Calibri"/>
                <a:cs typeface="Times New Roman"/>
              </a:rPr>
              <a:t>važnu</a:t>
            </a:r>
            <a:r>
              <a:rPr lang="en-US" sz="1200" dirty="0" smtClean="0">
                <a:effectLst/>
                <a:latin typeface="+mn-lt"/>
                <a:ea typeface="Calibri"/>
                <a:cs typeface="Times New Roman"/>
              </a:rPr>
              <a:t> </a:t>
            </a:r>
            <a:r>
              <a:rPr lang="en-US" sz="1200" dirty="0" err="1" smtClean="0">
                <a:effectLst/>
                <a:latin typeface="+mn-lt"/>
                <a:ea typeface="Calibri"/>
                <a:cs typeface="Times New Roman"/>
              </a:rPr>
              <a:t>ulogu</a:t>
            </a:r>
            <a:r>
              <a:rPr lang="en-US" sz="1200" dirty="0" smtClean="0">
                <a:effectLst/>
                <a:latin typeface="+mn-lt"/>
                <a:ea typeface="Calibri"/>
                <a:cs typeface="Times New Roman"/>
              </a:rPr>
              <a:t> u </a:t>
            </a:r>
            <a:r>
              <a:rPr lang="en-US" sz="1200" dirty="0" err="1" smtClean="0">
                <a:effectLst/>
                <a:latin typeface="+mn-lt"/>
                <a:ea typeface="Calibri"/>
                <a:cs typeface="Times New Roman"/>
              </a:rPr>
              <a:t>zdravstvenoj</a:t>
            </a:r>
            <a:r>
              <a:rPr lang="en-US" sz="1200" dirty="0" smtClean="0">
                <a:effectLst/>
                <a:latin typeface="+mn-lt"/>
                <a:ea typeface="Calibri"/>
                <a:cs typeface="Times New Roman"/>
              </a:rPr>
              <a:t> </a:t>
            </a:r>
            <a:r>
              <a:rPr lang="en-US" sz="1200" dirty="0" err="1" smtClean="0">
                <a:effectLst/>
                <a:latin typeface="+mn-lt"/>
                <a:ea typeface="Calibri"/>
                <a:cs typeface="Times New Roman"/>
              </a:rPr>
              <a:t>nezi</a:t>
            </a:r>
            <a:r>
              <a:rPr lang="en-US" sz="1200" dirty="0" smtClean="0">
                <a:effectLst/>
                <a:latin typeface="+mn-lt"/>
                <a:ea typeface="Calibri"/>
                <a:cs typeface="Times New Roman"/>
              </a:rPr>
              <a:t>. </a:t>
            </a:r>
            <a:r>
              <a:rPr lang="en-US" sz="1200" dirty="0" err="1" smtClean="0">
                <a:effectLst/>
                <a:latin typeface="+mn-lt"/>
                <a:ea typeface="Calibri"/>
                <a:cs typeface="Times New Roman"/>
              </a:rPr>
              <a:t>Briga</a:t>
            </a:r>
            <a:r>
              <a:rPr lang="en-US" sz="1200" dirty="0" smtClean="0">
                <a:effectLst/>
                <a:latin typeface="+mn-lt"/>
                <a:ea typeface="Calibri"/>
                <a:cs typeface="Times New Roman"/>
              </a:rPr>
              <a:t> je </a:t>
            </a:r>
            <a:r>
              <a:rPr lang="en-US" sz="1200" dirty="0" err="1" smtClean="0">
                <a:effectLst/>
                <a:latin typeface="+mn-lt"/>
                <a:ea typeface="Calibri"/>
                <a:cs typeface="Times New Roman"/>
              </a:rPr>
              <a:t>nerazdvojno</a:t>
            </a:r>
            <a:r>
              <a:rPr lang="en-US" sz="1200" dirty="0" smtClean="0">
                <a:effectLst/>
                <a:latin typeface="+mn-lt"/>
                <a:ea typeface="Calibri"/>
                <a:cs typeface="Times New Roman"/>
              </a:rPr>
              <a:t> </a:t>
            </a:r>
            <a:r>
              <a:rPr lang="en-US" sz="1200" dirty="0" err="1" smtClean="0">
                <a:effectLst/>
                <a:latin typeface="+mn-lt"/>
                <a:ea typeface="Calibri"/>
                <a:cs typeface="Times New Roman"/>
              </a:rPr>
              <a:t>povezana</a:t>
            </a:r>
            <a:r>
              <a:rPr lang="en-US" sz="1200" dirty="0" smtClean="0">
                <a:effectLst/>
                <a:latin typeface="+mn-lt"/>
                <a:ea typeface="Calibri"/>
                <a:cs typeface="Times New Roman"/>
              </a:rPr>
              <a:t> s </a:t>
            </a:r>
            <a:r>
              <a:rPr lang="en-US" sz="1200" dirty="0" err="1" smtClean="0">
                <a:effectLst/>
                <a:latin typeface="+mn-lt"/>
                <a:ea typeface="Calibri"/>
                <a:cs typeface="Times New Roman"/>
              </a:rPr>
              <a:t>odgovornošću</a:t>
            </a:r>
            <a:r>
              <a:rPr lang="en-US" sz="1200" dirty="0" smtClean="0">
                <a:effectLst/>
                <a:latin typeface="+mn-lt"/>
                <a:ea typeface="Calibri"/>
                <a:cs typeface="Times New Roman"/>
              </a:rPr>
              <a:t>, a </a:t>
            </a:r>
            <a:r>
              <a:rPr lang="en-US" sz="1200" dirty="0" err="1" smtClean="0">
                <a:effectLst/>
                <a:latin typeface="+mn-lt"/>
                <a:ea typeface="Calibri"/>
                <a:cs typeface="Times New Roman"/>
              </a:rPr>
              <a:t>odgovornost</a:t>
            </a:r>
            <a:r>
              <a:rPr lang="en-US" sz="1200" dirty="0" smtClean="0">
                <a:effectLst/>
                <a:latin typeface="+mn-lt"/>
                <a:ea typeface="Calibri"/>
                <a:cs typeface="Times New Roman"/>
              </a:rPr>
              <a:t> s </a:t>
            </a:r>
            <a:r>
              <a:rPr lang="en-US" sz="1200" dirty="0" err="1" smtClean="0">
                <a:effectLst/>
                <a:latin typeface="+mn-lt"/>
                <a:ea typeface="Calibri"/>
                <a:cs typeface="Times New Roman"/>
              </a:rPr>
              <a:t>moralom</a:t>
            </a:r>
            <a:r>
              <a:rPr lang="en-US" sz="1200" dirty="0" smtClean="0">
                <a:effectLst/>
                <a:latin typeface="+mn-lt"/>
                <a:ea typeface="Calibri"/>
                <a:cs typeface="Times New Roman"/>
              </a:rPr>
              <a:t>. </a:t>
            </a:r>
            <a:r>
              <a:rPr lang="en-US" sz="1200" dirty="0" err="1" smtClean="0">
                <a:effectLst/>
                <a:latin typeface="+mn-lt"/>
                <a:ea typeface="Calibri"/>
                <a:cs typeface="Times New Roman"/>
              </a:rPr>
              <a:t>Odgovornost</a:t>
            </a:r>
            <a:r>
              <a:rPr lang="en-US" sz="1200" dirty="0" smtClean="0">
                <a:effectLst/>
                <a:latin typeface="+mn-lt"/>
                <a:ea typeface="Calibri"/>
                <a:cs typeface="Times New Roman"/>
              </a:rPr>
              <a:t> </a:t>
            </a:r>
            <a:r>
              <a:rPr lang="en-US" sz="1200" dirty="0" err="1" smtClean="0">
                <a:effectLst/>
                <a:latin typeface="+mn-lt"/>
                <a:ea typeface="Calibri"/>
                <a:cs typeface="Times New Roman"/>
              </a:rPr>
              <a:t>može</a:t>
            </a:r>
            <a:r>
              <a:rPr lang="en-US" sz="1200" dirty="0" smtClean="0">
                <a:effectLst/>
                <a:latin typeface="+mn-lt"/>
                <a:ea typeface="Calibri"/>
                <a:cs typeface="Times New Roman"/>
              </a:rPr>
              <a:t> </a:t>
            </a:r>
            <a:r>
              <a:rPr lang="en-US" sz="1200" dirty="0" err="1" smtClean="0">
                <a:effectLst/>
                <a:latin typeface="+mn-lt"/>
                <a:ea typeface="Calibri"/>
                <a:cs typeface="Times New Roman"/>
              </a:rPr>
              <a:t>biti</a:t>
            </a:r>
            <a:r>
              <a:rPr lang="en-US" sz="1200" dirty="0" smtClean="0">
                <a:effectLst/>
                <a:latin typeface="+mn-lt"/>
                <a:ea typeface="Calibri"/>
                <a:cs typeface="Times New Roman"/>
              </a:rPr>
              <a:t> </a:t>
            </a:r>
            <a:r>
              <a:rPr lang="en-US" sz="1200" dirty="0" err="1" smtClean="0">
                <a:effectLst/>
                <a:latin typeface="+mn-lt"/>
                <a:ea typeface="Calibri"/>
                <a:cs typeface="Times New Roman"/>
              </a:rPr>
              <a:t>ugovorna</a:t>
            </a:r>
            <a:r>
              <a:rPr lang="en-US" sz="1200" dirty="0" smtClean="0">
                <a:effectLst/>
                <a:latin typeface="+mn-lt"/>
                <a:ea typeface="Calibri"/>
                <a:cs typeface="Times New Roman"/>
              </a:rPr>
              <a:t>  (</a:t>
            </a:r>
            <a:r>
              <a:rPr lang="en-US" sz="1200" dirty="0" err="1" smtClean="0">
                <a:effectLst/>
                <a:latin typeface="+mn-lt"/>
                <a:ea typeface="Calibri"/>
                <a:cs typeface="Times New Roman"/>
              </a:rPr>
              <a:t>između</a:t>
            </a:r>
            <a:r>
              <a:rPr lang="en-US" sz="1200" dirty="0" smtClean="0">
                <a:effectLst/>
                <a:latin typeface="+mn-lt"/>
                <a:ea typeface="Calibri"/>
                <a:cs typeface="Times New Roman"/>
              </a:rPr>
              <a:t> </a:t>
            </a:r>
            <a:r>
              <a:rPr lang="en-US" sz="1200" dirty="0" err="1" smtClean="0">
                <a:effectLst/>
                <a:latin typeface="+mn-lt"/>
                <a:ea typeface="Calibri"/>
                <a:cs typeface="Times New Roman"/>
              </a:rPr>
              <a:t>organizacije</a:t>
            </a:r>
            <a:r>
              <a:rPr lang="en-US" sz="1200" dirty="0" smtClean="0">
                <a:effectLst/>
                <a:latin typeface="+mn-lt"/>
                <a:ea typeface="Calibri"/>
                <a:cs typeface="Times New Roman"/>
              </a:rPr>
              <a:t> </a:t>
            </a:r>
            <a:r>
              <a:rPr lang="sl-SI" sz="1200" dirty="0" smtClean="0">
                <a:effectLst/>
                <a:latin typeface="+mn-lt"/>
                <a:ea typeface="Calibri"/>
                <a:cs typeface="Times New Roman"/>
              </a:rPr>
              <a:t>i</a:t>
            </a:r>
            <a:r>
              <a:rPr lang="en-US" sz="1200" dirty="0" smtClean="0">
                <a:effectLst/>
                <a:latin typeface="+mn-lt"/>
                <a:ea typeface="Calibri"/>
                <a:cs typeface="Times New Roman"/>
              </a:rPr>
              <a:t> </a:t>
            </a:r>
            <a:r>
              <a:rPr lang="en-US" sz="1200" dirty="0" err="1" smtClean="0">
                <a:effectLst/>
                <a:latin typeface="+mn-lt"/>
                <a:ea typeface="Calibri"/>
                <a:cs typeface="Times New Roman"/>
              </a:rPr>
              <a:t>medicinske</a:t>
            </a:r>
            <a:r>
              <a:rPr lang="en-US" sz="1200" dirty="0" smtClean="0">
                <a:effectLst/>
                <a:latin typeface="+mn-lt"/>
                <a:ea typeface="Calibri"/>
                <a:cs typeface="Times New Roman"/>
              </a:rPr>
              <a:t> </a:t>
            </a:r>
            <a:r>
              <a:rPr lang="en-US" sz="1200" dirty="0" err="1" smtClean="0">
                <a:effectLst/>
                <a:latin typeface="+mn-lt"/>
                <a:ea typeface="Calibri"/>
                <a:cs typeface="Times New Roman"/>
              </a:rPr>
              <a:t>sestre</a:t>
            </a:r>
            <a:r>
              <a:rPr lang="en-US" sz="1200" dirty="0" smtClean="0">
                <a:effectLst/>
                <a:latin typeface="+mn-lt"/>
                <a:ea typeface="Calibri"/>
                <a:cs typeface="Times New Roman"/>
              </a:rPr>
              <a:t>) s </a:t>
            </a:r>
            <a:r>
              <a:rPr lang="en-US" sz="1200" dirty="0" err="1" smtClean="0">
                <a:effectLst/>
                <a:latin typeface="+mn-lt"/>
                <a:ea typeface="Calibri"/>
                <a:cs typeface="Times New Roman"/>
              </a:rPr>
              <a:t>kojom</a:t>
            </a:r>
            <a:r>
              <a:rPr lang="en-US" sz="1200" dirty="0" smtClean="0">
                <a:effectLst/>
                <a:latin typeface="+mn-lt"/>
                <a:ea typeface="Calibri"/>
                <a:cs typeface="Times New Roman"/>
              </a:rPr>
              <a:t> se </a:t>
            </a:r>
            <a:r>
              <a:rPr lang="en-US" sz="1200" dirty="0" err="1" smtClean="0">
                <a:effectLst/>
                <a:latin typeface="+mn-lt"/>
                <a:ea typeface="Calibri"/>
                <a:cs typeface="Times New Roman"/>
              </a:rPr>
              <a:t>medicinska</a:t>
            </a:r>
            <a:r>
              <a:rPr lang="en-US" sz="1200" dirty="0" smtClean="0">
                <a:effectLst/>
                <a:latin typeface="+mn-lt"/>
                <a:ea typeface="Calibri"/>
                <a:cs typeface="Times New Roman"/>
              </a:rPr>
              <a:t> </a:t>
            </a:r>
            <a:r>
              <a:rPr lang="en-US" sz="1200" dirty="0" err="1" smtClean="0">
                <a:effectLst/>
                <a:latin typeface="+mn-lt"/>
                <a:ea typeface="Calibri"/>
                <a:cs typeface="Times New Roman"/>
              </a:rPr>
              <a:t>sestra</a:t>
            </a:r>
            <a:r>
              <a:rPr lang="en-US" sz="1200" dirty="0" smtClean="0">
                <a:effectLst/>
                <a:latin typeface="+mn-lt"/>
                <a:ea typeface="Calibri"/>
                <a:cs typeface="Times New Roman"/>
              </a:rPr>
              <a:t> </a:t>
            </a:r>
            <a:r>
              <a:rPr lang="en-US" sz="1200" dirty="0" err="1" smtClean="0">
                <a:effectLst/>
                <a:latin typeface="+mn-lt"/>
                <a:ea typeface="Calibri"/>
                <a:cs typeface="Times New Roman"/>
              </a:rPr>
              <a:t>obaveže</a:t>
            </a:r>
            <a:r>
              <a:rPr lang="en-US" sz="1200" dirty="0" smtClean="0">
                <a:effectLst/>
                <a:latin typeface="+mn-lt"/>
                <a:ea typeface="Calibri"/>
                <a:cs typeface="Times New Roman"/>
              </a:rPr>
              <a:t> da </a:t>
            </a:r>
            <a:r>
              <a:rPr lang="en-US" sz="1200" dirty="0" err="1" smtClean="0">
                <a:effectLst/>
                <a:latin typeface="+mn-lt"/>
                <a:ea typeface="Calibri"/>
                <a:cs typeface="Times New Roman"/>
              </a:rPr>
              <a:t>će</a:t>
            </a:r>
            <a:r>
              <a:rPr lang="en-US" sz="1200" dirty="0" smtClean="0">
                <a:effectLst/>
                <a:latin typeface="+mn-lt"/>
                <a:ea typeface="Calibri"/>
                <a:cs typeface="Times New Roman"/>
              </a:rPr>
              <a:t> </a:t>
            </a:r>
            <a:r>
              <a:rPr lang="en-US" sz="1200" dirty="0" err="1" smtClean="0">
                <a:effectLst/>
                <a:latin typeface="+mn-lt"/>
                <a:ea typeface="Calibri"/>
                <a:cs typeface="Times New Roman"/>
              </a:rPr>
              <a:t>brinuti</a:t>
            </a:r>
            <a:r>
              <a:rPr lang="en-US" sz="1200" dirty="0" smtClean="0">
                <a:effectLst/>
                <a:latin typeface="+mn-lt"/>
                <a:ea typeface="Calibri"/>
                <a:cs typeface="Times New Roman"/>
              </a:rPr>
              <a:t> </a:t>
            </a:r>
            <a:r>
              <a:rPr lang="en-US" sz="1200" dirty="0" err="1" smtClean="0">
                <a:effectLst/>
                <a:latin typeface="+mn-lt"/>
                <a:ea typeface="Calibri"/>
                <a:cs typeface="Times New Roman"/>
              </a:rPr>
              <a:t>za</a:t>
            </a:r>
            <a:r>
              <a:rPr lang="en-US" sz="1200" dirty="0" smtClean="0">
                <a:effectLst/>
                <a:latin typeface="+mn-lt"/>
                <a:ea typeface="Calibri"/>
                <a:cs typeface="Times New Roman"/>
              </a:rPr>
              <a:t> </a:t>
            </a:r>
            <a:r>
              <a:rPr lang="en-US" sz="1200" dirty="0" err="1" smtClean="0">
                <a:effectLst/>
                <a:latin typeface="+mn-lt"/>
                <a:ea typeface="Calibri"/>
                <a:cs typeface="Times New Roman"/>
              </a:rPr>
              <a:t>bolesnika</a:t>
            </a:r>
            <a:r>
              <a:rPr lang="en-US" sz="1200" dirty="0" smtClean="0">
                <a:effectLst/>
                <a:latin typeface="+mn-lt"/>
                <a:ea typeface="Calibri"/>
                <a:cs typeface="Times New Roman"/>
              </a:rPr>
              <a:t>, a </a:t>
            </a:r>
            <a:r>
              <a:rPr lang="en-US" sz="1200" dirty="0" err="1" smtClean="0">
                <a:effectLst/>
                <a:latin typeface="+mn-lt"/>
                <a:ea typeface="Calibri"/>
                <a:cs typeface="Times New Roman"/>
              </a:rPr>
              <a:t>moralna</a:t>
            </a:r>
            <a:r>
              <a:rPr lang="en-US" sz="1200" dirty="0" smtClean="0">
                <a:effectLst/>
                <a:latin typeface="+mn-lt"/>
                <a:ea typeface="Calibri"/>
                <a:cs typeface="Times New Roman"/>
              </a:rPr>
              <a:t> </a:t>
            </a:r>
            <a:r>
              <a:rPr lang="en-US" sz="1200" dirty="0" err="1" smtClean="0">
                <a:effectLst/>
                <a:latin typeface="+mn-lt"/>
                <a:ea typeface="Calibri"/>
                <a:cs typeface="Times New Roman"/>
              </a:rPr>
              <a:t>odgovornost</a:t>
            </a:r>
            <a:r>
              <a:rPr lang="sl-SI" sz="1200" dirty="0" smtClean="0">
                <a:effectLst/>
                <a:latin typeface="+mn-lt"/>
                <a:ea typeface="Calibri"/>
                <a:cs typeface="Times New Roman"/>
              </a:rPr>
              <a:t> </a:t>
            </a:r>
            <a:r>
              <a:rPr lang="en-US" sz="1200" dirty="0" smtClean="0">
                <a:effectLst/>
                <a:latin typeface="+mn-lt"/>
                <a:ea typeface="Calibri"/>
                <a:cs typeface="Times New Roman"/>
              </a:rPr>
              <a:t>je </a:t>
            </a:r>
            <a:r>
              <a:rPr lang="en-US" sz="1200" dirty="0" err="1" smtClean="0">
                <a:effectLst/>
                <a:latin typeface="+mn-lt"/>
                <a:ea typeface="Calibri"/>
                <a:cs typeface="Times New Roman"/>
              </a:rPr>
              <a:t>indvidualna</a:t>
            </a:r>
            <a:r>
              <a:rPr lang="en-US" sz="1200" dirty="0" smtClean="0">
                <a:effectLst/>
                <a:latin typeface="+mn-lt"/>
                <a:ea typeface="Calibri"/>
                <a:cs typeface="Times New Roman"/>
              </a:rPr>
              <a:t> </a:t>
            </a:r>
            <a:r>
              <a:rPr lang="en-US" sz="1200" dirty="0" err="1" smtClean="0">
                <a:effectLst/>
                <a:latin typeface="+mn-lt"/>
                <a:ea typeface="Calibri"/>
                <a:cs typeface="Times New Roman"/>
              </a:rPr>
              <a:t>i</a:t>
            </a:r>
            <a:r>
              <a:rPr lang="en-US" sz="1200" dirty="0" smtClean="0">
                <a:effectLst/>
                <a:latin typeface="+mn-lt"/>
                <a:ea typeface="Calibri"/>
                <a:cs typeface="Times New Roman"/>
              </a:rPr>
              <a:t> </a:t>
            </a:r>
            <a:r>
              <a:rPr lang="en-US" sz="1200" dirty="0" err="1" smtClean="0">
                <a:effectLst/>
                <a:latin typeface="+mn-lt"/>
                <a:ea typeface="Calibri"/>
                <a:cs typeface="Times New Roman"/>
              </a:rPr>
              <a:t>proizilazi</a:t>
            </a:r>
            <a:r>
              <a:rPr lang="en-US" sz="1200" dirty="0" smtClean="0">
                <a:effectLst/>
                <a:latin typeface="+mn-lt"/>
                <a:ea typeface="Calibri"/>
                <a:cs typeface="Times New Roman"/>
              </a:rPr>
              <a:t> </a:t>
            </a:r>
            <a:r>
              <a:rPr lang="en-US" sz="1200" dirty="0" err="1" smtClean="0">
                <a:effectLst/>
                <a:latin typeface="+mn-lt"/>
                <a:ea typeface="Calibri"/>
                <a:cs typeface="Times New Roman"/>
              </a:rPr>
              <a:t>iz</a:t>
            </a:r>
            <a:r>
              <a:rPr lang="en-US" sz="1200" dirty="0" smtClean="0">
                <a:effectLst/>
                <a:latin typeface="+mn-lt"/>
                <a:ea typeface="Calibri"/>
                <a:cs typeface="Times New Roman"/>
              </a:rPr>
              <a:t> </a:t>
            </a:r>
            <a:r>
              <a:rPr lang="en-US" sz="1200" dirty="0" err="1" smtClean="0">
                <a:effectLst/>
                <a:latin typeface="+mn-lt"/>
                <a:ea typeface="Calibri"/>
                <a:cs typeface="Times New Roman"/>
              </a:rPr>
              <a:t>etičkog</a:t>
            </a:r>
            <a:r>
              <a:rPr lang="en-US" sz="1200" dirty="0" smtClean="0">
                <a:effectLst/>
                <a:latin typeface="+mn-lt"/>
                <a:ea typeface="Calibri"/>
                <a:cs typeface="Times New Roman"/>
              </a:rPr>
              <a:t> </a:t>
            </a:r>
            <a:r>
              <a:rPr lang="en-US" sz="1200" dirty="0" err="1" smtClean="0">
                <a:effectLst/>
                <a:latin typeface="+mn-lt"/>
                <a:ea typeface="Calibri"/>
                <a:cs typeface="Times New Roman"/>
              </a:rPr>
              <a:t>subjekta</a:t>
            </a:r>
            <a:r>
              <a:rPr lang="en-US" sz="1200" dirty="0" smtClean="0">
                <a:effectLst/>
                <a:latin typeface="+mn-lt"/>
                <a:ea typeface="Calibri"/>
                <a:cs typeface="Times New Roman"/>
              </a:rPr>
              <a:t> </a:t>
            </a:r>
            <a:r>
              <a:rPr lang="en-US" sz="1200" dirty="0" err="1" smtClean="0">
                <a:effectLst/>
                <a:latin typeface="+mn-lt"/>
                <a:ea typeface="Calibri"/>
                <a:cs typeface="Times New Roman"/>
              </a:rPr>
              <a:t>samog</a:t>
            </a:r>
            <a:r>
              <a:rPr lang="en-US" sz="1200" dirty="0" smtClean="0">
                <a:effectLst/>
                <a:latin typeface="+mn-lt"/>
                <a:ea typeface="Calibri"/>
                <a:cs typeface="Times New Roman"/>
              </a:rPr>
              <a:t>. </a:t>
            </a:r>
            <a:r>
              <a:rPr lang="en-US" sz="1200" dirty="0" err="1" smtClean="0">
                <a:effectLst/>
                <a:latin typeface="+mn-lt"/>
                <a:ea typeface="Calibri"/>
                <a:cs typeface="Times New Roman"/>
              </a:rPr>
              <a:t>Moralnu</a:t>
            </a:r>
            <a:r>
              <a:rPr lang="en-US" sz="1200" dirty="0" smtClean="0">
                <a:effectLst/>
                <a:latin typeface="+mn-lt"/>
                <a:ea typeface="Calibri"/>
                <a:cs typeface="Times New Roman"/>
              </a:rPr>
              <a:t> </a:t>
            </a:r>
            <a:r>
              <a:rPr lang="en-US" sz="1200" dirty="0" err="1" smtClean="0">
                <a:effectLst/>
                <a:latin typeface="+mn-lt"/>
                <a:ea typeface="Calibri"/>
                <a:cs typeface="Times New Roman"/>
              </a:rPr>
              <a:t>odgovornost</a:t>
            </a:r>
            <a:r>
              <a:rPr lang="en-US" sz="1200" dirty="0" smtClean="0">
                <a:effectLst/>
                <a:latin typeface="+mn-lt"/>
                <a:ea typeface="Calibri"/>
                <a:cs typeface="Times New Roman"/>
              </a:rPr>
              <a:t> ne </a:t>
            </a:r>
            <a:r>
              <a:rPr lang="en-US" sz="1200" dirty="0" err="1" smtClean="0">
                <a:effectLst/>
                <a:latin typeface="+mn-lt"/>
                <a:ea typeface="Calibri"/>
                <a:cs typeface="Times New Roman"/>
              </a:rPr>
              <a:t>možemo</a:t>
            </a:r>
            <a:r>
              <a:rPr lang="en-US" sz="1200" dirty="0" smtClean="0">
                <a:effectLst/>
                <a:latin typeface="+mn-lt"/>
                <a:ea typeface="Calibri"/>
                <a:cs typeface="Times New Roman"/>
              </a:rPr>
              <a:t> </a:t>
            </a:r>
            <a:r>
              <a:rPr lang="en-US" sz="1200" dirty="0" err="1" smtClean="0">
                <a:effectLst/>
                <a:latin typeface="+mn-lt"/>
                <a:ea typeface="Calibri"/>
                <a:cs typeface="Times New Roman"/>
              </a:rPr>
              <a:t>odrediti</a:t>
            </a:r>
            <a:r>
              <a:rPr lang="en-US" sz="1200" dirty="0" smtClean="0">
                <a:effectLst/>
                <a:latin typeface="+mn-lt"/>
                <a:ea typeface="Calibri"/>
                <a:cs typeface="Times New Roman"/>
              </a:rPr>
              <a:t> </a:t>
            </a:r>
            <a:r>
              <a:rPr lang="en-US" sz="1200" dirty="0" err="1" smtClean="0">
                <a:effectLst/>
                <a:latin typeface="+mn-lt"/>
                <a:ea typeface="Calibri"/>
                <a:cs typeface="Times New Roman"/>
              </a:rPr>
              <a:t>načelima</a:t>
            </a:r>
            <a:r>
              <a:rPr lang="en-US" sz="1200" dirty="0" smtClean="0">
                <a:effectLst/>
                <a:latin typeface="+mn-lt"/>
                <a:ea typeface="Calibri"/>
                <a:cs typeface="Times New Roman"/>
              </a:rPr>
              <a:t> </a:t>
            </a:r>
            <a:r>
              <a:rPr lang="en-US" sz="1200" dirty="0" err="1" smtClean="0">
                <a:effectLst/>
                <a:latin typeface="+mn-lt"/>
                <a:ea typeface="Calibri"/>
                <a:cs typeface="Times New Roman"/>
              </a:rPr>
              <a:t>ili</a:t>
            </a:r>
            <a:r>
              <a:rPr lang="en-US" sz="1200" dirty="0" smtClean="0">
                <a:effectLst/>
                <a:latin typeface="+mn-lt"/>
                <a:ea typeface="Calibri"/>
                <a:cs typeface="Times New Roman"/>
              </a:rPr>
              <a:t> </a:t>
            </a:r>
            <a:r>
              <a:rPr lang="en-US" sz="1200" dirty="0" err="1" smtClean="0">
                <a:effectLst/>
                <a:latin typeface="+mn-lt"/>
                <a:ea typeface="Calibri"/>
                <a:cs typeface="Times New Roman"/>
              </a:rPr>
              <a:t>propisati</a:t>
            </a:r>
            <a:r>
              <a:rPr lang="en-US" sz="1200" dirty="0" smtClean="0">
                <a:effectLst/>
                <a:latin typeface="+mn-lt"/>
                <a:ea typeface="Calibri"/>
                <a:cs typeface="Times New Roman"/>
              </a:rPr>
              <a:t> u </a:t>
            </a:r>
            <a:r>
              <a:rPr lang="en-US" sz="1200" dirty="0" err="1" smtClean="0">
                <a:effectLst/>
                <a:latin typeface="+mn-lt"/>
                <a:ea typeface="Calibri"/>
                <a:cs typeface="Times New Roman"/>
              </a:rPr>
              <a:t>obliku</a:t>
            </a:r>
            <a:r>
              <a:rPr lang="en-US" sz="1200" dirty="0" smtClean="0">
                <a:effectLst/>
                <a:latin typeface="+mn-lt"/>
                <a:ea typeface="Calibri"/>
                <a:cs typeface="Times New Roman"/>
              </a:rPr>
              <a:t> </a:t>
            </a:r>
            <a:r>
              <a:rPr lang="en-US" sz="1200" dirty="0" err="1" smtClean="0">
                <a:effectLst/>
                <a:latin typeface="+mn-lt"/>
                <a:ea typeface="Calibri"/>
                <a:cs typeface="Times New Roman"/>
              </a:rPr>
              <a:t>dužnosti</a:t>
            </a:r>
            <a:r>
              <a:rPr lang="en-US" sz="1200" dirty="0" smtClean="0">
                <a:effectLst/>
                <a:latin typeface="+mn-lt"/>
                <a:ea typeface="Calibri"/>
                <a:cs typeface="Times New Roman"/>
              </a:rPr>
              <a:t>. </a:t>
            </a:r>
          </a:p>
          <a:p>
            <a:pPr marL="342900" lvl="0" indent="-342900">
              <a:lnSpc>
                <a:spcPct val="115000"/>
              </a:lnSpc>
              <a:spcAft>
                <a:spcPts val="1000"/>
              </a:spcAft>
              <a:buFont typeface="Calibri"/>
              <a:buChar char="-"/>
            </a:pPr>
            <a:r>
              <a:rPr lang="en-US" sz="1200" dirty="0" smtClean="0">
                <a:effectLst/>
                <a:latin typeface="+mn-lt"/>
                <a:ea typeface="Calibri"/>
                <a:cs typeface="Times New Roman"/>
              </a:rPr>
              <a:t>KOMPETENTNOST – u </a:t>
            </a:r>
            <a:r>
              <a:rPr lang="en-US" sz="1200" dirty="0" err="1" smtClean="0">
                <a:effectLst/>
                <a:latin typeface="+mn-lt"/>
                <a:ea typeface="Calibri"/>
                <a:cs typeface="Times New Roman"/>
              </a:rPr>
              <a:t>zdravstvenoj</a:t>
            </a:r>
            <a:r>
              <a:rPr lang="sl-SI" sz="1200" dirty="0" smtClean="0">
                <a:effectLst/>
                <a:latin typeface="+mn-lt"/>
                <a:ea typeface="Calibri"/>
                <a:cs typeface="Times New Roman"/>
              </a:rPr>
              <a:t> </a:t>
            </a:r>
            <a:r>
              <a:rPr lang="en-US" sz="1200" dirty="0" smtClean="0">
                <a:effectLst/>
                <a:latin typeface="+mn-lt"/>
                <a:ea typeface="Calibri"/>
                <a:cs typeface="Times New Roman"/>
              </a:rPr>
              <a:t> </a:t>
            </a:r>
            <a:r>
              <a:rPr lang="en-US" sz="1200" dirty="0" err="1" smtClean="0">
                <a:effectLst/>
                <a:latin typeface="+mn-lt"/>
                <a:ea typeface="Calibri"/>
                <a:cs typeface="Times New Roman"/>
              </a:rPr>
              <a:t>nezi</a:t>
            </a:r>
            <a:r>
              <a:rPr lang="en-US" sz="1200" dirty="0" smtClean="0">
                <a:effectLst/>
                <a:latin typeface="+mn-lt"/>
                <a:ea typeface="Calibri"/>
                <a:cs typeface="Times New Roman"/>
              </a:rPr>
              <a:t> je </a:t>
            </a:r>
            <a:r>
              <a:rPr lang="en-US" sz="1200" dirty="0" err="1" smtClean="0">
                <a:effectLst/>
                <a:latin typeface="+mn-lt"/>
                <a:ea typeface="Calibri"/>
                <a:cs typeface="Times New Roman"/>
              </a:rPr>
              <a:t>na</a:t>
            </a:r>
            <a:r>
              <a:rPr lang="en-US" sz="1200" dirty="0" smtClean="0">
                <a:effectLst/>
                <a:latin typeface="+mn-lt"/>
                <a:ea typeface="Calibri"/>
                <a:cs typeface="Times New Roman"/>
              </a:rPr>
              <a:t> </a:t>
            </a:r>
            <a:r>
              <a:rPr lang="en-US" sz="1200" dirty="0" err="1" smtClean="0">
                <a:effectLst/>
                <a:latin typeface="+mn-lt"/>
                <a:ea typeface="Calibri"/>
                <a:cs typeface="Times New Roman"/>
              </a:rPr>
              <a:t>fizičkom</a:t>
            </a:r>
            <a:r>
              <a:rPr lang="en-US" sz="1200" dirty="0" smtClean="0">
                <a:effectLst/>
                <a:latin typeface="+mn-lt"/>
                <a:ea typeface="Calibri"/>
                <a:cs typeface="Times New Roman"/>
              </a:rPr>
              <a:t> </a:t>
            </a:r>
            <a:r>
              <a:rPr lang="en-US" sz="1200" dirty="0" err="1" smtClean="0">
                <a:effectLst/>
                <a:latin typeface="+mn-lt"/>
                <a:ea typeface="Calibri"/>
                <a:cs typeface="Times New Roman"/>
              </a:rPr>
              <a:t>nivou</a:t>
            </a:r>
            <a:r>
              <a:rPr lang="en-US" sz="1200" dirty="0" smtClean="0">
                <a:effectLst/>
                <a:latin typeface="+mn-lt"/>
                <a:ea typeface="Calibri"/>
                <a:cs typeface="Times New Roman"/>
              </a:rPr>
              <a:t> </a:t>
            </a:r>
            <a:r>
              <a:rPr lang="en-US" sz="1200" dirty="0" err="1" smtClean="0">
                <a:effectLst/>
                <a:latin typeface="+mn-lt"/>
                <a:ea typeface="Calibri"/>
                <a:cs typeface="Times New Roman"/>
              </a:rPr>
              <a:t>zasnovana</a:t>
            </a:r>
            <a:r>
              <a:rPr lang="en-US" sz="1200" dirty="0" smtClean="0">
                <a:effectLst/>
                <a:latin typeface="+mn-lt"/>
                <a:ea typeface="Calibri"/>
                <a:cs typeface="Times New Roman"/>
              </a:rPr>
              <a:t> </a:t>
            </a:r>
            <a:r>
              <a:rPr lang="en-US" sz="1200" dirty="0" err="1" smtClean="0">
                <a:effectLst/>
                <a:latin typeface="+mn-lt"/>
                <a:ea typeface="Calibri"/>
                <a:cs typeface="Times New Roman"/>
              </a:rPr>
              <a:t>na</a:t>
            </a:r>
            <a:r>
              <a:rPr lang="en-US" sz="1200" dirty="0" smtClean="0">
                <a:effectLst/>
                <a:latin typeface="+mn-lt"/>
                <a:ea typeface="Calibri"/>
                <a:cs typeface="Times New Roman"/>
              </a:rPr>
              <a:t> </a:t>
            </a:r>
            <a:r>
              <a:rPr lang="sl-SI" sz="1200" dirty="0" err="1" smtClean="0">
                <a:effectLst/>
                <a:latin typeface="+mn-lt"/>
                <a:ea typeface="Calibri"/>
                <a:cs typeface="Times New Roman"/>
              </a:rPr>
              <a:t>raspodeli</a:t>
            </a:r>
            <a:r>
              <a:rPr lang="sl-SI" sz="1200" baseline="0" dirty="0" smtClean="0">
                <a:effectLst/>
                <a:latin typeface="+mn-lt"/>
                <a:ea typeface="Calibri"/>
                <a:cs typeface="Times New Roman"/>
              </a:rPr>
              <a:t> </a:t>
            </a:r>
            <a:r>
              <a:rPr lang="sl-SI" sz="1200" baseline="0" dirty="0" err="1" smtClean="0">
                <a:effectLst/>
                <a:latin typeface="+mn-lt"/>
                <a:ea typeface="Calibri"/>
                <a:cs typeface="Times New Roman"/>
              </a:rPr>
              <a:t>obaveza</a:t>
            </a:r>
            <a:r>
              <a:rPr lang="sl-SI" sz="1200" baseline="0" dirty="0" smtClean="0">
                <a:effectLst/>
                <a:latin typeface="+mn-lt"/>
                <a:ea typeface="Calibri"/>
                <a:cs typeface="Times New Roman"/>
              </a:rPr>
              <a:t> i</a:t>
            </a:r>
            <a:r>
              <a:rPr lang="en-US" sz="1200" dirty="0" smtClean="0">
                <a:effectLst/>
                <a:latin typeface="+mn-lt"/>
                <a:ea typeface="Calibri"/>
                <a:cs typeface="Times New Roman"/>
              </a:rPr>
              <a:t> </a:t>
            </a:r>
            <a:r>
              <a:rPr lang="en-US" sz="1200" dirty="0" err="1" smtClean="0">
                <a:effectLst/>
                <a:latin typeface="+mn-lt"/>
                <a:ea typeface="Calibri"/>
                <a:cs typeface="Times New Roman"/>
              </a:rPr>
              <a:t>zadataka</a:t>
            </a:r>
            <a:r>
              <a:rPr lang="en-US" sz="1200" dirty="0" smtClean="0">
                <a:effectLst/>
                <a:latin typeface="+mn-lt"/>
                <a:ea typeface="Calibri"/>
                <a:cs typeface="Times New Roman"/>
              </a:rPr>
              <a:t> </a:t>
            </a:r>
            <a:r>
              <a:rPr lang="en-US" sz="1200" dirty="0" err="1" smtClean="0">
                <a:effectLst/>
                <a:latin typeface="+mn-lt"/>
                <a:ea typeface="Calibri"/>
                <a:cs typeface="Times New Roman"/>
              </a:rPr>
              <a:t>za</a:t>
            </a:r>
            <a:r>
              <a:rPr lang="en-US" sz="1200" dirty="0" smtClean="0">
                <a:effectLst/>
                <a:latin typeface="+mn-lt"/>
                <a:ea typeface="Calibri"/>
                <a:cs typeface="Times New Roman"/>
              </a:rPr>
              <a:t> </a:t>
            </a:r>
            <a:r>
              <a:rPr lang="en-US" sz="1200" dirty="0" err="1" smtClean="0">
                <a:effectLst/>
                <a:latin typeface="+mn-lt"/>
                <a:ea typeface="Calibri"/>
                <a:cs typeface="Times New Roman"/>
              </a:rPr>
              <a:t>pojedine</a:t>
            </a:r>
            <a:r>
              <a:rPr lang="en-US" sz="1200" dirty="0" smtClean="0">
                <a:effectLst/>
                <a:latin typeface="+mn-lt"/>
                <a:ea typeface="Calibri"/>
                <a:cs typeface="Times New Roman"/>
              </a:rPr>
              <a:t> </a:t>
            </a:r>
            <a:r>
              <a:rPr lang="en-US" sz="1200" dirty="0" err="1" smtClean="0">
                <a:effectLst/>
                <a:latin typeface="+mn-lt"/>
                <a:ea typeface="Calibri"/>
                <a:cs typeface="Times New Roman"/>
              </a:rPr>
              <a:t>zdravstvene</a:t>
            </a:r>
            <a:r>
              <a:rPr lang="en-US" sz="1200" dirty="0" smtClean="0">
                <a:effectLst/>
                <a:latin typeface="+mn-lt"/>
                <a:ea typeface="Calibri"/>
                <a:cs typeface="Times New Roman"/>
              </a:rPr>
              <a:t> </a:t>
            </a:r>
            <a:r>
              <a:rPr lang="en-US" sz="1200" dirty="0" err="1" smtClean="0">
                <a:effectLst/>
                <a:latin typeface="+mn-lt"/>
                <a:ea typeface="Calibri"/>
                <a:cs typeface="Times New Roman"/>
              </a:rPr>
              <a:t>radnike</a:t>
            </a:r>
            <a:r>
              <a:rPr lang="en-US" sz="1200" dirty="0" smtClean="0">
                <a:effectLst/>
                <a:latin typeface="+mn-lt"/>
                <a:ea typeface="Calibri"/>
                <a:cs typeface="Times New Roman"/>
              </a:rPr>
              <a:t>. Na </a:t>
            </a:r>
            <a:r>
              <a:rPr lang="en-US" sz="1200" dirty="0" err="1" smtClean="0">
                <a:effectLst/>
                <a:latin typeface="+mn-lt"/>
                <a:ea typeface="Calibri"/>
                <a:cs typeface="Times New Roman"/>
              </a:rPr>
              <a:t>etičkom</a:t>
            </a:r>
            <a:r>
              <a:rPr lang="en-US" sz="1200" dirty="0" smtClean="0">
                <a:effectLst/>
                <a:latin typeface="+mn-lt"/>
                <a:ea typeface="Calibri"/>
                <a:cs typeface="Times New Roman"/>
              </a:rPr>
              <a:t> </a:t>
            </a:r>
            <a:r>
              <a:rPr lang="en-US" sz="1200" dirty="0" err="1" smtClean="0">
                <a:effectLst/>
                <a:latin typeface="+mn-lt"/>
                <a:ea typeface="Calibri"/>
                <a:cs typeface="Times New Roman"/>
              </a:rPr>
              <a:t>nivou</a:t>
            </a:r>
            <a:r>
              <a:rPr lang="en-US" sz="1200" dirty="0" smtClean="0">
                <a:effectLst/>
                <a:latin typeface="+mn-lt"/>
                <a:ea typeface="Calibri"/>
                <a:cs typeface="Times New Roman"/>
              </a:rPr>
              <a:t> bi </a:t>
            </a:r>
            <a:r>
              <a:rPr lang="en-US" sz="1200" dirty="0" err="1" smtClean="0">
                <a:effectLst/>
                <a:latin typeface="+mn-lt"/>
                <a:ea typeface="Calibri"/>
                <a:cs typeface="Times New Roman"/>
              </a:rPr>
              <a:t>kompetentnost</a:t>
            </a:r>
            <a:r>
              <a:rPr lang="en-US" sz="1200" dirty="0" smtClean="0">
                <a:effectLst/>
                <a:latin typeface="+mn-lt"/>
                <a:ea typeface="Calibri"/>
                <a:cs typeface="Times New Roman"/>
              </a:rPr>
              <a:t> </a:t>
            </a:r>
            <a:r>
              <a:rPr lang="en-US" sz="1200" dirty="0" err="1" smtClean="0">
                <a:effectLst/>
                <a:latin typeface="+mn-lt"/>
                <a:ea typeface="Calibri"/>
                <a:cs typeface="Times New Roman"/>
              </a:rPr>
              <a:t>morala</a:t>
            </a:r>
            <a:r>
              <a:rPr lang="en-US" sz="1200" dirty="0" smtClean="0">
                <a:effectLst/>
                <a:latin typeface="+mn-lt"/>
                <a:ea typeface="Calibri"/>
                <a:cs typeface="Times New Roman"/>
              </a:rPr>
              <a:t> </a:t>
            </a:r>
            <a:r>
              <a:rPr lang="en-US" sz="1200" dirty="0" err="1" smtClean="0">
                <a:effectLst/>
                <a:latin typeface="+mn-lt"/>
                <a:ea typeface="Calibri"/>
                <a:cs typeface="Times New Roman"/>
              </a:rPr>
              <a:t>biti</a:t>
            </a:r>
            <a:r>
              <a:rPr lang="en-US" sz="1200" dirty="0" smtClean="0">
                <a:effectLst/>
                <a:latin typeface="+mn-lt"/>
                <a:ea typeface="Calibri"/>
                <a:cs typeface="Times New Roman"/>
              </a:rPr>
              <a:t> </a:t>
            </a:r>
            <a:r>
              <a:rPr lang="en-US" sz="1200" dirty="0" err="1" smtClean="0">
                <a:effectLst/>
                <a:latin typeface="+mn-lt"/>
                <a:ea typeface="Calibri"/>
                <a:cs typeface="Times New Roman"/>
              </a:rPr>
              <a:t>jednaka</a:t>
            </a:r>
            <a:r>
              <a:rPr lang="en-US" sz="1200" dirty="0" smtClean="0">
                <a:effectLst/>
                <a:latin typeface="+mn-lt"/>
                <a:ea typeface="Calibri"/>
                <a:cs typeface="Times New Roman"/>
              </a:rPr>
              <a:t>  </a:t>
            </a:r>
            <a:r>
              <a:rPr lang="en-US" sz="1200" dirty="0" err="1" smtClean="0">
                <a:effectLst/>
                <a:latin typeface="+mn-lt"/>
                <a:ea typeface="Calibri"/>
                <a:cs typeface="Times New Roman"/>
              </a:rPr>
              <a:t>za</a:t>
            </a:r>
            <a:r>
              <a:rPr lang="en-US" sz="1200" dirty="0" smtClean="0">
                <a:effectLst/>
                <a:latin typeface="+mn-lt"/>
                <a:ea typeface="Calibri"/>
                <a:cs typeface="Times New Roman"/>
              </a:rPr>
              <a:t> </a:t>
            </a:r>
            <a:r>
              <a:rPr lang="en-US" sz="1200" dirty="0" err="1" smtClean="0">
                <a:effectLst/>
                <a:latin typeface="+mn-lt"/>
                <a:ea typeface="Calibri"/>
                <a:cs typeface="Times New Roman"/>
              </a:rPr>
              <a:t>sve</a:t>
            </a:r>
            <a:r>
              <a:rPr lang="en-US" sz="1200" dirty="0" smtClean="0">
                <a:effectLst/>
                <a:latin typeface="+mn-lt"/>
                <a:ea typeface="Calibri"/>
                <a:cs typeface="Times New Roman"/>
              </a:rPr>
              <a:t> one </a:t>
            </a:r>
            <a:r>
              <a:rPr lang="en-US" sz="1200" dirty="0" err="1" smtClean="0">
                <a:effectLst/>
                <a:latin typeface="+mn-lt"/>
                <a:ea typeface="Calibri"/>
                <a:cs typeface="Times New Roman"/>
              </a:rPr>
              <a:t>koji</a:t>
            </a:r>
            <a:r>
              <a:rPr lang="en-US" sz="1200" dirty="0" smtClean="0">
                <a:effectLst/>
                <a:latin typeface="+mn-lt"/>
                <a:ea typeface="Calibri"/>
                <a:cs typeface="Times New Roman"/>
              </a:rPr>
              <a:t> </a:t>
            </a:r>
            <a:r>
              <a:rPr lang="en-US" sz="1200" dirty="0" err="1" smtClean="0">
                <a:effectLst/>
                <a:latin typeface="+mn-lt"/>
                <a:ea typeface="Calibri"/>
                <a:cs typeface="Times New Roman"/>
              </a:rPr>
              <a:t>su</a:t>
            </a:r>
            <a:r>
              <a:rPr lang="en-US" sz="1200" dirty="0" smtClean="0">
                <a:effectLst/>
                <a:latin typeface="+mn-lt"/>
                <a:ea typeface="Calibri"/>
                <a:cs typeface="Times New Roman"/>
              </a:rPr>
              <a:t> </a:t>
            </a:r>
            <a:r>
              <a:rPr lang="en-US" sz="1200" dirty="0" err="1" smtClean="0">
                <a:effectLst/>
                <a:latin typeface="+mn-lt"/>
                <a:ea typeface="Calibri"/>
                <a:cs typeface="Times New Roman"/>
              </a:rPr>
              <a:t>uključeni</a:t>
            </a:r>
            <a:r>
              <a:rPr lang="en-US" sz="1200" dirty="0" smtClean="0">
                <a:effectLst/>
                <a:latin typeface="+mn-lt"/>
                <a:ea typeface="Calibri"/>
                <a:cs typeface="Times New Roman"/>
              </a:rPr>
              <a:t> u </a:t>
            </a:r>
            <a:r>
              <a:rPr lang="en-US" sz="1200" dirty="0" err="1" smtClean="0">
                <a:effectLst/>
                <a:latin typeface="+mn-lt"/>
                <a:ea typeface="Calibri"/>
                <a:cs typeface="Times New Roman"/>
              </a:rPr>
              <a:t>međusobni</a:t>
            </a:r>
            <a:r>
              <a:rPr lang="en-US" sz="1200" dirty="0" smtClean="0">
                <a:effectLst/>
                <a:latin typeface="+mn-lt"/>
                <a:ea typeface="Calibri"/>
                <a:cs typeface="Times New Roman"/>
              </a:rPr>
              <a:t> </a:t>
            </a:r>
            <a:r>
              <a:rPr lang="en-US" sz="1200" dirty="0" err="1" smtClean="0">
                <a:effectLst/>
                <a:latin typeface="+mn-lt"/>
                <a:ea typeface="Calibri"/>
                <a:cs typeface="Times New Roman"/>
              </a:rPr>
              <a:t>odnos</a:t>
            </a:r>
            <a:r>
              <a:rPr lang="en-US" sz="1200" dirty="0" smtClean="0">
                <a:effectLst/>
                <a:latin typeface="+mn-lt"/>
                <a:ea typeface="Calibri"/>
                <a:cs typeface="Times New Roman"/>
              </a:rPr>
              <a:t> s </a:t>
            </a:r>
            <a:r>
              <a:rPr lang="en-US" sz="1200" dirty="0" err="1" smtClean="0">
                <a:effectLst/>
                <a:latin typeface="+mn-lt"/>
                <a:ea typeface="Calibri"/>
                <a:cs typeface="Times New Roman"/>
              </a:rPr>
              <a:t>pacijentom</a:t>
            </a:r>
            <a:r>
              <a:rPr lang="en-US" sz="1200" dirty="0" smtClean="0">
                <a:effectLst/>
                <a:latin typeface="+mn-lt"/>
                <a:ea typeface="Calibri"/>
                <a:cs typeface="Times New Roman"/>
              </a:rPr>
              <a:t>.</a:t>
            </a:r>
            <a:endParaRPr lang="en-US" sz="1200" dirty="0">
              <a:effectLst/>
              <a:latin typeface="+mn-lt"/>
              <a:ea typeface="Calibri"/>
              <a:cs typeface="Times New Roman"/>
            </a:endParaRPr>
          </a:p>
        </p:txBody>
      </p:sp>
      <p:sp>
        <p:nvSpPr>
          <p:cNvPr id="4" name="Slide Number Placeholder 3"/>
          <p:cNvSpPr>
            <a:spLocks noGrp="1"/>
          </p:cNvSpPr>
          <p:nvPr>
            <p:ph type="sldNum" sz="quarter" idx="10"/>
          </p:nvPr>
        </p:nvSpPr>
        <p:spPr/>
        <p:txBody>
          <a:bodyPr/>
          <a:lstStyle/>
          <a:p>
            <a:fld id="{D51A8E8C-7000-4BD7-A278-0C1355790446}" type="slidenum">
              <a:rPr lang="en-US" smtClean="0"/>
              <a:pPr/>
              <a:t>12</a:t>
            </a:fld>
            <a:endParaRPr lang="en-US"/>
          </a:p>
        </p:txBody>
      </p:sp>
    </p:spTree>
    <p:extLst>
      <p:ext uri="{BB962C8B-B14F-4D97-AF65-F5344CB8AC3E}">
        <p14:creationId xmlns:p14="http://schemas.microsoft.com/office/powerpoint/2010/main" val="2911645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 </a:t>
            </a:r>
            <a:r>
              <a:rPr lang="sl-SI" sz="1200" kern="1200" dirty="0" smtClean="0">
                <a:solidFill>
                  <a:schemeClr val="tx1"/>
                </a:solidFill>
                <a:effectLst/>
                <a:latin typeface="+mn-lt"/>
                <a:ea typeface="+mn-ea"/>
                <a:cs typeface="+mn-cs"/>
              </a:rPr>
              <a:t>VERBALNI</a:t>
            </a:r>
            <a:r>
              <a:rPr lang="en-US" sz="1200" kern="1200" dirty="0" smtClean="0">
                <a:solidFill>
                  <a:schemeClr val="tx1"/>
                </a:solidFill>
                <a:effectLst/>
                <a:latin typeface="+mn-lt"/>
                <a:ea typeface="+mn-ea"/>
                <a:cs typeface="+mn-cs"/>
              </a:rPr>
              <a:t> (</a:t>
            </a:r>
            <a:r>
              <a:rPr lang="sl-SI" sz="1200" kern="1200" dirty="0" smtClean="0">
                <a:solidFill>
                  <a:schemeClr val="tx1"/>
                </a:solidFill>
                <a:effectLst/>
                <a:latin typeface="+mn-lt"/>
                <a:ea typeface="+mn-ea"/>
                <a:cs typeface="+mn-cs"/>
              </a:rPr>
              <a:t>raz</a:t>
            </a:r>
            <a:r>
              <a:rPr lang="en-US" sz="1200" kern="1200" dirty="0" err="1" smtClean="0">
                <a:solidFill>
                  <a:schemeClr val="tx1"/>
                </a:solidFill>
                <a:effectLst/>
                <a:latin typeface="+mn-lt"/>
                <a:ea typeface="+mn-ea"/>
                <a:cs typeface="+mn-cs"/>
              </a:rPr>
              <a:t>govor</a:t>
            </a:r>
            <a:r>
              <a:rPr lang="en-US" sz="1200" kern="1200" dirty="0" smtClean="0">
                <a:solidFill>
                  <a:schemeClr val="tx1"/>
                </a:solidFill>
                <a:effectLst/>
                <a:latin typeface="+mn-lt"/>
                <a:ea typeface="+mn-ea"/>
                <a:cs typeface="+mn-cs"/>
              </a:rPr>
              <a:t>, </a:t>
            </a:r>
            <a:r>
              <a:rPr lang="sl-SI" sz="1200" kern="1200" dirty="0" err="1" smtClean="0">
                <a:solidFill>
                  <a:schemeClr val="tx1"/>
                </a:solidFill>
                <a:effectLst/>
                <a:latin typeface="+mn-lt"/>
                <a:ea typeface="+mn-ea"/>
                <a:cs typeface="+mn-cs"/>
              </a:rPr>
              <a:t>objašnjavanje</a:t>
            </a:r>
            <a:r>
              <a:rPr lang="en-US" sz="1200" kern="1200" dirty="0" smtClean="0">
                <a:solidFill>
                  <a:schemeClr val="tx1"/>
                </a:solidFill>
                <a:effectLst/>
                <a:latin typeface="+mn-lt"/>
                <a:ea typeface="+mn-ea"/>
                <a:cs typeface="+mn-cs"/>
              </a:rPr>
              <a:t>, </a:t>
            </a:r>
            <a:r>
              <a:rPr lang="sl-SI" sz="1200" kern="1200" dirty="0" err="1" smtClean="0">
                <a:solidFill>
                  <a:schemeClr val="tx1"/>
                </a:solidFill>
                <a:effectLst/>
                <a:latin typeface="+mn-lt"/>
                <a:ea typeface="+mn-ea"/>
                <a:cs typeface="+mn-cs"/>
              </a:rPr>
              <a:t>ubeđivanje</a:t>
            </a:r>
            <a:r>
              <a:rPr lang="en-US" sz="1200" kern="1200" dirty="0" smtClean="0">
                <a:solidFill>
                  <a:schemeClr val="tx1"/>
                </a:solidFill>
                <a:effectLst/>
                <a:latin typeface="+mn-lt"/>
                <a:ea typeface="+mn-ea"/>
                <a:cs typeface="+mn-cs"/>
              </a:rPr>
              <a:t>, </a:t>
            </a:r>
            <a:r>
              <a:rPr lang="sl-SI" sz="1200" kern="1200" dirty="0" err="1" smtClean="0">
                <a:solidFill>
                  <a:schemeClr val="tx1"/>
                </a:solidFill>
                <a:effectLst/>
                <a:latin typeface="+mn-lt"/>
                <a:ea typeface="+mn-ea"/>
                <a:cs typeface="+mn-cs"/>
              </a:rPr>
              <a:t>uputstva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učenje</a:t>
            </a:r>
            <a:r>
              <a:rPr lang="en-US" sz="1200" kern="1200" dirty="0" smtClean="0">
                <a:solidFill>
                  <a:schemeClr val="tx1"/>
                </a:solidFill>
                <a:effectLst/>
                <a:latin typeface="+mn-lt"/>
                <a:ea typeface="+mn-ea"/>
                <a:cs typeface="+mn-cs"/>
              </a:rPr>
              <a:t>,... ); </a:t>
            </a:r>
            <a:endParaRPr lang="en-US" dirty="0" smtClean="0">
              <a:effectLst/>
            </a:endParaRPr>
          </a:p>
          <a:p>
            <a:r>
              <a:rPr lang="en-US" sz="1200" kern="1200" dirty="0" smtClean="0">
                <a:solidFill>
                  <a:schemeClr val="tx1"/>
                </a:solidFill>
                <a:effectLst/>
                <a:latin typeface="+mn-lt"/>
                <a:ea typeface="+mn-ea"/>
                <a:cs typeface="+mn-cs"/>
              </a:rPr>
              <a:t>– TELESNI (do</a:t>
            </a:r>
            <a:r>
              <a:rPr lang="sl-SI" sz="1200" kern="1200" dirty="0" smtClean="0">
                <a:solidFill>
                  <a:schemeClr val="tx1"/>
                </a:solidFill>
                <a:effectLst/>
                <a:latin typeface="+mn-lt"/>
                <a:ea typeface="+mn-ea"/>
                <a:cs typeface="+mn-cs"/>
              </a:rPr>
              <a:t>d</a:t>
            </a:r>
            <a:r>
              <a:rPr lang="en-US" sz="1200" kern="1200" dirty="0" err="1" smtClean="0">
                <a:solidFill>
                  <a:schemeClr val="tx1"/>
                </a:solidFill>
                <a:effectLst/>
                <a:latin typeface="+mn-lt"/>
                <a:ea typeface="+mn-ea"/>
                <a:cs typeface="+mn-cs"/>
              </a:rPr>
              <a:t>i</a:t>
            </a:r>
            <a:r>
              <a:rPr lang="sl-SI" sz="1200" kern="1200" dirty="0" smtClean="0">
                <a:solidFill>
                  <a:schemeClr val="tx1"/>
                </a:solidFill>
                <a:effectLst/>
                <a:latin typeface="+mn-lt"/>
                <a:ea typeface="+mn-ea"/>
                <a:cs typeface="+mn-cs"/>
              </a:rPr>
              <a:t>r</a:t>
            </a:r>
            <a:r>
              <a:rPr lang="en-US" sz="1200" kern="1200" dirty="0" smtClean="0">
                <a:solidFill>
                  <a:schemeClr val="tx1"/>
                </a:solidFill>
                <a:effectLst/>
                <a:latin typeface="+mn-lt"/>
                <a:ea typeface="+mn-ea"/>
                <a:cs typeface="+mn-cs"/>
              </a:rPr>
              <a:t>, postop</a:t>
            </a:r>
            <a:r>
              <a:rPr lang="sl-SI" sz="1200" kern="1200" dirty="0" smtClean="0">
                <a:solidFill>
                  <a:schemeClr val="tx1"/>
                </a:solidFill>
                <a:effectLst/>
                <a:latin typeface="+mn-lt"/>
                <a:ea typeface="+mn-ea"/>
                <a:cs typeface="+mn-cs"/>
              </a:rPr>
              <a:t>c</a:t>
            </a:r>
            <a:r>
              <a:rPr lang="en-US" sz="1200" kern="1200" dirty="0" err="1" smtClean="0">
                <a:solidFill>
                  <a:schemeClr val="tx1"/>
                </a:solidFill>
                <a:effectLst/>
                <a:latin typeface="+mn-lt"/>
                <a:ea typeface="+mn-ea"/>
                <a:cs typeface="+mn-cs"/>
              </a:rPr>
              <a:t>i</a:t>
            </a:r>
            <a:r>
              <a:rPr lang="en-US" sz="1200" kern="1200" dirty="0" smtClean="0">
                <a:solidFill>
                  <a:schemeClr val="tx1"/>
                </a:solidFill>
                <a:effectLst/>
                <a:latin typeface="+mn-lt"/>
                <a:ea typeface="+mn-ea"/>
                <a:cs typeface="+mn-cs"/>
              </a:rPr>
              <a:t> in </a:t>
            </a:r>
            <a:r>
              <a:rPr lang="sl-SI" sz="1200" kern="1200" dirty="0" smtClean="0">
                <a:solidFill>
                  <a:schemeClr val="tx1"/>
                </a:solidFill>
                <a:effectLst/>
                <a:latin typeface="+mn-lt"/>
                <a:ea typeface="+mn-ea"/>
                <a:cs typeface="+mn-cs"/>
              </a:rPr>
              <a:t>intervencije</a:t>
            </a:r>
            <a:r>
              <a:rPr lang="en-US" sz="1200" kern="1200" dirty="0" smtClean="0">
                <a:solidFill>
                  <a:schemeClr val="tx1"/>
                </a:solidFill>
                <a:effectLst/>
                <a:latin typeface="+mn-lt"/>
                <a:ea typeface="+mn-ea"/>
                <a:cs typeface="+mn-cs"/>
              </a:rPr>
              <a:t>); </a:t>
            </a:r>
            <a:endParaRPr lang="en-US" dirty="0" smtClean="0">
              <a:effectLst/>
            </a:endParaRPr>
          </a:p>
          <a:p>
            <a:r>
              <a:rPr lang="en-US" sz="1200" kern="1200" dirty="0" smtClean="0">
                <a:solidFill>
                  <a:schemeClr val="tx1"/>
                </a:solidFill>
                <a:effectLst/>
                <a:latin typeface="+mn-lt"/>
                <a:ea typeface="+mn-ea"/>
                <a:cs typeface="+mn-cs"/>
              </a:rPr>
              <a:t>– NEPOSREDNI (</a:t>
            </a:r>
            <a:r>
              <a:rPr lang="en-US" sz="1200" kern="1200" dirty="0" err="1" smtClean="0">
                <a:solidFill>
                  <a:schemeClr val="tx1"/>
                </a:solidFill>
                <a:effectLst/>
                <a:latin typeface="+mn-lt"/>
                <a:ea typeface="+mn-ea"/>
                <a:cs typeface="+mn-cs"/>
              </a:rPr>
              <a:t>medicinska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sestra</a:t>
            </a:r>
            <a:r>
              <a:rPr lang="en-US" sz="1200" kern="1200" dirty="0" smtClean="0">
                <a:solidFill>
                  <a:schemeClr val="tx1"/>
                </a:solidFill>
                <a:effectLst/>
                <a:latin typeface="+mn-lt"/>
                <a:ea typeface="+mn-ea"/>
                <a:cs typeface="+mn-cs"/>
              </a:rPr>
              <a:t> – </a:t>
            </a:r>
            <a:r>
              <a:rPr lang="en-US" sz="1200" kern="1200" dirty="0" err="1" smtClean="0">
                <a:solidFill>
                  <a:schemeClr val="tx1"/>
                </a:solidFill>
                <a:effectLst/>
                <a:latin typeface="+mn-lt"/>
                <a:ea typeface="+mn-ea"/>
                <a:cs typeface="+mn-cs"/>
              </a:rPr>
              <a:t>paci</a:t>
            </a:r>
            <a:r>
              <a:rPr lang="sl-SI" sz="1200" kern="1200" dirty="0" smtClean="0">
                <a:solidFill>
                  <a:schemeClr val="tx1"/>
                </a:solidFill>
                <a:effectLst/>
                <a:latin typeface="+mn-lt"/>
                <a:ea typeface="+mn-ea"/>
                <a:cs typeface="+mn-cs"/>
              </a:rPr>
              <a:t>j</a:t>
            </a:r>
            <a:r>
              <a:rPr lang="en-US" sz="1200" kern="1200" dirty="0" err="1" smtClean="0">
                <a:solidFill>
                  <a:schemeClr val="tx1"/>
                </a:solidFill>
                <a:effectLst/>
                <a:latin typeface="+mn-lt"/>
                <a:ea typeface="+mn-ea"/>
                <a:cs typeface="+mn-cs"/>
              </a:rPr>
              <a:t>ent</a:t>
            </a:r>
            <a:r>
              <a:rPr lang="en-US" sz="1200" kern="1200" dirty="0" smtClean="0">
                <a:solidFill>
                  <a:schemeClr val="tx1"/>
                </a:solidFill>
                <a:effectLst/>
                <a:latin typeface="+mn-lt"/>
                <a:ea typeface="+mn-ea"/>
                <a:cs typeface="+mn-cs"/>
              </a:rPr>
              <a:t>) </a:t>
            </a:r>
            <a:endParaRPr lang="en-US" dirty="0" smtClean="0">
              <a:effectLst/>
            </a:endParaRPr>
          </a:p>
          <a:p>
            <a:r>
              <a:rPr lang="en-US" sz="1200" kern="1200" dirty="0" smtClean="0">
                <a:solidFill>
                  <a:schemeClr val="tx1"/>
                </a:solidFill>
                <a:effectLst/>
                <a:latin typeface="+mn-lt"/>
                <a:ea typeface="+mn-ea"/>
                <a:cs typeface="+mn-cs"/>
              </a:rPr>
              <a:t>— POSREDNI (</a:t>
            </a:r>
            <a:r>
              <a:rPr lang="en-US" sz="1200" kern="1200" dirty="0" err="1" smtClean="0">
                <a:solidFill>
                  <a:schemeClr val="tx1"/>
                </a:solidFill>
                <a:effectLst/>
                <a:latin typeface="+mn-lt"/>
                <a:ea typeface="+mn-ea"/>
                <a:cs typeface="+mn-cs"/>
              </a:rPr>
              <a:t>medicinska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sestra</a:t>
            </a:r>
            <a:r>
              <a:rPr lang="en-US" sz="1200" kern="1200" dirty="0" smtClean="0">
                <a:solidFill>
                  <a:schemeClr val="tx1"/>
                </a:solidFill>
                <a:effectLst/>
                <a:latin typeface="+mn-lt"/>
                <a:ea typeface="+mn-ea"/>
                <a:cs typeface="+mn-cs"/>
              </a:rPr>
              <a:t> – </a:t>
            </a:r>
            <a:r>
              <a:rPr lang="en-US" sz="1200" kern="1200" dirty="0" err="1" smtClean="0">
                <a:solidFill>
                  <a:schemeClr val="tx1"/>
                </a:solidFill>
                <a:effectLst/>
                <a:latin typeface="+mn-lt"/>
                <a:ea typeface="+mn-ea"/>
                <a:cs typeface="+mn-cs"/>
              </a:rPr>
              <a:t>okol</a:t>
            </a:r>
            <a:r>
              <a:rPr lang="sl-SI" sz="1200" kern="1200" dirty="0" err="1" smtClean="0">
                <a:solidFill>
                  <a:schemeClr val="tx1"/>
                </a:solidFill>
                <a:effectLst/>
                <a:latin typeface="+mn-lt"/>
                <a:ea typeface="+mn-ea"/>
                <a:cs typeface="+mn-cs"/>
              </a:rPr>
              <a:t>ina</a:t>
            </a:r>
            <a:r>
              <a:rPr lang="en-US" sz="1200" kern="1200" dirty="0" smtClean="0">
                <a:solidFill>
                  <a:schemeClr val="tx1"/>
                </a:solidFill>
                <a:effectLst/>
                <a:latin typeface="+mn-lt"/>
                <a:ea typeface="+mn-ea"/>
                <a:cs typeface="+mn-cs"/>
              </a:rPr>
              <a:t> – </a:t>
            </a:r>
            <a:r>
              <a:rPr lang="en-US" sz="1200" kern="1200" dirty="0" err="1" smtClean="0">
                <a:solidFill>
                  <a:schemeClr val="tx1"/>
                </a:solidFill>
                <a:effectLst/>
                <a:latin typeface="+mn-lt"/>
                <a:ea typeface="+mn-ea"/>
                <a:cs typeface="+mn-cs"/>
              </a:rPr>
              <a:t>paci</a:t>
            </a:r>
            <a:r>
              <a:rPr lang="sl-SI" sz="1200" kern="1200" dirty="0" smtClean="0">
                <a:solidFill>
                  <a:schemeClr val="tx1"/>
                </a:solidFill>
                <a:effectLst/>
                <a:latin typeface="+mn-lt"/>
                <a:ea typeface="+mn-ea"/>
                <a:cs typeface="+mn-cs"/>
              </a:rPr>
              <a:t>j</a:t>
            </a:r>
            <a:r>
              <a:rPr lang="en-US" sz="1200" kern="1200" dirty="0" err="1" smtClean="0">
                <a:solidFill>
                  <a:schemeClr val="tx1"/>
                </a:solidFill>
                <a:effectLst/>
                <a:latin typeface="+mn-lt"/>
                <a:ea typeface="+mn-ea"/>
                <a:cs typeface="+mn-cs"/>
              </a:rPr>
              <a:t>ent</a:t>
            </a:r>
            <a:r>
              <a:rPr lang="en-US" sz="1200" kern="1200" dirty="0" smtClean="0">
                <a:solidFill>
                  <a:schemeClr val="tx1"/>
                </a:solidFill>
                <a:effectLst/>
                <a:latin typeface="+mn-lt"/>
                <a:ea typeface="+mn-ea"/>
                <a:cs typeface="+mn-cs"/>
              </a:rPr>
              <a:t>). </a:t>
            </a:r>
            <a:endParaRPr lang="en-US" dirty="0" smtClean="0">
              <a:effectLst/>
            </a:endParaRPr>
          </a:p>
          <a:p>
            <a:r>
              <a:rPr lang="en-US" sz="1200" kern="1200" dirty="0" smtClean="0">
                <a:solidFill>
                  <a:schemeClr val="tx1"/>
                </a:solidFill>
                <a:effectLst/>
                <a:latin typeface="+mn-lt"/>
                <a:ea typeface="+mn-ea"/>
                <a:cs typeface="+mn-cs"/>
              </a:rPr>
              <a:t>• </a:t>
            </a:r>
            <a:r>
              <a:rPr lang="sl-SI" sz="1200" kern="1200" dirty="0" smtClean="0">
                <a:solidFill>
                  <a:schemeClr val="tx1"/>
                </a:solidFill>
                <a:effectLst/>
                <a:latin typeface="+mn-lt"/>
                <a:ea typeface="+mn-ea"/>
                <a:cs typeface="+mn-cs"/>
              </a:rPr>
              <a:t>O</a:t>
            </a:r>
            <a:r>
              <a:rPr lang="en-US" sz="1200" kern="1200" dirty="0" err="1" smtClean="0">
                <a:solidFill>
                  <a:schemeClr val="tx1"/>
                </a:solidFill>
                <a:effectLst/>
                <a:latin typeface="+mn-lt"/>
                <a:ea typeface="+mn-ea"/>
                <a:cs typeface="+mn-cs"/>
              </a:rPr>
              <a:t>dnosi</a:t>
            </a:r>
            <a:r>
              <a:rPr lang="en-US" sz="1200" kern="1200" dirty="0" smtClean="0">
                <a:solidFill>
                  <a:schemeClr val="tx1"/>
                </a:solidFill>
                <a:effectLst/>
                <a:latin typeface="+mn-lt"/>
                <a:ea typeface="+mn-ea"/>
                <a:cs typeface="+mn-cs"/>
              </a:rPr>
              <a:t> do </a:t>
            </a:r>
            <a:r>
              <a:rPr lang="en-US" sz="1200" kern="1200" dirty="0" err="1" smtClean="0">
                <a:solidFill>
                  <a:schemeClr val="tx1"/>
                </a:solidFill>
                <a:effectLst/>
                <a:latin typeface="+mn-lt"/>
                <a:ea typeface="+mn-ea"/>
                <a:cs typeface="+mn-cs"/>
              </a:rPr>
              <a:t>paci</a:t>
            </a:r>
            <a:r>
              <a:rPr lang="sl-SI" sz="1200" kern="1200" dirty="0" smtClean="0">
                <a:solidFill>
                  <a:schemeClr val="tx1"/>
                </a:solidFill>
                <a:effectLst/>
                <a:latin typeface="+mn-lt"/>
                <a:ea typeface="+mn-ea"/>
                <a:cs typeface="+mn-cs"/>
              </a:rPr>
              <a:t>j</a:t>
            </a:r>
            <a:r>
              <a:rPr lang="en-US" sz="1200" kern="1200" dirty="0" err="1" smtClean="0">
                <a:solidFill>
                  <a:schemeClr val="tx1"/>
                </a:solidFill>
                <a:effectLst/>
                <a:latin typeface="+mn-lt"/>
                <a:ea typeface="+mn-ea"/>
                <a:cs typeface="+mn-cs"/>
              </a:rPr>
              <a:t>enta</a:t>
            </a:r>
            <a:r>
              <a:rPr lang="en-US" sz="1200" kern="1200" dirty="0" smtClean="0">
                <a:solidFill>
                  <a:schemeClr val="tx1"/>
                </a:solidFill>
                <a:effectLst/>
                <a:latin typeface="+mn-lt"/>
                <a:ea typeface="+mn-ea"/>
                <a:cs typeface="+mn-cs"/>
              </a:rPr>
              <a:t> </a:t>
            </a:r>
            <a:r>
              <a:rPr lang="sl-SI" sz="1200" kern="1200" dirty="0" err="1" smtClean="0">
                <a:solidFill>
                  <a:schemeClr val="tx1"/>
                </a:solidFill>
                <a:effectLst/>
                <a:latin typeface="+mn-lt"/>
                <a:ea typeface="+mn-ea"/>
                <a:cs typeface="+mn-cs"/>
              </a:rPr>
              <a:t>mogu</a:t>
            </a:r>
            <a:r>
              <a:rPr lang="sl-SI" sz="1200" kern="1200" baseline="0" dirty="0" smtClean="0">
                <a:solidFill>
                  <a:schemeClr val="tx1"/>
                </a:solidFill>
                <a:effectLst/>
                <a:latin typeface="+mn-lt"/>
                <a:ea typeface="+mn-ea"/>
                <a:cs typeface="+mn-cs"/>
              </a:rPr>
              <a:t> biti</a:t>
            </a:r>
            <a:r>
              <a:rPr lang="en-US" sz="1200" kern="1200" dirty="0" smtClean="0">
                <a:solidFill>
                  <a:schemeClr val="tx1"/>
                </a:solidFill>
                <a:effectLst/>
                <a:latin typeface="+mn-lt"/>
                <a:ea typeface="+mn-ea"/>
                <a:cs typeface="+mn-cs"/>
              </a:rPr>
              <a:t>: </a:t>
            </a:r>
            <a:endParaRPr lang="en-US" dirty="0" smtClean="0">
              <a:effectLst/>
            </a:endParaRPr>
          </a:p>
          <a:p>
            <a:r>
              <a:rPr lang="en-US" sz="1200" kern="1200" dirty="0" smtClean="0">
                <a:solidFill>
                  <a:schemeClr val="tx1"/>
                </a:solidFill>
                <a:effectLst/>
                <a:latin typeface="+mn-lt"/>
                <a:ea typeface="+mn-ea"/>
                <a:cs typeface="+mn-cs"/>
              </a:rPr>
              <a:t>– OS</a:t>
            </a:r>
            <a:r>
              <a:rPr lang="sl-SI" sz="1200" kern="1200" dirty="0" smtClean="0">
                <a:solidFill>
                  <a:schemeClr val="tx1"/>
                </a:solidFill>
                <a:effectLst/>
                <a:latin typeface="+mn-lt"/>
                <a:ea typeface="+mn-ea"/>
                <a:cs typeface="+mn-cs"/>
              </a:rPr>
              <a:t>O</a:t>
            </a:r>
            <a:r>
              <a:rPr lang="en-US" sz="1200" kern="1200" dirty="0" smtClean="0">
                <a:solidFill>
                  <a:schemeClr val="tx1"/>
                </a:solidFill>
                <a:effectLst/>
                <a:latin typeface="+mn-lt"/>
                <a:ea typeface="+mn-ea"/>
                <a:cs typeface="+mn-cs"/>
              </a:rPr>
              <a:t>BNI,</a:t>
            </a:r>
            <a:r>
              <a:rPr lang="sl-SI" sz="1200" kern="1200" dirty="0" smtClean="0">
                <a:solidFill>
                  <a:schemeClr val="tx1"/>
                </a:solidFill>
                <a:effectLst/>
                <a:latin typeface="+mn-lt"/>
                <a:ea typeface="+mn-ea"/>
                <a:cs typeface="+mn-cs"/>
              </a:rPr>
              <a:t> LIČNI - </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kad</a:t>
            </a:r>
            <a:r>
              <a:rPr lang="sl-SI" sz="1200" kern="1200" dirty="0" smtClean="0">
                <a:solidFill>
                  <a:schemeClr val="tx1"/>
                </a:solidFill>
                <a:effectLst/>
                <a:latin typeface="+mn-lt"/>
                <a:ea typeface="+mn-ea"/>
                <a:cs typeface="+mn-cs"/>
              </a:rPr>
              <a:t>a</a:t>
            </a:r>
            <a:r>
              <a:rPr lang="sl-SI" sz="1200" kern="1200" baseline="0" dirty="0" smtClean="0">
                <a:solidFill>
                  <a:schemeClr val="tx1"/>
                </a:solidFill>
                <a:effectLst/>
                <a:latin typeface="+mn-lt"/>
                <a:ea typeface="+mn-ea"/>
                <a:cs typeface="+mn-cs"/>
              </a:rPr>
              <a:t> </a:t>
            </a:r>
            <a:r>
              <a:rPr lang="sl-SI" sz="1200" kern="1200" baseline="0" dirty="0" err="1" smtClean="0">
                <a:solidFill>
                  <a:schemeClr val="tx1"/>
                </a:solidFill>
                <a:effectLst/>
                <a:latin typeface="+mn-lt"/>
                <a:ea typeface="+mn-ea"/>
                <a:cs typeface="+mn-cs"/>
              </a:rPr>
              <a:t>su</a:t>
            </a:r>
            <a:r>
              <a:rPr lang="sl-SI" sz="1200" kern="1200" baseline="0" dirty="0" smtClean="0">
                <a:solidFill>
                  <a:schemeClr val="tx1"/>
                </a:solidFill>
                <a:effectLst/>
                <a:latin typeface="+mn-lt"/>
                <a:ea typeface="+mn-ea"/>
                <a:cs typeface="+mn-cs"/>
              </a:rPr>
              <a:t> zasnovani na ličnim </a:t>
            </a:r>
            <a:r>
              <a:rPr lang="sl-SI" sz="1200" kern="1200" baseline="0" dirty="0" err="1" smtClean="0">
                <a:solidFill>
                  <a:schemeClr val="tx1"/>
                </a:solidFill>
                <a:effectLst/>
                <a:latin typeface="+mn-lt"/>
                <a:ea typeface="+mn-ea"/>
                <a:cs typeface="+mn-cs"/>
              </a:rPr>
              <a:t>osobinama</a:t>
            </a:r>
            <a:r>
              <a:rPr lang="sl-SI" sz="1200" kern="1200" baseline="0" dirty="0" smtClean="0">
                <a:solidFill>
                  <a:schemeClr val="tx1"/>
                </a:solidFill>
                <a:effectLst/>
                <a:latin typeface="+mn-lt"/>
                <a:ea typeface="+mn-ea"/>
                <a:cs typeface="+mn-cs"/>
              </a:rPr>
              <a:t> i </a:t>
            </a:r>
            <a:r>
              <a:rPr lang="en-US" sz="1200" kern="1200" dirty="0" smtClean="0">
                <a:solidFill>
                  <a:schemeClr val="tx1"/>
                </a:solidFill>
                <a:effectLst/>
                <a:latin typeface="+mn-lt"/>
                <a:ea typeface="+mn-ea"/>
                <a:cs typeface="+mn-cs"/>
              </a:rPr>
              <a:t> </a:t>
            </a:r>
            <a:r>
              <a:rPr lang="sl-SI" sz="1200" kern="1200" dirty="0" smtClean="0">
                <a:solidFill>
                  <a:schemeClr val="tx1"/>
                </a:solidFill>
                <a:effectLst/>
                <a:latin typeface="+mn-lt"/>
                <a:ea typeface="+mn-ea"/>
                <a:cs typeface="+mn-cs"/>
              </a:rPr>
              <a:t>sistemu vrednosti medicinske sestre</a:t>
            </a:r>
            <a:r>
              <a:rPr lang="sl-SI"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t>
            </a:r>
            <a:r>
              <a:rPr lang="sl-SI" sz="1200" kern="1200" dirty="0" err="1" smtClean="0">
                <a:solidFill>
                  <a:schemeClr val="tx1"/>
                </a:solidFill>
                <a:effectLst/>
                <a:latin typeface="+mn-lt"/>
                <a:ea typeface="+mn-ea"/>
                <a:cs typeface="+mn-cs"/>
              </a:rPr>
              <a:t>ljubaznost</a:t>
            </a:r>
            <a:r>
              <a:rPr lang="en-US" sz="1200" kern="1200" dirty="0" smtClean="0">
                <a:solidFill>
                  <a:schemeClr val="tx1"/>
                </a:solidFill>
                <a:effectLst/>
                <a:latin typeface="+mn-lt"/>
                <a:ea typeface="+mn-ea"/>
                <a:cs typeface="+mn-cs"/>
              </a:rPr>
              <a:t>, </a:t>
            </a:r>
            <a:r>
              <a:rPr lang="sl-SI" sz="1200" kern="1200" dirty="0" err="1" smtClean="0">
                <a:solidFill>
                  <a:schemeClr val="tx1"/>
                </a:solidFill>
                <a:effectLst/>
                <a:latin typeface="+mn-lt"/>
                <a:ea typeface="+mn-ea"/>
                <a:cs typeface="+mn-cs"/>
              </a:rPr>
              <a:t>strpljivost</a:t>
            </a:r>
            <a:r>
              <a:rPr lang="en-US" sz="1200" kern="1200" dirty="0" smtClean="0">
                <a:solidFill>
                  <a:schemeClr val="tx1"/>
                </a:solidFill>
                <a:effectLst/>
                <a:latin typeface="+mn-lt"/>
                <a:ea typeface="+mn-ea"/>
                <a:cs typeface="+mn-cs"/>
              </a:rPr>
              <a:t>, </a:t>
            </a:r>
            <a:r>
              <a:rPr lang="sl-SI" sz="1200" kern="1200" dirty="0" smtClean="0">
                <a:solidFill>
                  <a:schemeClr val="tx1"/>
                </a:solidFill>
                <a:effectLst/>
                <a:latin typeface="+mn-lt"/>
                <a:ea typeface="+mn-ea"/>
                <a:cs typeface="+mn-cs"/>
              </a:rPr>
              <a:t>u</a:t>
            </a:r>
            <a:r>
              <a:rPr lang="en-US" sz="1200" kern="1200" dirty="0" err="1" smtClean="0">
                <a:solidFill>
                  <a:schemeClr val="tx1"/>
                </a:solidFill>
                <a:effectLst/>
                <a:latin typeface="+mn-lt"/>
                <a:ea typeface="+mn-ea"/>
                <a:cs typeface="+mn-cs"/>
              </a:rPr>
              <a:t>ljudnost</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razumevanje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humanost</a:t>
            </a:r>
            <a:r>
              <a:rPr lang="en-US" sz="1200" kern="1200" dirty="0" smtClean="0">
                <a:solidFill>
                  <a:schemeClr val="tx1"/>
                </a:solidFill>
                <a:effectLst/>
                <a:latin typeface="+mn-lt"/>
                <a:ea typeface="+mn-ea"/>
                <a:cs typeface="+mn-cs"/>
              </a:rPr>
              <a:t>); </a:t>
            </a:r>
            <a:endParaRPr lang="en-US" dirty="0" smtClean="0">
              <a:effectLst/>
            </a:endParaRPr>
          </a:p>
          <a:p>
            <a:r>
              <a:rPr lang="en-US" sz="1200" kern="1200" dirty="0" smtClean="0">
                <a:solidFill>
                  <a:schemeClr val="tx1"/>
                </a:solidFill>
                <a:effectLst/>
                <a:latin typeface="+mn-lt"/>
                <a:ea typeface="+mn-ea"/>
                <a:cs typeface="+mn-cs"/>
              </a:rPr>
              <a:t>– STR</a:t>
            </a:r>
            <a:r>
              <a:rPr lang="sl-SI" sz="1200" kern="1200" dirty="0" smtClean="0">
                <a:solidFill>
                  <a:schemeClr val="tx1"/>
                </a:solidFill>
                <a:effectLst/>
                <a:latin typeface="+mn-lt"/>
                <a:ea typeface="+mn-ea"/>
                <a:cs typeface="+mn-cs"/>
              </a:rPr>
              <a:t>UČNI</a:t>
            </a:r>
            <a:r>
              <a:rPr lang="sl-SI" sz="1200" kern="1200" baseline="0" dirty="0" smtClean="0">
                <a:solidFill>
                  <a:schemeClr val="tx1"/>
                </a:solidFill>
                <a:effectLst/>
                <a:latin typeface="+mn-lt"/>
                <a:ea typeface="+mn-ea"/>
                <a:cs typeface="+mn-cs"/>
              </a:rPr>
              <a:t> – </a:t>
            </a:r>
            <a:r>
              <a:rPr lang="en-US" sz="1200" kern="1200" dirty="0" err="1" smtClean="0">
                <a:solidFill>
                  <a:schemeClr val="tx1"/>
                </a:solidFill>
                <a:effectLst/>
                <a:latin typeface="+mn-lt"/>
                <a:ea typeface="+mn-ea"/>
                <a:cs typeface="+mn-cs"/>
              </a:rPr>
              <a:t>kada</a:t>
            </a:r>
            <a:r>
              <a:rPr lang="sl-SI" sz="1200" kern="1200" baseline="0" dirty="0" smtClean="0">
                <a:solidFill>
                  <a:schemeClr val="tx1"/>
                </a:solidFill>
                <a:effectLst/>
                <a:latin typeface="+mn-lt"/>
                <a:ea typeface="+mn-ea"/>
                <a:cs typeface="+mn-cs"/>
              </a:rPr>
              <a:t> </a:t>
            </a:r>
            <a:r>
              <a:rPr lang="sl-SI" sz="1200" kern="1200" baseline="0" dirty="0" err="1" smtClean="0">
                <a:solidFill>
                  <a:schemeClr val="tx1"/>
                </a:solidFill>
                <a:effectLst/>
                <a:latin typeface="+mn-lt"/>
                <a:ea typeface="+mn-ea"/>
                <a:cs typeface="+mn-cs"/>
              </a:rPr>
              <a:t>sadrže</a:t>
            </a:r>
            <a:r>
              <a:rPr lang="sl-SI" sz="1200" kern="1200" baseline="0" dirty="0" smtClean="0">
                <a:solidFill>
                  <a:schemeClr val="tx1"/>
                </a:solidFill>
                <a:effectLst/>
                <a:latin typeface="+mn-lt"/>
                <a:ea typeface="+mn-ea"/>
                <a:cs typeface="+mn-cs"/>
              </a:rPr>
              <a:t> sva </a:t>
            </a:r>
            <a:r>
              <a:rPr lang="sl-SI" sz="1200" kern="1200" baseline="0" dirty="0" err="1" smtClean="0">
                <a:solidFill>
                  <a:schemeClr val="tx1"/>
                </a:solidFill>
                <a:effectLst/>
                <a:latin typeface="+mn-lt"/>
                <a:ea typeface="+mn-ea"/>
                <a:cs typeface="+mn-cs"/>
              </a:rPr>
              <a:t>savremena</a:t>
            </a:r>
            <a:r>
              <a:rPr lang="sl-SI" sz="1200" kern="1200" baseline="0" dirty="0" smtClean="0">
                <a:solidFill>
                  <a:schemeClr val="tx1"/>
                </a:solidFill>
                <a:effectLst/>
                <a:latin typeface="+mn-lt"/>
                <a:ea typeface="+mn-ea"/>
                <a:cs typeface="+mn-cs"/>
              </a:rPr>
              <a:t> </a:t>
            </a:r>
            <a:r>
              <a:rPr lang="sl-SI" sz="1200" kern="1200" baseline="0" dirty="0" err="1" smtClean="0">
                <a:solidFill>
                  <a:schemeClr val="tx1"/>
                </a:solidFill>
                <a:effectLst/>
                <a:latin typeface="+mn-lt"/>
                <a:ea typeface="+mn-ea"/>
                <a:cs typeface="+mn-cs"/>
              </a:rPr>
              <a:t>stručna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načela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vredno</a:t>
            </a:r>
            <a:r>
              <a:rPr lang="sl-SI" sz="1200" kern="1200" dirty="0" err="1" smtClean="0">
                <a:solidFill>
                  <a:schemeClr val="tx1"/>
                </a:solidFill>
                <a:effectLst/>
                <a:latin typeface="+mn-lt"/>
                <a:ea typeface="+mn-ea"/>
                <a:cs typeface="+mn-cs"/>
              </a:rPr>
              <a:t>sti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usmer</a:t>
            </a:r>
            <a:r>
              <a:rPr lang="sl-SI" sz="1200" kern="1200" dirty="0" err="1" smtClean="0">
                <a:solidFill>
                  <a:schemeClr val="tx1"/>
                </a:solidFill>
                <a:effectLst/>
                <a:latin typeface="+mn-lt"/>
                <a:ea typeface="+mn-ea"/>
                <a:cs typeface="+mn-cs"/>
              </a:rPr>
              <a:t>enja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str</a:t>
            </a:r>
            <a:r>
              <a:rPr lang="sl-SI" sz="1200" kern="1200" dirty="0" err="1" smtClean="0">
                <a:solidFill>
                  <a:schemeClr val="tx1"/>
                </a:solidFill>
                <a:effectLst/>
                <a:latin typeface="+mn-lt"/>
                <a:ea typeface="+mn-ea"/>
                <a:cs typeface="+mn-cs"/>
              </a:rPr>
              <a:t>učnost</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nes</a:t>
            </a:r>
            <a:r>
              <a:rPr lang="en-US" sz="1200" kern="1200" dirty="0" smtClean="0">
                <a:solidFill>
                  <a:schemeClr val="tx1"/>
                </a:solidFill>
                <a:effectLst/>
                <a:latin typeface="+mn-lt"/>
                <a:ea typeface="+mn-ea"/>
                <a:cs typeface="+mn-cs"/>
              </a:rPr>
              <a:t>̌</a:t>
            </a:r>
            <a:r>
              <a:rPr lang="sl-SI" sz="1200" kern="1200" dirty="0" err="1" smtClean="0">
                <a:solidFill>
                  <a:schemeClr val="tx1"/>
                </a:solidFill>
                <a:effectLst/>
                <a:latin typeface="+mn-lt"/>
                <a:ea typeface="+mn-ea"/>
                <a:cs typeface="+mn-cs"/>
              </a:rPr>
              <a:t>tetnost</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dobro</a:t>
            </a:r>
            <a:r>
              <a:rPr lang="sl-SI" sz="1200" kern="1200" dirty="0" smtClean="0">
                <a:solidFill>
                  <a:schemeClr val="tx1"/>
                </a:solidFill>
                <a:effectLst/>
                <a:latin typeface="+mn-lt"/>
                <a:ea typeface="+mn-ea"/>
                <a:cs typeface="+mn-cs"/>
              </a:rPr>
              <a:t>tvornost</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korektnost</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empatij</a:t>
            </a:r>
            <a:r>
              <a:rPr lang="sl-SI" sz="1200" kern="1200" dirty="0" smtClean="0">
                <a:solidFill>
                  <a:schemeClr val="tx1"/>
                </a:solidFill>
                <a:effectLst/>
                <a:latin typeface="+mn-lt"/>
                <a:ea typeface="+mn-ea"/>
                <a:cs typeface="+mn-cs"/>
              </a:rPr>
              <a:t>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humanost</a:t>
            </a:r>
            <a:r>
              <a:rPr lang="en-US" sz="1200" kern="1200" dirty="0" smtClean="0">
                <a:solidFill>
                  <a:schemeClr val="tx1"/>
                </a:solidFill>
                <a:effectLst/>
                <a:latin typeface="+mn-lt"/>
                <a:ea typeface="+mn-ea"/>
                <a:cs typeface="+mn-cs"/>
              </a:rPr>
              <a:t>, ...); </a:t>
            </a:r>
            <a:endParaRPr lang="en-US" dirty="0" smtClean="0">
              <a:effectLst/>
            </a:endParaRPr>
          </a:p>
          <a:p>
            <a:r>
              <a:rPr lang="en-US" sz="1200" kern="1200" dirty="0" smtClean="0">
                <a:solidFill>
                  <a:schemeClr val="tx1"/>
                </a:solidFill>
                <a:effectLst/>
                <a:latin typeface="+mn-lt"/>
                <a:ea typeface="+mn-ea"/>
                <a:cs typeface="+mn-cs"/>
              </a:rPr>
              <a:t>– MORALNO ETIČ</a:t>
            </a:r>
            <a:r>
              <a:rPr lang="sl-SI" sz="1200" kern="1200" dirty="0" smtClean="0">
                <a:solidFill>
                  <a:schemeClr val="tx1"/>
                </a:solidFill>
                <a:effectLst/>
                <a:latin typeface="+mn-lt"/>
                <a:ea typeface="+mn-ea"/>
                <a:cs typeface="+mn-cs"/>
              </a:rPr>
              <a:t>K</a:t>
            </a:r>
            <a:r>
              <a:rPr lang="en-US" sz="1200" kern="1200" dirty="0" smtClean="0">
                <a:solidFill>
                  <a:schemeClr val="tx1"/>
                </a:solidFill>
                <a:effectLst/>
                <a:latin typeface="+mn-lt"/>
                <a:ea typeface="+mn-ea"/>
                <a:cs typeface="+mn-cs"/>
              </a:rPr>
              <a:t>I</a:t>
            </a:r>
            <a:r>
              <a:rPr lang="sl-SI"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kada</a:t>
            </a:r>
            <a:r>
              <a:rPr lang="en-US" sz="1200" kern="1200" dirty="0" smtClean="0">
                <a:solidFill>
                  <a:schemeClr val="tx1"/>
                </a:solidFill>
                <a:effectLst/>
                <a:latin typeface="+mn-lt"/>
                <a:ea typeface="+mn-ea"/>
                <a:cs typeface="+mn-cs"/>
              </a:rPr>
              <a:t> je </a:t>
            </a:r>
            <a:r>
              <a:rPr lang="sl-SI" sz="1200" kern="1200" dirty="0" err="1" smtClean="0">
                <a:solidFill>
                  <a:schemeClr val="tx1"/>
                </a:solidFill>
                <a:effectLst/>
                <a:latin typeface="+mn-lt"/>
                <a:ea typeface="+mn-ea"/>
                <a:cs typeface="+mn-cs"/>
              </a:rPr>
              <a:t>naglasak</a:t>
            </a:r>
            <a:r>
              <a:rPr lang="sl-SI" sz="1200" kern="1200" dirty="0" smtClean="0">
                <a:solidFill>
                  <a:schemeClr val="tx1"/>
                </a:solidFill>
                <a:effectLst/>
                <a:latin typeface="+mn-lt"/>
                <a:ea typeface="+mn-ea"/>
                <a:cs typeface="+mn-cs"/>
              </a:rPr>
              <a:t> na </a:t>
            </a:r>
            <a:r>
              <a:rPr lang="sl-SI" sz="1200" kern="1200" dirty="0" err="1" smtClean="0">
                <a:solidFill>
                  <a:schemeClr val="tx1"/>
                </a:solidFill>
                <a:effectLst/>
                <a:latin typeface="+mn-lt"/>
                <a:ea typeface="+mn-ea"/>
                <a:cs typeface="+mn-cs"/>
              </a:rPr>
              <a:t>propisanim</a:t>
            </a:r>
            <a:r>
              <a:rPr lang="sl-SI" sz="1200" kern="1200" baseline="0" dirty="0" smtClean="0">
                <a:solidFill>
                  <a:schemeClr val="tx1"/>
                </a:solidFill>
                <a:effectLst/>
                <a:latin typeface="+mn-lt"/>
                <a:ea typeface="+mn-ea"/>
                <a:cs typeface="+mn-cs"/>
              </a:rPr>
              <a:t> </a:t>
            </a:r>
            <a:r>
              <a:rPr lang="sl-SI" sz="1200" kern="1200" baseline="0" dirty="0" err="1" smtClean="0">
                <a:solidFill>
                  <a:schemeClr val="tx1"/>
                </a:solidFill>
                <a:effectLst/>
                <a:latin typeface="+mn-lt"/>
                <a:ea typeface="+mn-ea"/>
                <a:cs typeface="+mn-cs"/>
              </a:rPr>
              <a:t>ili</a:t>
            </a:r>
            <a:r>
              <a:rPr lang="sl-SI" sz="1200" kern="1200" baseline="0" dirty="0" smtClean="0">
                <a:solidFill>
                  <a:schemeClr val="tx1"/>
                </a:solidFill>
                <a:effectLst/>
                <a:latin typeface="+mn-lt"/>
                <a:ea typeface="+mn-ea"/>
                <a:cs typeface="+mn-cs"/>
              </a:rPr>
              <a:t> </a:t>
            </a:r>
            <a:r>
              <a:rPr lang="sl-SI" sz="1200" kern="1200" baseline="0" dirty="0" err="1" smtClean="0">
                <a:solidFill>
                  <a:schemeClr val="tx1"/>
                </a:solidFill>
                <a:effectLst/>
                <a:latin typeface="+mn-lt"/>
                <a:ea typeface="+mn-ea"/>
                <a:cs typeface="+mn-cs"/>
              </a:rPr>
              <a:t>poželjnim</a:t>
            </a:r>
            <a:r>
              <a:rPr lang="sl-SI" sz="1200" kern="1200" baseline="0" dirty="0" smtClean="0">
                <a:solidFill>
                  <a:schemeClr val="tx1"/>
                </a:solidFill>
                <a:effectLst/>
                <a:latin typeface="+mn-lt"/>
                <a:ea typeface="+mn-ea"/>
                <a:cs typeface="+mn-cs"/>
              </a:rPr>
              <a:t> </a:t>
            </a:r>
            <a:r>
              <a:rPr lang="sl-SI" sz="1200" kern="1200" baseline="0" dirty="0" err="1" smtClean="0">
                <a:solidFill>
                  <a:schemeClr val="tx1"/>
                </a:solidFill>
                <a:effectLst/>
                <a:latin typeface="+mn-lt"/>
                <a:ea typeface="+mn-ea"/>
                <a:cs typeface="+mn-cs"/>
              </a:rPr>
              <a:t>merilima</a:t>
            </a:r>
            <a:r>
              <a:rPr lang="sl-SI" sz="1200" kern="1200" baseline="0" dirty="0" smtClean="0">
                <a:solidFill>
                  <a:schemeClr val="tx1"/>
                </a:solidFill>
                <a:effectLst/>
                <a:latin typeface="+mn-lt"/>
                <a:ea typeface="+mn-ea"/>
                <a:cs typeface="+mn-cs"/>
              </a:rPr>
              <a:t> ponašanja i delovanja </a:t>
            </a:r>
            <a:r>
              <a:rPr lang="en-US" sz="1200" kern="1200" dirty="0" smtClean="0">
                <a:solidFill>
                  <a:schemeClr val="tx1"/>
                </a:solidFill>
                <a:effectLst/>
                <a:latin typeface="+mn-lt"/>
                <a:ea typeface="+mn-ea"/>
                <a:cs typeface="+mn-cs"/>
              </a:rPr>
              <a:t>(</a:t>
            </a:r>
            <a:r>
              <a:rPr lang="sl-SI" sz="1200" kern="1200" dirty="0" err="1" smtClean="0">
                <a:solidFill>
                  <a:schemeClr val="tx1"/>
                </a:solidFill>
                <a:effectLst/>
                <a:latin typeface="+mn-lt"/>
                <a:ea typeface="+mn-ea"/>
                <a:cs typeface="+mn-cs"/>
              </a:rPr>
              <a:t>poverenje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tajnost</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pravičnost</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verodostojnost</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humanost</a:t>
            </a:r>
            <a:r>
              <a:rPr lang="en-US" sz="1200" kern="1200" dirty="0" smtClean="0">
                <a:solidFill>
                  <a:schemeClr val="tx1"/>
                </a:solidFill>
                <a:effectLst/>
                <a:latin typeface="+mn-lt"/>
                <a:ea typeface="+mn-ea"/>
                <a:cs typeface="+mn-cs"/>
              </a:rPr>
              <a:t>, ...).</a:t>
            </a:r>
            <a:br>
              <a:rPr lang="en-US" sz="1200" kern="1200" dirty="0" smtClean="0">
                <a:solidFill>
                  <a:schemeClr val="tx1"/>
                </a:solidFill>
                <a:effectLst/>
                <a:latin typeface="+mn-lt"/>
                <a:ea typeface="+mn-ea"/>
                <a:cs typeface="+mn-cs"/>
              </a:rPr>
            </a:br>
            <a:endParaRPr lang="en-US" dirty="0" smtClean="0">
              <a:effectLst/>
            </a:endParaRPr>
          </a:p>
          <a:p>
            <a:endParaRPr lang="en-US" dirty="0"/>
          </a:p>
        </p:txBody>
      </p:sp>
      <p:sp>
        <p:nvSpPr>
          <p:cNvPr id="4" name="Slide Number Placeholder 3"/>
          <p:cNvSpPr>
            <a:spLocks noGrp="1"/>
          </p:cNvSpPr>
          <p:nvPr>
            <p:ph type="sldNum" sz="quarter" idx="10"/>
          </p:nvPr>
        </p:nvSpPr>
        <p:spPr/>
        <p:txBody>
          <a:bodyPr/>
          <a:lstStyle/>
          <a:p>
            <a:fld id="{D51A8E8C-7000-4BD7-A278-0C1355790446}" type="slidenum">
              <a:rPr lang="en-US" smtClean="0"/>
              <a:pPr/>
              <a:t>13</a:t>
            </a:fld>
            <a:endParaRPr lang="en-US"/>
          </a:p>
        </p:txBody>
      </p:sp>
    </p:spTree>
    <p:extLst>
      <p:ext uri="{BB962C8B-B14F-4D97-AF65-F5344CB8AC3E}">
        <p14:creationId xmlns:p14="http://schemas.microsoft.com/office/powerpoint/2010/main" val="5811907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defRPr>
            </a:lvl1pPr>
            <a:lvl2pPr marL="742950" indent="-285750">
              <a:spcBef>
                <a:spcPct val="30000"/>
              </a:spcBef>
              <a:defRPr sz="1200">
                <a:solidFill>
                  <a:schemeClr val="tx1"/>
                </a:solidFill>
                <a:latin typeface="Times New Roman" charset="0"/>
              </a:defRPr>
            </a:lvl2pPr>
            <a:lvl3pPr marL="1143000" indent="-228600">
              <a:spcBef>
                <a:spcPct val="30000"/>
              </a:spcBef>
              <a:defRPr sz="1200">
                <a:solidFill>
                  <a:schemeClr val="tx1"/>
                </a:solidFill>
                <a:latin typeface="Times New Roman" charset="0"/>
              </a:defRPr>
            </a:lvl3pPr>
            <a:lvl4pPr marL="1600200" indent="-228600">
              <a:spcBef>
                <a:spcPct val="30000"/>
              </a:spcBef>
              <a:defRPr sz="1200">
                <a:solidFill>
                  <a:schemeClr val="tx1"/>
                </a:solidFill>
                <a:latin typeface="Times New Roman" charset="0"/>
              </a:defRPr>
            </a:lvl4pPr>
            <a:lvl5pPr marL="2057400" indent="-22860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a:spcBef>
                <a:spcPct val="0"/>
              </a:spcBef>
            </a:pPr>
            <a:fld id="{4DB15C9F-261E-6443-BE88-739BDE12EDB6}" type="slidenum">
              <a:rPr lang="sl-SI" altLang="x-none"/>
              <a:pPr>
                <a:spcBef>
                  <a:spcPct val="0"/>
                </a:spcBef>
              </a:pPr>
              <a:t>14</a:t>
            </a:fld>
            <a:endParaRPr lang="sl-SI" altLang="x-none"/>
          </a:p>
        </p:txBody>
      </p:sp>
      <p:sp>
        <p:nvSpPr>
          <p:cNvPr id="92162" name="Rectangle 2"/>
          <p:cNvSpPr>
            <a:spLocks noGrp="1" noRot="1" noChangeAspect="1" noChangeArrowheads="1" noTextEdit="1"/>
          </p:cNvSpPr>
          <p:nvPr>
            <p:ph type="sldImg"/>
          </p:nvPr>
        </p:nvSpPr>
        <p:spPr>
          <a:ln/>
        </p:spPr>
      </p:sp>
      <p:sp>
        <p:nvSpPr>
          <p:cNvPr id="921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r>
              <a:rPr lang="sl-SI" altLang="x-none" dirty="0" err="1" smtClean="0">
                <a:latin typeface="Times New Roman" charset="0"/>
              </a:rPr>
              <a:t>Lečenje</a:t>
            </a:r>
            <a:r>
              <a:rPr lang="sl-SI" altLang="x-none" baseline="0" dirty="0" smtClean="0">
                <a:latin typeface="Times New Roman" charset="0"/>
              </a:rPr>
              <a:t> i </a:t>
            </a:r>
            <a:r>
              <a:rPr lang="sl-SI" altLang="x-none" baseline="0" dirty="0" err="1" smtClean="0">
                <a:latin typeface="Times New Roman" charset="0"/>
              </a:rPr>
              <a:t>istraživanja</a:t>
            </a:r>
            <a:r>
              <a:rPr lang="sl-SI" altLang="x-none" baseline="0" dirty="0" smtClean="0">
                <a:latin typeface="Times New Roman" charset="0"/>
              </a:rPr>
              <a:t> na </a:t>
            </a:r>
            <a:r>
              <a:rPr lang="sl-SI" altLang="x-none" baseline="0" dirty="0" err="1" smtClean="0">
                <a:latin typeface="Times New Roman" charset="0"/>
              </a:rPr>
              <a:t>području</a:t>
            </a:r>
            <a:r>
              <a:rPr lang="sl-SI" altLang="x-none" baseline="0" dirty="0" smtClean="0">
                <a:latin typeface="Times New Roman" charset="0"/>
              </a:rPr>
              <a:t> </a:t>
            </a:r>
            <a:r>
              <a:rPr lang="sl-SI" altLang="x-none" baseline="0" dirty="0" err="1" smtClean="0">
                <a:latin typeface="Times New Roman" charset="0"/>
              </a:rPr>
              <a:t>bola</a:t>
            </a:r>
            <a:r>
              <a:rPr lang="sl-SI" altLang="x-none" baseline="0" dirty="0" smtClean="0">
                <a:latin typeface="Times New Roman" charset="0"/>
              </a:rPr>
              <a:t> </a:t>
            </a:r>
            <a:r>
              <a:rPr lang="sl-SI" altLang="x-none" baseline="0" dirty="0" err="1" smtClean="0">
                <a:latin typeface="Times New Roman" charset="0"/>
              </a:rPr>
              <a:t>izazivaju</a:t>
            </a:r>
            <a:r>
              <a:rPr lang="sl-SI" altLang="x-none" baseline="0" dirty="0" smtClean="0">
                <a:latin typeface="Times New Roman" charset="0"/>
              </a:rPr>
              <a:t> mnoge </a:t>
            </a:r>
            <a:r>
              <a:rPr lang="sl-SI" altLang="x-none" baseline="0" dirty="0" err="1" smtClean="0">
                <a:latin typeface="Times New Roman" charset="0"/>
              </a:rPr>
              <a:t>etičke</a:t>
            </a:r>
            <a:r>
              <a:rPr lang="sl-SI" altLang="x-none" baseline="0" dirty="0" smtClean="0">
                <a:latin typeface="Times New Roman" charset="0"/>
              </a:rPr>
              <a:t> dileme. </a:t>
            </a:r>
          </a:p>
          <a:p>
            <a:pPr eaLnBrk="1" hangingPunct="1"/>
            <a:r>
              <a:rPr lang="sl-SI" altLang="x-none" baseline="0" dirty="0" err="1" smtClean="0">
                <a:latin typeface="Times New Roman" charset="0"/>
              </a:rPr>
              <a:t>Ublažavanje</a:t>
            </a:r>
            <a:r>
              <a:rPr lang="sl-SI" altLang="x-none" baseline="0" dirty="0" smtClean="0">
                <a:latin typeface="Times New Roman" charset="0"/>
              </a:rPr>
              <a:t> </a:t>
            </a:r>
            <a:r>
              <a:rPr lang="sl-SI" altLang="x-none" baseline="0" dirty="0" err="1" smtClean="0">
                <a:latin typeface="Times New Roman" charset="0"/>
              </a:rPr>
              <a:t>bola</a:t>
            </a:r>
            <a:r>
              <a:rPr lang="sl-SI" altLang="x-none" baseline="0" dirty="0" smtClean="0">
                <a:latin typeface="Times New Roman" charset="0"/>
              </a:rPr>
              <a:t> (</a:t>
            </a:r>
            <a:r>
              <a:rPr lang="sl-SI" altLang="x-none" baseline="0" dirty="0" err="1" smtClean="0">
                <a:latin typeface="Times New Roman" charset="0"/>
              </a:rPr>
              <a:t>još</a:t>
            </a:r>
            <a:r>
              <a:rPr lang="sl-SI" altLang="x-none" baseline="0" dirty="0" smtClean="0">
                <a:latin typeface="Times New Roman" charset="0"/>
              </a:rPr>
              <a:t> iz vremena stare </a:t>
            </a:r>
            <a:r>
              <a:rPr lang="sl-SI" altLang="x-none" baseline="0" dirty="0" err="1" smtClean="0">
                <a:latin typeface="Times New Roman" charset="0"/>
              </a:rPr>
              <a:t>Grčke</a:t>
            </a:r>
            <a:r>
              <a:rPr lang="sl-SI" altLang="x-none" baseline="0" dirty="0" smtClean="0">
                <a:latin typeface="Times New Roman" charset="0"/>
              </a:rPr>
              <a:t>) mora </a:t>
            </a:r>
            <a:r>
              <a:rPr lang="sl-SI" altLang="x-none" baseline="0" dirty="0" err="1" smtClean="0">
                <a:latin typeface="Times New Roman" charset="0"/>
              </a:rPr>
              <a:t>obaveza</a:t>
            </a:r>
            <a:r>
              <a:rPr lang="sl-SI" altLang="x-none" baseline="0" dirty="0" smtClean="0">
                <a:latin typeface="Times New Roman" charset="0"/>
              </a:rPr>
              <a:t> za </a:t>
            </a:r>
            <a:r>
              <a:rPr lang="sl-SI" altLang="x-none" baseline="0" dirty="0" err="1" smtClean="0">
                <a:latin typeface="Times New Roman" charset="0"/>
              </a:rPr>
              <a:t>sve</a:t>
            </a:r>
            <a:r>
              <a:rPr lang="sl-SI" altLang="x-none" baseline="0" dirty="0" smtClean="0">
                <a:latin typeface="Times New Roman" charset="0"/>
              </a:rPr>
              <a:t> zdravstvene </a:t>
            </a:r>
            <a:r>
              <a:rPr lang="sl-SI" altLang="x-none" baseline="0" dirty="0" err="1" smtClean="0">
                <a:latin typeface="Times New Roman" charset="0"/>
              </a:rPr>
              <a:t>radnike</a:t>
            </a:r>
            <a:r>
              <a:rPr lang="sl-SI" altLang="x-none" baseline="0" dirty="0" smtClean="0">
                <a:latin typeface="Times New Roman" charset="0"/>
              </a:rPr>
              <a:t>;  tako za </a:t>
            </a:r>
            <a:r>
              <a:rPr lang="sl-SI" altLang="x-none" baseline="0" dirty="0" err="1" smtClean="0">
                <a:latin typeface="Times New Roman" charset="0"/>
              </a:rPr>
              <a:t>lekare</a:t>
            </a:r>
            <a:r>
              <a:rPr lang="sl-SI" altLang="x-none" baseline="0" dirty="0" smtClean="0">
                <a:latin typeface="Times New Roman" charset="0"/>
              </a:rPr>
              <a:t> </a:t>
            </a:r>
            <a:r>
              <a:rPr lang="sl-SI" altLang="x-none" baseline="0" dirty="0" err="1" smtClean="0">
                <a:latin typeface="Times New Roman" charset="0"/>
              </a:rPr>
              <a:t>kao</a:t>
            </a:r>
            <a:r>
              <a:rPr lang="sl-SI" altLang="x-none" baseline="0" dirty="0" smtClean="0">
                <a:latin typeface="Times New Roman" charset="0"/>
              </a:rPr>
              <a:t> i za medicinske sestre. </a:t>
            </a:r>
            <a:endParaRPr lang="sl-SI" altLang="x-none" dirty="0">
              <a:latin typeface="Times New Roman" charset="0"/>
            </a:endParaRPr>
          </a:p>
        </p:txBody>
      </p:sp>
    </p:spTree>
    <p:extLst>
      <p:ext uri="{BB962C8B-B14F-4D97-AF65-F5344CB8AC3E}">
        <p14:creationId xmlns:p14="http://schemas.microsoft.com/office/powerpoint/2010/main" val="6251784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defRPr>
            </a:lvl1pPr>
            <a:lvl2pPr marL="742950" indent="-285750">
              <a:spcBef>
                <a:spcPct val="30000"/>
              </a:spcBef>
              <a:defRPr sz="1200">
                <a:solidFill>
                  <a:schemeClr val="tx1"/>
                </a:solidFill>
                <a:latin typeface="Times New Roman" charset="0"/>
              </a:defRPr>
            </a:lvl2pPr>
            <a:lvl3pPr marL="1143000" indent="-228600">
              <a:spcBef>
                <a:spcPct val="30000"/>
              </a:spcBef>
              <a:defRPr sz="1200">
                <a:solidFill>
                  <a:schemeClr val="tx1"/>
                </a:solidFill>
                <a:latin typeface="Times New Roman" charset="0"/>
              </a:defRPr>
            </a:lvl3pPr>
            <a:lvl4pPr marL="1600200" indent="-228600">
              <a:spcBef>
                <a:spcPct val="30000"/>
              </a:spcBef>
              <a:defRPr sz="1200">
                <a:solidFill>
                  <a:schemeClr val="tx1"/>
                </a:solidFill>
                <a:latin typeface="Times New Roman" charset="0"/>
              </a:defRPr>
            </a:lvl4pPr>
            <a:lvl5pPr marL="2057400" indent="-22860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a:spcBef>
                <a:spcPct val="0"/>
              </a:spcBef>
            </a:pPr>
            <a:fld id="{8F25E638-3EA4-9F4C-ADA5-D45E72DEA743}" type="slidenum">
              <a:rPr lang="sl-SI" altLang="x-none"/>
              <a:pPr>
                <a:spcBef>
                  <a:spcPct val="0"/>
                </a:spcBef>
              </a:pPr>
              <a:t>15</a:t>
            </a:fld>
            <a:endParaRPr lang="sl-SI" altLang="x-none"/>
          </a:p>
        </p:txBody>
      </p:sp>
      <p:sp>
        <p:nvSpPr>
          <p:cNvPr id="94210" name="Rectangle 2"/>
          <p:cNvSpPr>
            <a:spLocks noGrp="1" noRot="1" noChangeAspect="1" noChangeArrowheads="1" noTextEdit="1"/>
          </p:cNvSpPr>
          <p:nvPr>
            <p:ph type="sldImg"/>
          </p:nvPr>
        </p:nvSpPr>
        <p:spPr>
          <a:ln/>
        </p:spPr>
      </p:sp>
      <p:sp>
        <p:nvSpPr>
          <p:cNvPr id="942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r>
              <a:rPr lang="sl-SI" altLang="x-none" dirty="0" err="1" smtClean="0">
                <a:latin typeface="Times New Roman" charset="0"/>
              </a:rPr>
              <a:t>Uzroci</a:t>
            </a:r>
            <a:r>
              <a:rPr lang="sl-SI" altLang="x-none" baseline="0" dirty="0" smtClean="0">
                <a:latin typeface="Times New Roman" charset="0"/>
              </a:rPr>
              <a:t> </a:t>
            </a:r>
            <a:r>
              <a:rPr lang="sl-SI" altLang="x-none" baseline="0" dirty="0" err="1" smtClean="0">
                <a:latin typeface="Times New Roman" charset="0"/>
              </a:rPr>
              <a:t>zašto</a:t>
            </a:r>
            <a:r>
              <a:rPr lang="sl-SI" altLang="x-none" baseline="0" dirty="0" smtClean="0">
                <a:latin typeface="Times New Roman" charset="0"/>
              </a:rPr>
              <a:t> </a:t>
            </a:r>
            <a:r>
              <a:rPr lang="sl-SI" altLang="x-none" baseline="0" dirty="0" err="1" smtClean="0">
                <a:latin typeface="Times New Roman" charset="0"/>
              </a:rPr>
              <a:t>bolesnici</a:t>
            </a:r>
            <a:r>
              <a:rPr lang="sl-SI" altLang="x-none" baseline="0" dirty="0" smtClean="0">
                <a:latin typeface="Times New Roman" charset="0"/>
              </a:rPr>
              <a:t> pate zbog </a:t>
            </a:r>
            <a:r>
              <a:rPr lang="sl-SI" altLang="x-none" baseline="0" dirty="0" err="1" smtClean="0">
                <a:latin typeface="Times New Roman" charset="0"/>
              </a:rPr>
              <a:t>bola</a:t>
            </a:r>
            <a:r>
              <a:rPr lang="sl-SI" altLang="x-none" baseline="0" dirty="0" smtClean="0">
                <a:latin typeface="Times New Roman" charset="0"/>
              </a:rPr>
              <a:t> </a:t>
            </a:r>
            <a:r>
              <a:rPr lang="sl-SI" altLang="x-none" baseline="0" dirty="0" err="1" smtClean="0">
                <a:latin typeface="Times New Roman" charset="0"/>
              </a:rPr>
              <a:t>su</a:t>
            </a:r>
            <a:r>
              <a:rPr lang="sl-SI" altLang="x-none" baseline="0" dirty="0" smtClean="0">
                <a:latin typeface="Times New Roman" charset="0"/>
              </a:rPr>
              <a:t> </a:t>
            </a:r>
            <a:r>
              <a:rPr lang="sl-SI" altLang="x-none" baseline="0" dirty="0" err="1" smtClean="0">
                <a:latin typeface="Times New Roman" charset="0"/>
              </a:rPr>
              <a:t>brojni</a:t>
            </a:r>
            <a:r>
              <a:rPr lang="sl-SI" altLang="x-none" baseline="0" dirty="0" smtClean="0">
                <a:latin typeface="Times New Roman" charset="0"/>
              </a:rPr>
              <a:t>. Tu je </a:t>
            </a:r>
            <a:r>
              <a:rPr lang="sl-SI" altLang="x-none" baseline="0" dirty="0" err="1" smtClean="0">
                <a:latin typeface="Times New Roman" charset="0"/>
              </a:rPr>
              <a:t>nabrojano</a:t>
            </a:r>
            <a:r>
              <a:rPr lang="sl-SI" altLang="x-none" baseline="0" dirty="0" smtClean="0">
                <a:latin typeface="Times New Roman" charset="0"/>
              </a:rPr>
              <a:t> tek nekoliko njih. </a:t>
            </a:r>
            <a:endParaRPr lang="sl-SI" altLang="x-none" dirty="0">
              <a:latin typeface="Times New Roman" charset="0"/>
            </a:endParaRPr>
          </a:p>
        </p:txBody>
      </p:sp>
    </p:spTree>
    <p:extLst>
      <p:ext uri="{BB962C8B-B14F-4D97-AF65-F5344CB8AC3E}">
        <p14:creationId xmlns:p14="http://schemas.microsoft.com/office/powerpoint/2010/main" val="13359410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a:t>
            </a:r>
            <a:r>
              <a:rPr lang="sl-SI" dirty="0" smtClean="0"/>
              <a:t>ad</a:t>
            </a:r>
            <a:r>
              <a:rPr lang="en-US" dirty="0" smtClean="0"/>
              <a:t> </a:t>
            </a:r>
            <a:r>
              <a:rPr lang="en-US" dirty="0" err="1" smtClean="0"/>
              <a:t>govorimo</a:t>
            </a:r>
            <a:r>
              <a:rPr lang="en-US" dirty="0" smtClean="0"/>
              <a:t> o </a:t>
            </a:r>
            <a:r>
              <a:rPr lang="en-US" dirty="0" err="1" smtClean="0"/>
              <a:t>eti</a:t>
            </a:r>
            <a:r>
              <a:rPr lang="sl-SI" dirty="0" smtClean="0"/>
              <a:t>c</a:t>
            </a:r>
            <a:r>
              <a:rPr lang="en-US" dirty="0" err="1" smtClean="0"/>
              <a:t>i</a:t>
            </a:r>
            <a:r>
              <a:rPr lang="en-US" dirty="0" smtClean="0"/>
              <a:t> </a:t>
            </a:r>
            <a:r>
              <a:rPr lang="sl-SI" dirty="0" smtClean="0"/>
              <a:t>kod </a:t>
            </a:r>
            <a:r>
              <a:rPr lang="sl-SI" dirty="0" err="1" smtClean="0"/>
              <a:t>ublažavanja</a:t>
            </a:r>
            <a:r>
              <a:rPr lang="sl-SI" dirty="0" smtClean="0"/>
              <a:t> </a:t>
            </a:r>
            <a:r>
              <a:rPr lang="sl-SI" dirty="0" err="1" smtClean="0"/>
              <a:t>bola</a:t>
            </a:r>
            <a:r>
              <a:rPr lang="sl-SI" dirty="0" smtClean="0"/>
              <a:t> </a:t>
            </a:r>
            <a:r>
              <a:rPr lang="sl-SI" dirty="0" err="1" smtClean="0"/>
              <a:t>su</a:t>
            </a:r>
            <a:r>
              <a:rPr lang="sl-SI" dirty="0" smtClean="0"/>
              <a:t> naši </a:t>
            </a:r>
            <a:r>
              <a:rPr lang="sl-SI" dirty="0" err="1" smtClean="0"/>
              <a:t>zaključci</a:t>
            </a:r>
            <a:r>
              <a:rPr lang="sl-SI" dirty="0" smtClean="0"/>
              <a:t> </a:t>
            </a:r>
            <a:r>
              <a:rPr lang="sl-SI" dirty="0" err="1" smtClean="0"/>
              <a:t>sledeći</a:t>
            </a:r>
            <a:r>
              <a:rPr lang="sl-SI" dirty="0" smtClean="0"/>
              <a:t>:</a:t>
            </a:r>
            <a:endParaRPr lang="en-US" dirty="0"/>
          </a:p>
        </p:txBody>
      </p:sp>
      <p:sp>
        <p:nvSpPr>
          <p:cNvPr id="4" name="Slide Number Placeholder 3"/>
          <p:cNvSpPr>
            <a:spLocks noGrp="1"/>
          </p:cNvSpPr>
          <p:nvPr>
            <p:ph type="sldNum" sz="quarter" idx="10"/>
          </p:nvPr>
        </p:nvSpPr>
        <p:spPr/>
        <p:txBody>
          <a:bodyPr/>
          <a:lstStyle/>
          <a:p>
            <a:fld id="{D51A8E8C-7000-4BD7-A278-0C1355790446}" type="slidenum">
              <a:rPr lang="en-US" smtClean="0"/>
              <a:pPr/>
              <a:t>16</a:t>
            </a:fld>
            <a:endParaRPr lang="en-US"/>
          </a:p>
        </p:txBody>
      </p:sp>
    </p:spTree>
    <p:extLst>
      <p:ext uri="{BB962C8B-B14F-4D97-AF65-F5344CB8AC3E}">
        <p14:creationId xmlns:p14="http://schemas.microsoft.com/office/powerpoint/2010/main" val="10967934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l-SI" baseline="0" dirty="0" smtClean="0"/>
              <a:t>Pri </a:t>
            </a:r>
            <a:r>
              <a:rPr lang="sl-SI" baseline="0" dirty="0" err="1" smtClean="0"/>
              <a:t>lečenju</a:t>
            </a:r>
            <a:r>
              <a:rPr lang="sl-SI" baseline="0" dirty="0" smtClean="0"/>
              <a:t> </a:t>
            </a:r>
            <a:r>
              <a:rPr lang="sl-SI" baseline="0" dirty="0" err="1" smtClean="0"/>
              <a:t>bola</a:t>
            </a:r>
            <a:r>
              <a:rPr lang="sl-SI" baseline="0" dirty="0" smtClean="0"/>
              <a:t> se </a:t>
            </a:r>
            <a:r>
              <a:rPr lang="sl-SI" baseline="0" dirty="0" err="1" smtClean="0"/>
              <a:t>susrećemo</a:t>
            </a:r>
            <a:r>
              <a:rPr lang="sl-SI" baseline="0" dirty="0" smtClean="0"/>
              <a:t> s nizom </a:t>
            </a:r>
            <a:r>
              <a:rPr lang="sl-SI" baseline="0" dirty="0" err="1" smtClean="0"/>
              <a:t>etičkih</a:t>
            </a:r>
            <a:r>
              <a:rPr lang="sl-SI" baseline="0" dirty="0" smtClean="0"/>
              <a:t> problema. </a:t>
            </a:r>
            <a:r>
              <a:rPr lang="sl-SI" dirty="0" err="1" smtClean="0"/>
              <a:t>Ovde</a:t>
            </a:r>
            <a:r>
              <a:rPr lang="sl-SI" dirty="0" smtClean="0"/>
              <a:t> </a:t>
            </a:r>
            <a:r>
              <a:rPr lang="sl-SI" dirty="0" err="1" smtClean="0"/>
              <a:t>su</a:t>
            </a:r>
            <a:r>
              <a:rPr lang="sl-SI" dirty="0" smtClean="0"/>
              <a:t> </a:t>
            </a:r>
            <a:r>
              <a:rPr lang="sl-SI" dirty="0" err="1" smtClean="0"/>
              <a:t>nabrojani</a:t>
            </a:r>
            <a:r>
              <a:rPr lang="sl-SI" dirty="0" smtClean="0"/>
              <a:t> samo neki.</a:t>
            </a:r>
            <a:endParaRPr lang="en-US" dirty="0" smtClean="0"/>
          </a:p>
          <a:p>
            <a:r>
              <a:rPr lang="en-US" dirty="0" err="1" smtClean="0"/>
              <a:t>Kak</a:t>
            </a:r>
            <a:r>
              <a:rPr lang="sl-SI" dirty="0" err="1" smtClean="0"/>
              <a:t>vo</a:t>
            </a:r>
            <a:r>
              <a:rPr lang="sl-SI" baseline="0" dirty="0" smtClean="0"/>
              <a:t> je </a:t>
            </a:r>
            <a:r>
              <a:rPr lang="sl-SI" baseline="0" dirty="0" err="1" smtClean="0"/>
              <a:t>značenje</a:t>
            </a:r>
            <a:r>
              <a:rPr lang="sl-SI" baseline="0" dirty="0" smtClean="0"/>
              <a:t> i </a:t>
            </a:r>
            <a:r>
              <a:rPr lang="sl-SI" baseline="0" dirty="0" err="1" smtClean="0"/>
              <a:t>uloga</a:t>
            </a:r>
            <a:r>
              <a:rPr lang="sl-SI" baseline="0" dirty="0" smtClean="0"/>
              <a:t> </a:t>
            </a:r>
            <a:r>
              <a:rPr lang="sl-SI" baseline="0" dirty="0" err="1" smtClean="0"/>
              <a:t>bola</a:t>
            </a:r>
            <a:r>
              <a:rPr lang="sl-SI" baseline="0" dirty="0" smtClean="0"/>
              <a:t> u medicini? </a:t>
            </a:r>
          </a:p>
          <a:p>
            <a:r>
              <a:rPr lang="sl-SI" dirty="0" smtClean="0"/>
              <a:t>Da</a:t>
            </a:r>
            <a:r>
              <a:rPr lang="sl-SI" baseline="0" dirty="0" smtClean="0"/>
              <a:t> </a:t>
            </a:r>
            <a:r>
              <a:rPr lang="sl-SI" baseline="0" dirty="0" err="1" smtClean="0"/>
              <a:t>li</a:t>
            </a:r>
            <a:r>
              <a:rPr lang="sl-SI" baseline="0" dirty="0" smtClean="0"/>
              <a:t> je </a:t>
            </a:r>
            <a:r>
              <a:rPr lang="sl-SI" baseline="0" dirty="0" err="1" smtClean="0"/>
              <a:t>lečenje</a:t>
            </a:r>
            <a:r>
              <a:rPr lang="sl-SI" baseline="0" dirty="0" smtClean="0"/>
              <a:t> </a:t>
            </a:r>
            <a:r>
              <a:rPr lang="sl-SI" baseline="0" dirty="0" err="1" smtClean="0"/>
              <a:t>bola</a:t>
            </a:r>
            <a:r>
              <a:rPr lang="sl-SI" baseline="0" dirty="0" smtClean="0"/>
              <a:t> </a:t>
            </a:r>
            <a:r>
              <a:rPr lang="sl-SI" baseline="0" dirty="0" err="1" smtClean="0"/>
              <a:t>sastavni</a:t>
            </a:r>
            <a:r>
              <a:rPr lang="sl-SI" baseline="0" dirty="0" smtClean="0"/>
              <a:t> </a:t>
            </a:r>
            <a:r>
              <a:rPr lang="sl-SI" baseline="0" dirty="0" err="1" smtClean="0"/>
              <a:t>dio</a:t>
            </a:r>
            <a:r>
              <a:rPr lang="sl-SI" baseline="0" dirty="0" smtClean="0"/>
              <a:t> standardne brige za </a:t>
            </a:r>
            <a:r>
              <a:rPr lang="sl-SI" baseline="0" dirty="0" err="1" smtClean="0"/>
              <a:t>bolesnika</a:t>
            </a:r>
            <a:r>
              <a:rPr lang="sl-SI" baseline="0" dirty="0" smtClean="0"/>
              <a:t>? </a:t>
            </a:r>
            <a:r>
              <a:rPr lang="en-US" dirty="0" smtClean="0"/>
              <a:t> </a:t>
            </a:r>
            <a:endParaRPr lang="en-US" baseline="0" dirty="0" smtClean="0"/>
          </a:p>
          <a:p>
            <a:r>
              <a:rPr lang="en-US" baseline="0" dirty="0" err="1" smtClean="0"/>
              <a:t>Kak</a:t>
            </a:r>
            <a:r>
              <a:rPr lang="sl-SI" baseline="0" dirty="0" smtClean="0"/>
              <a:t>v</a:t>
            </a:r>
            <a:r>
              <a:rPr lang="en-US" baseline="0" dirty="0" smtClean="0"/>
              <a:t>a je </a:t>
            </a:r>
            <a:r>
              <a:rPr lang="en-US" baseline="0" dirty="0" err="1" smtClean="0"/>
              <a:t>obveza</a:t>
            </a:r>
            <a:r>
              <a:rPr lang="en-US" baseline="0" dirty="0" smtClean="0"/>
              <a:t> </a:t>
            </a:r>
            <a:r>
              <a:rPr lang="en-US" baseline="0" dirty="0" err="1" smtClean="0"/>
              <a:t>zdrv</a:t>
            </a:r>
            <a:r>
              <a:rPr lang="sl-SI" baseline="0" dirty="0" err="1" smtClean="0"/>
              <a:t>avstvenog</a:t>
            </a:r>
            <a:r>
              <a:rPr lang="sl-SI" baseline="0" dirty="0" smtClean="0"/>
              <a:t> </a:t>
            </a:r>
            <a:r>
              <a:rPr lang="sl-SI" baseline="0" dirty="0" err="1" smtClean="0"/>
              <a:t>osoblja</a:t>
            </a:r>
            <a:r>
              <a:rPr lang="sl-SI" baseline="0" dirty="0" smtClean="0"/>
              <a:t> u pogledu </a:t>
            </a:r>
            <a:r>
              <a:rPr lang="sl-SI" baseline="0" dirty="0" err="1" smtClean="0"/>
              <a:t>ublažavanja</a:t>
            </a:r>
            <a:r>
              <a:rPr lang="sl-SI" baseline="0" dirty="0" smtClean="0"/>
              <a:t> </a:t>
            </a:r>
            <a:r>
              <a:rPr lang="sl-SI" baseline="0" dirty="0" err="1" smtClean="0"/>
              <a:t>bola</a:t>
            </a:r>
            <a:r>
              <a:rPr lang="sl-SI" baseline="0" dirty="0" smtClean="0"/>
              <a:t> kod </a:t>
            </a:r>
            <a:r>
              <a:rPr lang="sl-SI" baseline="0" dirty="0" err="1" smtClean="0"/>
              <a:t>bolesnika</a:t>
            </a:r>
            <a:r>
              <a:rPr lang="sl-SI" baseline="0" dirty="0" smtClean="0"/>
              <a:t>? </a:t>
            </a:r>
          </a:p>
          <a:p>
            <a:r>
              <a:rPr lang="sl-SI" baseline="0" dirty="0" smtClean="0"/>
              <a:t>Da </a:t>
            </a:r>
            <a:r>
              <a:rPr lang="sl-SI" baseline="0" dirty="0" err="1" smtClean="0"/>
              <a:t>li</a:t>
            </a:r>
            <a:r>
              <a:rPr lang="sl-SI" baseline="0" dirty="0" smtClean="0"/>
              <a:t> postoji </a:t>
            </a:r>
            <a:r>
              <a:rPr lang="sl-SI" baseline="0" dirty="0" err="1" smtClean="0"/>
              <a:t>suprotnost</a:t>
            </a:r>
            <a:r>
              <a:rPr lang="sl-SI" baseline="0" dirty="0" smtClean="0"/>
              <a:t> </a:t>
            </a:r>
            <a:r>
              <a:rPr lang="sl-SI" baseline="0" dirty="0" err="1" smtClean="0"/>
              <a:t>između</a:t>
            </a:r>
            <a:r>
              <a:rPr lang="sl-SI" baseline="0" dirty="0" smtClean="0"/>
              <a:t> </a:t>
            </a:r>
            <a:r>
              <a:rPr lang="sl-SI" baseline="0" dirty="0" err="1" smtClean="0"/>
              <a:t>dužnosti</a:t>
            </a:r>
            <a:r>
              <a:rPr lang="sl-SI" baseline="0" dirty="0" smtClean="0"/>
              <a:t> </a:t>
            </a:r>
            <a:r>
              <a:rPr lang="sl-SI" baseline="0" dirty="0" err="1" smtClean="0"/>
              <a:t>lečenja</a:t>
            </a:r>
            <a:r>
              <a:rPr lang="sl-SI" baseline="0" dirty="0" smtClean="0"/>
              <a:t> </a:t>
            </a:r>
            <a:r>
              <a:rPr lang="sl-SI" baseline="0" dirty="0" err="1" smtClean="0"/>
              <a:t>bola</a:t>
            </a:r>
            <a:r>
              <a:rPr lang="sl-SI" baseline="0" dirty="0" smtClean="0"/>
              <a:t> i drugih </a:t>
            </a:r>
            <a:r>
              <a:rPr lang="sl-SI" baseline="0" dirty="0" err="1" smtClean="0"/>
              <a:t>dužnosti</a:t>
            </a:r>
            <a:r>
              <a:rPr lang="sl-SI" baseline="0" dirty="0" smtClean="0"/>
              <a:t>? </a:t>
            </a:r>
            <a:endParaRPr lang="en-US" dirty="0"/>
          </a:p>
        </p:txBody>
      </p:sp>
      <p:sp>
        <p:nvSpPr>
          <p:cNvPr id="4" name="Slide Number Placeholder 3"/>
          <p:cNvSpPr>
            <a:spLocks noGrp="1"/>
          </p:cNvSpPr>
          <p:nvPr>
            <p:ph type="sldNum" sz="quarter" idx="10"/>
          </p:nvPr>
        </p:nvSpPr>
        <p:spPr/>
        <p:txBody>
          <a:bodyPr/>
          <a:lstStyle/>
          <a:p>
            <a:fld id="{D51A8E8C-7000-4BD7-A278-0C1355790446}" type="slidenum">
              <a:rPr lang="en-US" smtClean="0"/>
              <a:pPr/>
              <a:t>17</a:t>
            </a:fld>
            <a:endParaRPr lang="en-US"/>
          </a:p>
        </p:txBody>
      </p:sp>
    </p:spTree>
    <p:extLst>
      <p:ext uri="{BB962C8B-B14F-4D97-AF65-F5344CB8AC3E}">
        <p14:creationId xmlns:p14="http://schemas.microsoft.com/office/powerpoint/2010/main" val="11032971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l-SI" dirty="0" smtClean="0"/>
              <a:t>Kod</a:t>
            </a:r>
            <a:r>
              <a:rPr lang="sl-SI" baseline="0" dirty="0" smtClean="0"/>
              <a:t> </a:t>
            </a:r>
            <a:r>
              <a:rPr lang="sl-SI" baseline="0" dirty="0" err="1" smtClean="0"/>
              <a:t>lečenja</a:t>
            </a:r>
            <a:r>
              <a:rPr lang="sl-SI" baseline="0" dirty="0" smtClean="0"/>
              <a:t> </a:t>
            </a:r>
            <a:r>
              <a:rPr lang="sl-SI" baseline="0" dirty="0" err="1" smtClean="0"/>
              <a:t>bola</a:t>
            </a:r>
            <a:r>
              <a:rPr lang="sl-SI" baseline="0" dirty="0" smtClean="0"/>
              <a:t> </a:t>
            </a:r>
            <a:r>
              <a:rPr lang="sl-SI" baseline="0" dirty="0" err="1" smtClean="0"/>
              <a:t>su</a:t>
            </a:r>
            <a:r>
              <a:rPr lang="sl-SI" baseline="0" dirty="0" smtClean="0"/>
              <a:t> važne dve </a:t>
            </a:r>
            <a:r>
              <a:rPr lang="sl-SI" baseline="0" dirty="0" err="1" smtClean="0"/>
              <a:t>činjenice</a:t>
            </a:r>
            <a:r>
              <a:rPr lang="sl-SI" baseline="0" dirty="0" smtClean="0"/>
              <a:t>: </a:t>
            </a:r>
            <a:r>
              <a:rPr lang="sl-SI" baseline="0" dirty="0" err="1" smtClean="0"/>
              <a:t>Etička</a:t>
            </a:r>
            <a:r>
              <a:rPr lang="sl-SI" baseline="0" dirty="0" smtClean="0"/>
              <a:t> </a:t>
            </a:r>
            <a:r>
              <a:rPr lang="sl-SI" baseline="0" dirty="0" err="1" smtClean="0"/>
              <a:t>obaveza</a:t>
            </a:r>
            <a:r>
              <a:rPr lang="sl-SI" baseline="0" dirty="0" smtClean="0"/>
              <a:t> zdravstvenih </a:t>
            </a:r>
            <a:r>
              <a:rPr lang="sl-SI" baseline="0" dirty="0" err="1" smtClean="0"/>
              <a:t>radnika</a:t>
            </a:r>
            <a:r>
              <a:rPr lang="sl-SI" baseline="0" dirty="0" smtClean="0"/>
              <a:t> je da </a:t>
            </a:r>
            <a:r>
              <a:rPr lang="sl-SI" baseline="0" dirty="0" err="1" smtClean="0"/>
              <a:t>ublažavaju</a:t>
            </a:r>
            <a:r>
              <a:rPr lang="sl-SI" baseline="0" dirty="0" smtClean="0"/>
              <a:t> bol, a ta </a:t>
            </a:r>
            <a:r>
              <a:rPr lang="sl-SI" baseline="0" dirty="0" err="1" smtClean="0"/>
              <a:t>obaveza</a:t>
            </a:r>
            <a:r>
              <a:rPr lang="sl-SI" baseline="0" dirty="0" smtClean="0"/>
              <a:t> je </a:t>
            </a:r>
            <a:r>
              <a:rPr lang="sl-SI" baseline="0" dirty="0" err="1" smtClean="0"/>
              <a:t>često</a:t>
            </a:r>
            <a:r>
              <a:rPr lang="sl-SI" baseline="0" dirty="0" smtClean="0"/>
              <a:t> </a:t>
            </a:r>
            <a:r>
              <a:rPr lang="sl-SI" baseline="0" dirty="0" err="1" smtClean="0"/>
              <a:t>zanemarena</a:t>
            </a:r>
            <a:r>
              <a:rPr lang="sl-SI" baseline="0" dirty="0" smtClean="0"/>
              <a:t>.</a:t>
            </a:r>
            <a:endParaRPr lang="en-US" dirty="0"/>
          </a:p>
        </p:txBody>
      </p:sp>
      <p:sp>
        <p:nvSpPr>
          <p:cNvPr id="4" name="Slide Number Placeholder 3"/>
          <p:cNvSpPr>
            <a:spLocks noGrp="1"/>
          </p:cNvSpPr>
          <p:nvPr>
            <p:ph type="sldNum" sz="quarter" idx="10"/>
          </p:nvPr>
        </p:nvSpPr>
        <p:spPr/>
        <p:txBody>
          <a:bodyPr/>
          <a:lstStyle/>
          <a:p>
            <a:fld id="{D51A8E8C-7000-4BD7-A278-0C1355790446}" type="slidenum">
              <a:rPr lang="en-US" smtClean="0"/>
              <a:pPr/>
              <a:t>18</a:t>
            </a:fld>
            <a:endParaRPr lang="en-US"/>
          </a:p>
        </p:txBody>
      </p:sp>
    </p:spTree>
    <p:extLst>
      <p:ext uri="{BB962C8B-B14F-4D97-AF65-F5344CB8AC3E}">
        <p14:creationId xmlns:p14="http://schemas.microsoft.com/office/powerpoint/2010/main" val="17511145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a:t>
            </a:r>
            <a:r>
              <a:rPr lang="sl-SI" dirty="0" err="1" smtClean="0"/>
              <a:t>ečenje</a:t>
            </a:r>
            <a:r>
              <a:rPr lang="en-US" dirty="0" smtClean="0"/>
              <a:t> </a:t>
            </a:r>
            <a:r>
              <a:rPr lang="en-US" dirty="0" err="1" smtClean="0"/>
              <a:t>bol</a:t>
            </a:r>
            <a:r>
              <a:rPr lang="sl-SI" dirty="0" smtClean="0"/>
              <a:t>a</a:t>
            </a:r>
            <a:r>
              <a:rPr lang="en-US" dirty="0" smtClean="0"/>
              <a:t> je </a:t>
            </a:r>
            <a:r>
              <a:rPr lang="en-US" dirty="0" err="1" smtClean="0"/>
              <a:t>etič</a:t>
            </a:r>
            <a:r>
              <a:rPr lang="sl-SI" dirty="0" smtClean="0"/>
              <a:t>k</a:t>
            </a:r>
            <a:r>
              <a:rPr lang="en-US" dirty="0" smtClean="0"/>
              <a:t>a</a:t>
            </a:r>
            <a:r>
              <a:rPr lang="en-US" baseline="0" dirty="0" smtClean="0"/>
              <a:t> </a:t>
            </a:r>
            <a:r>
              <a:rPr lang="en-US" baseline="0" dirty="0" err="1" smtClean="0"/>
              <a:t>obveza</a:t>
            </a:r>
            <a:r>
              <a:rPr lang="en-US" baseline="0" dirty="0" smtClean="0"/>
              <a:t> </a:t>
            </a:r>
            <a:r>
              <a:rPr lang="en-US" baseline="0" dirty="0" err="1" smtClean="0"/>
              <a:t>i</a:t>
            </a:r>
            <a:r>
              <a:rPr lang="sl-SI" baseline="0" dirty="0" smtClean="0"/>
              <a:t> </a:t>
            </a:r>
            <a:r>
              <a:rPr lang="sl-SI" baseline="0" dirty="0" err="1" smtClean="0"/>
              <a:t>satoji</a:t>
            </a:r>
            <a:r>
              <a:rPr lang="sl-SI" baseline="0" dirty="0" smtClean="0"/>
              <a:t> se od </a:t>
            </a:r>
            <a:r>
              <a:rPr lang="sl-SI" baseline="0" dirty="0" err="1" smtClean="0"/>
              <a:t>efikasnog</a:t>
            </a:r>
            <a:r>
              <a:rPr lang="sl-SI" baseline="0" dirty="0" smtClean="0"/>
              <a:t> </a:t>
            </a:r>
            <a:r>
              <a:rPr lang="sl-SI" baseline="0" dirty="0" err="1" smtClean="0"/>
              <a:t>ublažavanja</a:t>
            </a:r>
            <a:r>
              <a:rPr lang="sl-SI" baseline="0" dirty="0" smtClean="0"/>
              <a:t> </a:t>
            </a:r>
            <a:r>
              <a:rPr lang="sl-SI" baseline="0" dirty="0" err="1" smtClean="0"/>
              <a:t>bola</a:t>
            </a:r>
            <a:r>
              <a:rPr lang="sl-SI" baseline="0" dirty="0" smtClean="0"/>
              <a:t>, </a:t>
            </a:r>
            <a:r>
              <a:rPr lang="sl-SI" baseline="0" dirty="0" err="1" smtClean="0"/>
              <a:t>koje</a:t>
            </a:r>
            <a:r>
              <a:rPr lang="sl-SI" baseline="0" dirty="0" smtClean="0"/>
              <a:t> zahteva </a:t>
            </a:r>
            <a:r>
              <a:rPr lang="sl-SI" baseline="0" dirty="0" err="1" smtClean="0"/>
              <a:t>holistički</a:t>
            </a:r>
            <a:r>
              <a:rPr lang="sl-SI" baseline="0" dirty="0" smtClean="0"/>
              <a:t> </a:t>
            </a:r>
            <a:r>
              <a:rPr lang="sl-SI" baseline="0" dirty="0" err="1" smtClean="0"/>
              <a:t>pristup</a:t>
            </a:r>
            <a:r>
              <a:rPr lang="sl-SI" baseline="0" dirty="0" smtClean="0"/>
              <a:t>.</a:t>
            </a:r>
            <a:r>
              <a:rPr lang="en-US" baseline="0" dirty="0" smtClean="0"/>
              <a:t> </a:t>
            </a:r>
            <a:endParaRPr lang="sl-SI" baseline="0" dirty="0" smtClean="0"/>
          </a:p>
          <a:p>
            <a:r>
              <a:rPr lang="en-US" baseline="0" dirty="0" smtClean="0"/>
              <a:t>To je </a:t>
            </a:r>
            <a:r>
              <a:rPr lang="en-US" baseline="0" dirty="0" err="1" smtClean="0"/>
              <a:t>etič</a:t>
            </a:r>
            <a:r>
              <a:rPr lang="sl-SI" baseline="0" dirty="0" smtClean="0"/>
              <a:t>k</a:t>
            </a:r>
            <a:r>
              <a:rPr lang="en-US" baseline="0" dirty="0" smtClean="0"/>
              <a:t>a </a:t>
            </a:r>
            <a:r>
              <a:rPr lang="en-US" baseline="0" dirty="0" err="1" smtClean="0"/>
              <a:t>obveza</a:t>
            </a:r>
            <a:r>
              <a:rPr lang="en-US" baseline="0" dirty="0" smtClean="0"/>
              <a:t> </a:t>
            </a:r>
            <a:r>
              <a:rPr lang="en-US" baseline="0" dirty="0" err="1" smtClean="0"/>
              <a:t>zdravstevih</a:t>
            </a:r>
            <a:r>
              <a:rPr lang="en-US" baseline="0" dirty="0" smtClean="0"/>
              <a:t> </a:t>
            </a:r>
            <a:r>
              <a:rPr lang="sl-SI" baseline="0" dirty="0" err="1" smtClean="0"/>
              <a:t>radnika</a:t>
            </a:r>
            <a:r>
              <a:rPr lang="en-US" baseline="0" dirty="0" smtClean="0"/>
              <a:t> </a:t>
            </a:r>
            <a:r>
              <a:rPr lang="en-US" baseline="0" dirty="0" err="1" smtClean="0"/>
              <a:t>i</a:t>
            </a:r>
            <a:r>
              <a:rPr lang="sl-SI" baseline="0" dirty="0" smtClean="0"/>
              <a:t> ne samo pravo </a:t>
            </a:r>
            <a:r>
              <a:rPr lang="sl-SI" baseline="0" dirty="0" err="1" smtClean="0"/>
              <a:t>čoveka</a:t>
            </a:r>
            <a:r>
              <a:rPr lang="en-US" baseline="0" dirty="0" smtClean="0"/>
              <a:t>. </a:t>
            </a:r>
            <a:r>
              <a:rPr lang="sl-SI" baseline="0" dirty="0" smtClean="0"/>
              <a:t>Ta to </a:t>
            </a:r>
            <a:r>
              <a:rPr lang="sl-SI" baseline="0" dirty="0" err="1" smtClean="0"/>
              <a:t>su</a:t>
            </a:r>
            <a:r>
              <a:rPr lang="sl-SI" baseline="0" dirty="0" smtClean="0"/>
              <a:t> o</a:t>
            </a:r>
            <a:r>
              <a:rPr lang="en-US" baseline="0" dirty="0" err="1" smtClean="0"/>
              <a:t>dgovorn</a:t>
            </a:r>
            <a:r>
              <a:rPr lang="sl-SI" baseline="0" dirty="0" smtClean="0"/>
              <a:t>e</a:t>
            </a:r>
            <a:r>
              <a:rPr lang="en-US" baseline="0" dirty="0" smtClean="0"/>
              <a:t> </a:t>
            </a:r>
            <a:r>
              <a:rPr lang="en-US" baseline="0" dirty="0" err="1" smtClean="0"/>
              <a:t>zdravstvne</a:t>
            </a:r>
            <a:r>
              <a:rPr lang="en-US" baseline="0" dirty="0" smtClean="0"/>
              <a:t> </a:t>
            </a:r>
            <a:r>
              <a:rPr lang="en-US" baseline="0" dirty="0" err="1" smtClean="0"/>
              <a:t>organizacije</a:t>
            </a:r>
            <a:r>
              <a:rPr lang="en-US" baseline="0" dirty="0" smtClean="0"/>
              <a:t> </a:t>
            </a:r>
            <a:r>
              <a:rPr lang="en-US" baseline="0" dirty="0" err="1" smtClean="0"/>
              <a:t>i</a:t>
            </a:r>
            <a:r>
              <a:rPr lang="en-US" baseline="0" dirty="0" smtClean="0"/>
              <a:t> </a:t>
            </a:r>
            <a:r>
              <a:rPr lang="en-US" baseline="0" dirty="0" err="1" smtClean="0"/>
              <a:t>zdravstveni</a:t>
            </a:r>
            <a:r>
              <a:rPr lang="en-US" baseline="0" dirty="0" smtClean="0"/>
              <a:t> </a:t>
            </a:r>
            <a:r>
              <a:rPr lang="en-US" baseline="0" dirty="0" err="1" smtClean="0"/>
              <a:t>sistemi</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D51A8E8C-7000-4BD7-A278-0C1355790446}" type="slidenum">
              <a:rPr lang="en-US" smtClean="0"/>
              <a:pPr/>
              <a:t>19</a:t>
            </a:fld>
            <a:endParaRPr lang="en-US"/>
          </a:p>
        </p:txBody>
      </p:sp>
    </p:spTree>
    <p:extLst>
      <p:ext uri="{BB962C8B-B14F-4D97-AF65-F5344CB8AC3E}">
        <p14:creationId xmlns:p14="http://schemas.microsoft.com/office/powerpoint/2010/main" val="20926945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fld id="{D46B49C7-B40F-0645-9C80-9C90B466D069}" type="slidenum">
              <a:rPr lang="en-US" altLang="x-none" sz="1200"/>
              <a:pPr/>
              <a:t>23</a:t>
            </a:fld>
            <a:endParaRPr lang="en-US" altLang="x-none" sz="120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hr-HR" altLang="x-none">
              <a:latin typeface="Times New Roman" charset="0"/>
            </a:endParaRPr>
          </a:p>
        </p:txBody>
      </p:sp>
    </p:spTree>
    <p:extLst>
      <p:ext uri="{BB962C8B-B14F-4D97-AF65-F5344CB8AC3E}">
        <p14:creationId xmlns:p14="http://schemas.microsoft.com/office/powerpoint/2010/main" val="9980159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txBox="1">
            <a:spLocks noGrp="1" noChangeArrowheads="1"/>
          </p:cNvSpPr>
          <p:nvPr/>
        </p:nvSpPr>
        <p:spPr bwMode="auto">
          <a:xfrm>
            <a:off x="3886200" y="8577263"/>
            <a:ext cx="2971800"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r"/>
            <a:fld id="{2A3FC50F-60FA-C44D-85E9-900C7F0E96C4}" type="slidenum">
              <a:rPr lang="en-US" altLang="x-none" sz="1200"/>
              <a:pPr algn="r"/>
              <a:t>24</a:t>
            </a:fld>
            <a:endParaRPr lang="en-US" altLang="x-none" sz="120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hr-HR" altLang="x-none">
              <a:latin typeface="Times New Roman" charset="0"/>
            </a:endParaRPr>
          </a:p>
        </p:txBody>
      </p:sp>
    </p:spTree>
    <p:extLst>
      <p:ext uri="{BB962C8B-B14F-4D97-AF65-F5344CB8AC3E}">
        <p14:creationId xmlns:p14="http://schemas.microsoft.com/office/powerpoint/2010/main" val="8908975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fld id="{0DFB9F10-7E9B-5047-96FA-D3FD172E4211}" type="slidenum">
              <a:rPr lang="en-US" altLang="x-none" sz="1200"/>
              <a:pPr/>
              <a:t>2</a:t>
            </a:fld>
            <a:endParaRPr lang="en-US" altLang="x-none" sz="120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hr-HR" altLang="x-none" dirty="0">
              <a:latin typeface="Times New Roman" charset="0"/>
            </a:endParaRPr>
          </a:p>
        </p:txBody>
      </p:sp>
    </p:spTree>
    <p:extLst>
      <p:ext uri="{BB962C8B-B14F-4D97-AF65-F5344CB8AC3E}">
        <p14:creationId xmlns:p14="http://schemas.microsoft.com/office/powerpoint/2010/main" val="13675307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fld id="{AD492B4F-C27F-034C-BA68-E9EC9197CB3A}" type="slidenum">
              <a:rPr lang="en-US" altLang="x-none" sz="1200"/>
              <a:pPr/>
              <a:t>25</a:t>
            </a:fld>
            <a:endParaRPr lang="en-US" altLang="x-none" sz="120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hr-HR" altLang="x-none">
              <a:latin typeface="Times New Roman" charset="0"/>
            </a:endParaRPr>
          </a:p>
        </p:txBody>
      </p:sp>
    </p:spTree>
    <p:extLst>
      <p:ext uri="{BB962C8B-B14F-4D97-AF65-F5344CB8AC3E}">
        <p14:creationId xmlns:p14="http://schemas.microsoft.com/office/powerpoint/2010/main" val="13414022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fld id="{C99280DB-2831-8C41-A08E-F21D2D4A5837}" type="slidenum">
              <a:rPr lang="en-US" altLang="x-none" sz="1200"/>
              <a:pPr/>
              <a:t>3</a:t>
            </a:fld>
            <a:endParaRPr lang="en-US" altLang="x-none" sz="120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hr-HR" altLang="x-none" dirty="0">
              <a:latin typeface="Times New Roman" charset="0"/>
            </a:endParaRPr>
          </a:p>
        </p:txBody>
      </p:sp>
    </p:spTree>
    <p:extLst>
      <p:ext uri="{BB962C8B-B14F-4D97-AF65-F5344CB8AC3E}">
        <p14:creationId xmlns:p14="http://schemas.microsoft.com/office/powerpoint/2010/main" val="18209493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fld id="{9E39B42F-4A87-1840-BE67-31F73455F6E2}" type="slidenum">
              <a:rPr lang="en-US" altLang="x-none" sz="1200"/>
              <a:pPr/>
              <a:t>4</a:t>
            </a:fld>
            <a:endParaRPr lang="en-US" altLang="x-none" sz="120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r>
              <a:rPr lang="en-US" sz="1200" b="0" i="0" u="none" strike="noStrike" kern="1200" dirty="0" err="1" smtClean="0">
                <a:solidFill>
                  <a:schemeClr val="tx1"/>
                </a:solidFill>
                <a:effectLst/>
                <a:latin typeface="+mn-lt"/>
                <a:ea typeface="+mn-ea"/>
                <a:cs typeface="+mn-cs"/>
              </a:rPr>
              <a:t>Utilitariz</a:t>
            </a:r>
            <a:r>
              <a:rPr lang="sl-SI" sz="1200" b="0" i="0" u="none" strike="noStrike" kern="1200" dirty="0" smtClean="0">
                <a:solidFill>
                  <a:schemeClr val="tx1"/>
                </a:solidFill>
                <a:effectLst/>
                <a:latin typeface="+mn-lt"/>
                <a:ea typeface="+mn-ea"/>
                <a:cs typeface="+mn-cs"/>
              </a:rPr>
              <a:t>a</a:t>
            </a:r>
            <a:r>
              <a:rPr lang="en-US" sz="1200" b="0" i="0" u="none" strike="noStrike" kern="1200" dirty="0" smtClean="0">
                <a:solidFill>
                  <a:schemeClr val="tx1"/>
                </a:solidFill>
                <a:effectLst/>
                <a:latin typeface="+mn-lt"/>
                <a:ea typeface="+mn-ea"/>
                <a:cs typeface="+mn-cs"/>
              </a:rPr>
              <a:t>m </a:t>
            </a:r>
            <a:r>
              <a:rPr lang="sl-SI" sz="1200" b="0" i="0" u="none" strike="noStrike" kern="1200" dirty="0" smtClean="0">
                <a:solidFill>
                  <a:schemeClr val="tx1"/>
                </a:solidFill>
                <a:effectLst/>
                <a:latin typeface="+mn-lt"/>
                <a:ea typeface="+mn-ea"/>
                <a:cs typeface="+mn-cs"/>
              </a:rPr>
              <a:t>je </a:t>
            </a:r>
            <a:r>
              <a:rPr lang="en-US" sz="1200" b="0" i="0" u="none" strike="noStrike" kern="1200" dirty="0" err="1" smtClean="0">
                <a:solidFill>
                  <a:schemeClr val="tx1"/>
                </a:solidFill>
                <a:effectLst/>
                <a:latin typeface="+mn-lt"/>
                <a:ea typeface="+mn-ea"/>
                <a:cs typeface="+mn-cs"/>
              </a:rPr>
              <a:t>osnova</a:t>
            </a:r>
            <a:r>
              <a:rPr lang="en-US" sz="1200" b="0" i="0" u="none" strike="noStrike" kern="1200" dirty="0" smtClean="0">
                <a:solidFill>
                  <a:schemeClr val="tx1"/>
                </a:solidFill>
                <a:effectLst/>
                <a:latin typeface="+mn-lt"/>
                <a:ea typeface="+mn-ea"/>
                <a:cs typeface="+mn-cs"/>
              </a:rPr>
              <a:t> in </a:t>
            </a:r>
            <a:r>
              <a:rPr lang="en-US" sz="1200" b="0" i="0" u="none" strike="noStrike" kern="1200" dirty="0" err="1" smtClean="0">
                <a:solidFill>
                  <a:schemeClr val="tx1"/>
                </a:solidFill>
                <a:effectLst/>
                <a:latin typeface="+mn-lt"/>
                <a:ea typeface="+mn-ea"/>
                <a:cs typeface="+mn-cs"/>
              </a:rPr>
              <a:t>merilo</a:t>
            </a:r>
            <a:r>
              <a:rPr lang="en-US" sz="1200" b="0" i="0" u="none" strike="noStrike" kern="1200" dirty="0" smtClean="0">
                <a:solidFill>
                  <a:schemeClr val="tx1"/>
                </a:solidFill>
                <a:effectLst/>
                <a:latin typeface="+mn-lt"/>
                <a:ea typeface="+mn-ea"/>
                <a:cs typeface="+mn-cs"/>
              </a:rPr>
              <a:t> </a:t>
            </a:r>
            <a:r>
              <a:rPr lang="sl-SI" sz="1200" b="0" i="0" u="none" strike="noStrike" kern="1200" dirty="0" err="1" smtClean="0">
                <a:solidFill>
                  <a:schemeClr val="tx1"/>
                </a:solidFill>
                <a:effectLst/>
                <a:latin typeface="+mn-lt"/>
                <a:ea typeface="+mn-ea"/>
                <a:cs typeface="+mn-cs"/>
              </a:rPr>
              <a:t>ljudskog</a:t>
            </a:r>
            <a:r>
              <a:rPr lang="en-US" sz="1200" b="0" i="0" u="none" strike="noStrike" kern="1200" dirty="0" smtClean="0">
                <a:solidFill>
                  <a:schemeClr val="tx1"/>
                </a:solidFill>
                <a:effectLst/>
                <a:latin typeface="+mn-lt"/>
                <a:ea typeface="+mn-ea"/>
                <a:cs typeface="+mn-cs"/>
              </a:rPr>
              <a:t> </a:t>
            </a:r>
            <a:r>
              <a:rPr lang="en-US" sz="1200" b="0" i="0" u="none" strike="noStrike" kern="1200" dirty="0" err="1" smtClean="0">
                <a:solidFill>
                  <a:schemeClr val="tx1"/>
                </a:solidFill>
                <a:effectLst/>
                <a:latin typeface="+mn-lt"/>
                <a:ea typeface="+mn-ea"/>
                <a:cs typeface="+mn-cs"/>
              </a:rPr>
              <a:t>delovanja</a:t>
            </a:r>
            <a:r>
              <a:rPr lang="en-US" sz="1200" b="0" i="0" u="none" strike="noStrike" kern="1200" dirty="0" smtClean="0">
                <a:solidFill>
                  <a:schemeClr val="tx1"/>
                </a:solidFill>
                <a:effectLst/>
                <a:latin typeface="+mn-lt"/>
                <a:ea typeface="+mn-ea"/>
                <a:cs typeface="+mn-cs"/>
              </a:rPr>
              <a:t> </a:t>
            </a:r>
            <a:r>
              <a:rPr lang="en-US" sz="1200" b="0" i="0" u="none" strike="noStrike" kern="1200" dirty="0" err="1" smtClean="0">
                <a:solidFill>
                  <a:schemeClr val="tx1"/>
                </a:solidFill>
                <a:effectLst/>
                <a:latin typeface="+mn-lt"/>
                <a:ea typeface="+mn-ea"/>
                <a:cs typeface="+mn-cs"/>
              </a:rPr>
              <a:t>i</a:t>
            </a:r>
            <a:r>
              <a:rPr lang="en-US" sz="1200" b="0" i="0" u="none" strike="noStrike" kern="1200" dirty="0" smtClean="0">
                <a:solidFill>
                  <a:schemeClr val="tx1"/>
                </a:solidFill>
                <a:effectLst/>
                <a:latin typeface="+mn-lt"/>
                <a:ea typeface="+mn-ea"/>
                <a:cs typeface="+mn-cs"/>
              </a:rPr>
              <a:t> </a:t>
            </a:r>
            <a:r>
              <a:rPr lang="en-US" sz="1200" b="0" i="0" u="none" strike="noStrike" kern="1200" dirty="0" err="1" smtClean="0">
                <a:solidFill>
                  <a:schemeClr val="tx1"/>
                </a:solidFill>
                <a:effectLst/>
                <a:latin typeface="+mn-lt"/>
                <a:ea typeface="+mn-ea"/>
                <a:cs typeface="+mn-cs"/>
              </a:rPr>
              <a:t>moraln</a:t>
            </a:r>
            <a:r>
              <a:rPr lang="sl-SI" sz="1200" b="0" i="0" u="none" strike="noStrike" kern="1200" dirty="0" smtClean="0">
                <a:solidFill>
                  <a:schemeClr val="tx1"/>
                </a:solidFill>
                <a:effectLst/>
                <a:latin typeface="+mn-lt"/>
                <a:ea typeface="+mn-ea"/>
                <a:cs typeface="+mn-cs"/>
              </a:rPr>
              <a:t>e</a:t>
            </a:r>
            <a:r>
              <a:rPr lang="sl-SI" sz="1200" b="0" i="0" u="none" strike="noStrike" kern="1200" baseline="0" dirty="0" smtClean="0">
                <a:solidFill>
                  <a:schemeClr val="tx1"/>
                </a:solidFill>
                <a:effectLst/>
                <a:latin typeface="+mn-lt"/>
                <a:ea typeface="+mn-ea"/>
                <a:cs typeface="+mn-cs"/>
              </a:rPr>
              <a:t> </a:t>
            </a:r>
            <a:r>
              <a:rPr lang="sl-SI" sz="1200" b="0" i="0" u="none" strike="noStrike" kern="1200" baseline="0" dirty="0" err="1" smtClean="0">
                <a:solidFill>
                  <a:schemeClr val="tx1"/>
                </a:solidFill>
                <a:effectLst/>
                <a:latin typeface="+mn-lt"/>
                <a:ea typeface="+mn-ea"/>
                <a:cs typeface="+mn-cs"/>
              </a:rPr>
              <a:t>procene</a:t>
            </a:r>
            <a:endParaRPr lang="en-US" altLang="x-none" sz="1200" b="0" i="0" u="none" strike="noStrike"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Na</a:t>
            </a:r>
            <a:r>
              <a:rPr lang="sl-SI" sz="1200" b="1" kern="1200" dirty="0" smtClean="0">
                <a:solidFill>
                  <a:schemeClr val="tx1"/>
                </a:solidFill>
                <a:effectLst/>
                <a:latin typeface="+mn-lt"/>
                <a:ea typeface="+mn-ea"/>
                <a:cs typeface="+mn-cs"/>
              </a:rPr>
              <a:t>vedite</a:t>
            </a:r>
            <a:r>
              <a:rPr lang="sl-SI" sz="1200" b="1" kern="1200" baseline="0" dirty="0" smtClean="0">
                <a:solidFill>
                  <a:schemeClr val="tx1"/>
                </a:solidFill>
                <a:effectLst/>
                <a:latin typeface="+mn-lt"/>
                <a:ea typeface="+mn-ea"/>
                <a:cs typeface="+mn-cs"/>
              </a:rPr>
              <a:t> </a:t>
            </a:r>
            <a:r>
              <a:rPr lang="en-US" sz="1200" b="1" kern="1200" dirty="0" err="1" smtClean="0">
                <a:solidFill>
                  <a:schemeClr val="tx1"/>
                </a:solidFill>
                <a:effectLst/>
                <a:latin typeface="+mn-lt"/>
                <a:ea typeface="+mn-ea"/>
                <a:cs typeface="+mn-cs"/>
              </a:rPr>
              <a:t>teorije</a:t>
            </a:r>
            <a:r>
              <a:rPr lang="en-US" sz="1200" b="1" kern="1200" dirty="0" smtClean="0">
                <a:solidFill>
                  <a:schemeClr val="tx1"/>
                </a:solidFill>
                <a:effectLst/>
                <a:latin typeface="+mn-lt"/>
                <a:ea typeface="+mn-ea"/>
                <a:cs typeface="+mn-cs"/>
              </a:rPr>
              <a:t> </a:t>
            </a:r>
            <a:r>
              <a:rPr lang="en-US" sz="1200" b="1" kern="1200" dirty="0" err="1" smtClean="0">
                <a:solidFill>
                  <a:schemeClr val="tx1"/>
                </a:solidFill>
                <a:effectLst/>
                <a:latin typeface="+mn-lt"/>
                <a:ea typeface="+mn-ea"/>
                <a:cs typeface="+mn-cs"/>
              </a:rPr>
              <a:t>etike</a:t>
            </a:r>
            <a:r>
              <a:rPr lang="en-US" sz="1200" b="1" kern="1200" dirty="0" smtClean="0">
                <a:solidFill>
                  <a:schemeClr val="tx1"/>
                </a:solidFill>
                <a:effectLst/>
                <a:latin typeface="+mn-lt"/>
                <a:ea typeface="+mn-ea"/>
                <a:cs typeface="+mn-cs"/>
              </a:rPr>
              <a:t> </a:t>
            </a:r>
            <a:r>
              <a:rPr lang="sl-SI" sz="1200" b="1" kern="1200" dirty="0" smtClean="0">
                <a:solidFill>
                  <a:schemeClr val="tx1"/>
                </a:solidFill>
                <a:effectLst/>
                <a:latin typeface="+mn-lt"/>
                <a:ea typeface="+mn-ea"/>
                <a:cs typeface="+mn-cs"/>
              </a:rPr>
              <a:t>u</a:t>
            </a:r>
            <a:r>
              <a:rPr lang="en-US" sz="1200" b="1" kern="1200" dirty="0" smtClean="0">
                <a:solidFill>
                  <a:schemeClr val="tx1"/>
                </a:solidFill>
                <a:effectLst/>
                <a:latin typeface="+mn-lt"/>
                <a:ea typeface="+mn-ea"/>
                <a:cs typeface="+mn-cs"/>
              </a:rPr>
              <a:t> </a:t>
            </a:r>
            <a:r>
              <a:rPr lang="en-US" sz="1200" b="1" kern="1200" dirty="0" err="1" smtClean="0">
                <a:solidFill>
                  <a:schemeClr val="tx1"/>
                </a:solidFill>
                <a:effectLst/>
                <a:latin typeface="+mn-lt"/>
                <a:ea typeface="+mn-ea"/>
                <a:cs typeface="+mn-cs"/>
              </a:rPr>
              <a:t>zdravstvu</a:t>
            </a:r>
            <a:r>
              <a:rPr lang="en-US" sz="1200" b="1" kern="1200" dirty="0" smtClean="0">
                <a:solidFill>
                  <a:schemeClr val="tx1"/>
                </a:solidFill>
                <a:effectLst/>
                <a:latin typeface="+mn-lt"/>
                <a:ea typeface="+mn-ea"/>
                <a:cs typeface="+mn-cs"/>
              </a:rPr>
              <a:t>. </a:t>
            </a:r>
            <a:endParaRPr lang="en-US" dirty="0" smtClean="0">
              <a:effectLst/>
            </a:endParaRPr>
          </a:p>
          <a:p>
            <a:r>
              <a:rPr lang="sl-SI" sz="1200" kern="1200" dirty="0" smtClean="0">
                <a:solidFill>
                  <a:schemeClr val="tx1"/>
                </a:solidFill>
                <a:effectLst/>
                <a:latin typeface="+mn-lt"/>
                <a:ea typeface="+mn-ea"/>
                <a:cs typeface="+mn-cs"/>
              </a:rPr>
              <a:t>U</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zdravstvu</a:t>
            </a:r>
            <a:r>
              <a:rPr lang="en-US" sz="1200" kern="1200" dirty="0" smtClean="0">
                <a:solidFill>
                  <a:schemeClr val="tx1"/>
                </a:solidFill>
                <a:effectLst/>
                <a:latin typeface="+mn-lt"/>
                <a:ea typeface="+mn-ea"/>
                <a:cs typeface="+mn-cs"/>
              </a:rPr>
              <a:t> so </a:t>
            </a:r>
            <a:r>
              <a:rPr lang="en-US" sz="1200" kern="1200" dirty="0" err="1" smtClean="0">
                <a:solidFill>
                  <a:schemeClr val="tx1"/>
                </a:solidFill>
                <a:effectLst/>
                <a:latin typeface="+mn-lt"/>
                <a:ea typeface="+mn-ea"/>
                <a:cs typeface="+mn-cs"/>
              </a:rPr>
              <a:t>pris</a:t>
            </a:r>
            <a:r>
              <a:rPr lang="sl-SI" sz="1200" kern="1200" dirty="0" smtClean="0">
                <a:solidFill>
                  <a:schemeClr val="tx1"/>
                </a:solidFill>
                <a:effectLst/>
                <a:latin typeface="+mn-lt"/>
                <a:ea typeface="+mn-ea"/>
                <a:cs typeface="+mn-cs"/>
              </a:rPr>
              <a:t>u</a:t>
            </a:r>
            <a:r>
              <a:rPr lang="en-US" sz="1200" kern="1200" dirty="0" err="1" smtClean="0">
                <a:solidFill>
                  <a:schemeClr val="tx1"/>
                </a:solidFill>
                <a:effectLst/>
                <a:latin typeface="+mn-lt"/>
                <a:ea typeface="+mn-ea"/>
                <a:cs typeface="+mn-cs"/>
              </a:rPr>
              <a:t>tne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teorije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etike</a:t>
            </a:r>
            <a:r>
              <a:rPr lang="sl-SI" sz="1200" kern="1200" baseline="0" dirty="0" smtClean="0">
                <a:solidFill>
                  <a:schemeClr val="tx1"/>
                </a:solidFill>
                <a:effectLst/>
                <a:latin typeface="+mn-lt"/>
                <a:ea typeface="+mn-ea"/>
                <a:cs typeface="+mn-cs"/>
              </a:rPr>
              <a:t> </a:t>
            </a:r>
            <a:r>
              <a:rPr lang="sl-SI" sz="1200" kern="1200" baseline="0" dirty="0" err="1" smtClean="0">
                <a:solidFill>
                  <a:schemeClr val="tx1"/>
                </a:solidFill>
                <a:effectLst/>
                <a:latin typeface="+mn-lt"/>
                <a:ea typeface="+mn-ea"/>
                <a:cs typeface="+mn-cs"/>
              </a:rPr>
              <a:t>koje</a:t>
            </a:r>
            <a:r>
              <a:rPr lang="sl-SI" sz="1200" kern="1200" baseline="0" dirty="0" smtClean="0">
                <a:solidFill>
                  <a:schemeClr val="tx1"/>
                </a:solidFill>
                <a:effectLst/>
                <a:latin typeface="+mn-lt"/>
                <a:ea typeface="+mn-ea"/>
                <a:cs typeface="+mn-cs"/>
              </a:rPr>
              <a:t> </a:t>
            </a:r>
            <a:r>
              <a:rPr lang="sl-SI" sz="1200" kern="1200" baseline="0" dirty="0" err="1" smtClean="0">
                <a:solidFill>
                  <a:schemeClr val="tx1"/>
                </a:solidFill>
                <a:effectLst/>
                <a:latin typeface="+mn-lt"/>
                <a:ea typeface="+mn-ea"/>
                <a:cs typeface="+mn-cs"/>
              </a:rPr>
              <a:t>utječu</a:t>
            </a:r>
            <a:r>
              <a:rPr lang="sl-SI" sz="1200" kern="1200" baseline="0" dirty="0" smtClean="0">
                <a:solidFill>
                  <a:schemeClr val="tx1"/>
                </a:solidFill>
                <a:effectLst/>
                <a:latin typeface="+mn-lt"/>
                <a:ea typeface="+mn-ea"/>
                <a:cs typeface="+mn-cs"/>
              </a:rPr>
              <a:t> na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razmišljanje</a:t>
            </a:r>
            <a:r>
              <a:rPr lang="en-US" sz="1200" kern="1200" dirty="0" smtClean="0">
                <a:solidFill>
                  <a:schemeClr val="tx1"/>
                </a:solidFill>
                <a:effectLst/>
                <a:latin typeface="+mn-lt"/>
                <a:ea typeface="+mn-ea"/>
                <a:cs typeface="+mn-cs"/>
              </a:rPr>
              <a:t> in </a:t>
            </a:r>
            <a:r>
              <a:rPr lang="en-US" sz="1200" kern="1200" dirty="0" err="1" smtClean="0">
                <a:solidFill>
                  <a:schemeClr val="tx1"/>
                </a:solidFill>
                <a:effectLst/>
                <a:latin typeface="+mn-lt"/>
                <a:ea typeface="+mn-ea"/>
                <a:cs typeface="+mn-cs"/>
              </a:rPr>
              <a:t>delovanje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zdravstvenih</a:t>
            </a:r>
            <a:r>
              <a:rPr lang="en-US" sz="1200" kern="1200" dirty="0" smtClean="0">
                <a:solidFill>
                  <a:schemeClr val="tx1"/>
                </a:solidFill>
                <a:effectLst/>
                <a:latin typeface="+mn-lt"/>
                <a:ea typeface="+mn-ea"/>
                <a:cs typeface="+mn-cs"/>
              </a:rPr>
              <a:t> </a:t>
            </a:r>
            <a:r>
              <a:rPr lang="sl-SI" sz="1200" kern="1200" dirty="0" err="1" smtClean="0">
                <a:solidFill>
                  <a:schemeClr val="tx1"/>
                </a:solidFill>
                <a:effectLst/>
                <a:latin typeface="+mn-lt"/>
                <a:ea typeface="+mn-ea"/>
                <a:cs typeface="+mn-cs"/>
              </a:rPr>
              <a:t>radnika</a:t>
            </a:r>
            <a:r>
              <a:rPr lang="en-US" sz="1200" kern="1200" dirty="0" smtClean="0">
                <a:solidFill>
                  <a:schemeClr val="tx1"/>
                </a:solidFill>
                <a:effectLst/>
                <a:latin typeface="+mn-lt"/>
                <a:ea typeface="+mn-ea"/>
                <a:cs typeface="+mn-cs"/>
              </a:rPr>
              <a:t> v </a:t>
            </a:r>
            <a:r>
              <a:rPr lang="en-US" sz="1200" kern="1200" dirty="0" err="1" smtClean="0">
                <a:solidFill>
                  <a:schemeClr val="tx1"/>
                </a:solidFill>
                <a:effectLst/>
                <a:latin typeface="+mn-lt"/>
                <a:ea typeface="+mn-ea"/>
                <a:cs typeface="+mn-cs"/>
              </a:rPr>
              <a:t>odnosu</a:t>
            </a:r>
            <a:r>
              <a:rPr lang="en-US" sz="1200" kern="1200" dirty="0" smtClean="0">
                <a:solidFill>
                  <a:schemeClr val="tx1"/>
                </a:solidFill>
                <a:effectLst/>
                <a:latin typeface="+mn-lt"/>
                <a:ea typeface="+mn-ea"/>
                <a:cs typeface="+mn-cs"/>
              </a:rPr>
              <a:t> do </a:t>
            </a:r>
            <a:r>
              <a:rPr lang="en-US" sz="1200" kern="1200" dirty="0" err="1" smtClean="0">
                <a:solidFill>
                  <a:schemeClr val="tx1"/>
                </a:solidFill>
                <a:effectLst/>
                <a:latin typeface="+mn-lt"/>
                <a:ea typeface="+mn-ea"/>
                <a:cs typeface="+mn-cs"/>
              </a:rPr>
              <a:t>paci</a:t>
            </a:r>
            <a:r>
              <a:rPr lang="sl-SI" sz="1200" kern="1200" dirty="0" smtClean="0">
                <a:solidFill>
                  <a:schemeClr val="tx1"/>
                </a:solidFill>
                <a:effectLst/>
                <a:latin typeface="+mn-lt"/>
                <a:ea typeface="+mn-ea"/>
                <a:cs typeface="+mn-cs"/>
              </a:rPr>
              <a:t>j</a:t>
            </a:r>
            <a:r>
              <a:rPr lang="en-US" sz="1200" kern="1200" dirty="0" err="1" smtClean="0">
                <a:solidFill>
                  <a:schemeClr val="tx1"/>
                </a:solidFill>
                <a:effectLst/>
                <a:latin typeface="+mn-lt"/>
                <a:ea typeface="+mn-ea"/>
                <a:cs typeface="+mn-cs"/>
              </a:rPr>
              <a:t>enta</a:t>
            </a:r>
            <a:r>
              <a:rPr lang="en-US" sz="1200" kern="1200" dirty="0" smtClean="0">
                <a:solidFill>
                  <a:schemeClr val="tx1"/>
                </a:solidFill>
                <a:effectLst/>
                <a:latin typeface="+mn-lt"/>
                <a:ea typeface="+mn-ea"/>
                <a:cs typeface="+mn-cs"/>
              </a:rPr>
              <a:t>: – DEONTOLOŠKE </a:t>
            </a:r>
            <a:r>
              <a:rPr lang="sl-SI" sz="1200" kern="1200" dirty="0" smtClean="0">
                <a:solidFill>
                  <a:schemeClr val="tx1"/>
                </a:solidFill>
                <a:effectLst/>
                <a:latin typeface="+mn-lt"/>
                <a:ea typeface="+mn-ea"/>
                <a:cs typeface="+mn-cs"/>
              </a:rPr>
              <a:t>odnosno</a:t>
            </a:r>
            <a:r>
              <a:rPr lang="en-US" sz="1200" kern="1200" dirty="0" smtClean="0">
                <a:solidFill>
                  <a:schemeClr val="tx1"/>
                </a:solidFill>
                <a:effectLst/>
                <a:latin typeface="+mn-lt"/>
                <a:ea typeface="+mn-ea"/>
                <a:cs typeface="+mn-cs"/>
              </a:rPr>
              <a:t> KANTOVA </a:t>
            </a:r>
            <a:r>
              <a:rPr lang="sl-SI" sz="1200"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DEONTOLOŠKA TEORIJA,</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TELEOLOŠKE </a:t>
            </a:r>
            <a:r>
              <a:rPr lang="sl-SI" sz="1200" kern="1200" dirty="0" smtClean="0">
                <a:solidFill>
                  <a:schemeClr val="tx1"/>
                </a:solidFill>
                <a:effectLst/>
                <a:latin typeface="+mn-lt"/>
                <a:ea typeface="+mn-ea"/>
                <a:cs typeface="+mn-cs"/>
              </a:rPr>
              <a:t>odnosno</a:t>
            </a:r>
            <a:r>
              <a:rPr lang="sl-SI"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UTILITARIZEM,</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ETIKA VRLIN</a:t>
            </a:r>
            <a:r>
              <a:rPr lang="sl-SI" sz="1200" kern="1200" dirty="0" smtClean="0">
                <a:solidFill>
                  <a:schemeClr val="tx1"/>
                </a:solidFill>
                <a:effectLst/>
                <a:latin typeface="+mn-lt"/>
                <a:ea typeface="+mn-ea"/>
                <a:cs typeface="+mn-cs"/>
              </a:rPr>
              <a:t>A</a:t>
            </a:r>
            <a:endParaRPr lang="en-US" dirty="0" smtClean="0">
              <a:effectLst/>
            </a:endParaRPr>
          </a:p>
          <a:p>
            <a:r>
              <a:rPr lang="en-US" sz="1200" kern="1200" dirty="0" smtClean="0">
                <a:solidFill>
                  <a:schemeClr val="tx1"/>
                </a:solidFill>
                <a:effectLst/>
                <a:latin typeface="+mn-lt"/>
                <a:ea typeface="+mn-ea"/>
                <a:cs typeface="+mn-cs"/>
              </a:rPr>
              <a:t>– ETIKA </a:t>
            </a:r>
            <a:r>
              <a:rPr lang="sl-SI" sz="1200" kern="1200" dirty="0" smtClean="0">
                <a:solidFill>
                  <a:schemeClr val="tx1"/>
                </a:solidFill>
                <a:effectLst/>
                <a:latin typeface="+mn-lt"/>
                <a:ea typeface="+mn-ea"/>
                <a:cs typeface="+mn-cs"/>
              </a:rPr>
              <a:t>BRIGE</a:t>
            </a:r>
            <a:endParaRPr lang="en-US" dirty="0" smtClean="0">
              <a:effectLst/>
            </a:endParaRPr>
          </a:p>
          <a:p>
            <a:r>
              <a:rPr lang="en-US" sz="1200" b="1" kern="1200" dirty="0" smtClean="0">
                <a:solidFill>
                  <a:schemeClr val="tx1"/>
                </a:solidFill>
                <a:effectLst/>
                <a:latin typeface="+mn-lt"/>
                <a:ea typeface="+mn-ea"/>
                <a:cs typeface="+mn-cs"/>
              </a:rPr>
              <a:t>47. K</a:t>
            </a:r>
            <a:r>
              <a:rPr lang="sl-SI" sz="1200" b="1" kern="1200" dirty="0" err="1" smtClean="0">
                <a:solidFill>
                  <a:schemeClr val="tx1"/>
                </a:solidFill>
                <a:effectLst/>
                <a:latin typeface="+mn-lt"/>
                <a:ea typeface="+mn-ea"/>
                <a:cs typeface="+mn-cs"/>
              </a:rPr>
              <a:t>oju</a:t>
            </a:r>
            <a:r>
              <a:rPr lang="sl-SI" sz="1200" b="1" kern="1200" baseline="0" dirty="0" smtClean="0">
                <a:solidFill>
                  <a:schemeClr val="tx1"/>
                </a:solidFill>
                <a:effectLst/>
                <a:latin typeface="+mn-lt"/>
                <a:ea typeface="+mn-ea"/>
                <a:cs typeface="+mn-cs"/>
              </a:rPr>
              <a:t> etiku </a:t>
            </a:r>
            <a:r>
              <a:rPr lang="sl-SI" sz="1200" b="1" kern="1200" baseline="0" dirty="0" err="1" smtClean="0">
                <a:solidFill>
                  <a:schemeClr val="tx1"/>
                </a:solidFill>
                <a:effectLst/>
                <a:latin typeface="+mn-lt"/>
                <a:ea typeface="+mn-ea"/>
                <a:cs typeface="+mn-cs"/>
              </a:rPr>
              <a:t>preuzima</a:t>
            </a:r>
            <a:r>
              <a:rPr lang="sl-SI" sz="1200" b="1" kern="1200" baseline="0" dirty="0" smtClean="0">
                <a:solidFill>
                  <a:schemeClr val="tx1"/>
                </a:solidFill>
                <a:effectLst/>
                <a:latin typeface="+mn-lt"/>
                <a:ea typeface="+mn-ea"/>
                <a:cs typeface="+mn-cs"/>
              </a:rPr>
              <a:t> medicina, a </a:t>
            </a:r>
            <a:r>
              <a:rPr lang="sl-SI" sz="1200" b="1" kern="1200" baseline="0" dirty="0" err="1" smtClean="0">
                <a:solidFill>
                  <a:schemeClr val="tx1"/>
                </a:solidFill>
                <a:effectLst/>
                <a:latin typeface="+mn-lt"/>
                <a:ea typeface="+mn-ea"/>
                <a:cs typeface="+mn-cs"/>
              </a:rPr>
              <a:t>koju</a:t>
            </a:r>
            <a:r>
              <a:rPr lang="sl-SI" sz="1200" b="1" kern="1200" baseline="0" dirty="0" smtClean="0">
                <a:solidFill>
                  <a:schemeClr val="tx1"/>
                </a:solidFill>
                <a:effectLst/>
                <a:latin typeface="+mn-lt"/>
                <a:ea typeface="+mn-ea"/>
                <a:cs typeface="+mn-cs"/>
              </a:rPr>
              <a:t> zdravstvena nega? </a:t>
            </a:r>
            <a:r>
              <a:rPr lang="sl-SI" sz="1200" b="1" kern="1200" baseline="0" dirty="0" err="1" smtClean="0">
                <a:solidFill>
                  <a:schemeClr val="tx1"/>
                </a:solidFill>
                <a:effectLst/>
                <a:latin typeface="+mn-lt"/>
                <a:ea typeface="+mn-ea"/>
                <a:cs typeface="+mn-cs"/>
              </a:rPr>
              <a:t>Zašto</a:t>
            </a:r>
            <a:r>
              <a:rPr lang="sl-SI" sz="1200" b="1" kern="1200" baseline="0" dirty="0" smtClean="0">
                <a:solidFill>
                  <a:schemeClr val="tx1"/>
                </a:solidFill>
                <a:effectLst/>
                <a:latin typeface="+mn-lt"/>
                <a:ea typeface="+mn-ea"/>
                <a:cs typeface="+mn-cs"/>
              </a:rPr>
              <a:t>?  </a:t>
            </a:r>
          </a:p>
          <a:p>
            <a:r>
              <a:rPr lang="en-US" sz="1200" kern="1200" dirty="0" err="1" smtClean="0">
                <a:solidFill>
                  <a:schemeClr val="tx1"/>
                </a:solidFill>
                <a:effectLst/>
                <a:latin typeface="+mn-lt"/>
                <a:ea typeface="+mn-ea"/>
                <a:cs typeface="+mn-cs"/>
              </a:rPr>
              <a:t>Medicina</a:t>
            </a:r>
            <a:r>
              <a:rPr lang="en-US" sz="1200" kern="1200" dirty="0" smtClean="0">
                <a:solidFill>
                  <a:schemeClr val="tx1"/>
                </a:solidFill>
                <a:effectLst/>
                <a:latin typeface="+mn-lt"/>
                <a:ea typeface="+mn-ea"/>
                <a:cs typeface="+mn-cs"/>
              </a:rPr>
              <a:t> pre</a:t>
            </a:r>
            <a:r>
              <a:rPr lang="sl-SI" sz="1200" kern="1200" dirty="0" smtClean="0">
                <a:solidFill>
                  <a:schemeClr val="tx1"/>
                </a:solidFill>
                <a:effectLst/>
                <a:latin typeface="+mn-lt"/>
                <a:ea typeface="+mn-ea"/>
                <a:cs typeface="+mn-cs"/>
              </a:rPr>
              <a:t>u</a:t>
            </a:r>
            <a:r>
              <a:rPr lang="en-US" sz="1200" kern="1200" dirty="0" smtClean="0">
                <a:solidFill>
                  <a:schemeClr val="tx1"/>
                </a:solidFill>
                <a:effectLst/>
                <a:latin typeface="+mn-lt"/>
                <a:ea typeface="+mn-ea"/>
                <a:cs typeface="+mn-cs"/>
              </a:rPr>
              <a:t>z</a:t>
            </a:r>
            <a:r>
              <a:rPr lang="sl-SI" sz="1200" kern="1200" dirty="0" smtClean="0">
                <a:solidFill>
                  <a:schemeClr val="tx1"/>
                </a:solidFill>
                <a:effectLst/>
                <a:latin typeface="+mn-lt"/>
                <a:ea typeface="+mn-ea"/>
                <a:cs typeface="+mn-cs"/>
              </a:rPr>
              <a:t>i</a:t>
            </a:r>
            <a:r>
              <a:rPr lang="en-US" sz="1200" kern="1200" dirty="0" smtClean="0">
                <a:solidFill>
                  <a:schemeClr val="tx1"/>
                </a:solidFill>
                <a:effectLst/>
                <a:latin typeface="+mn-lt"/>
                <a:ea typeface="+mn-ea"/>
                <a:cs typeface="+mn-cs"/>
              </a:rPr>
              <a:t>ma </a:t>
            </a:r>
            <a:r>
              <a:rPr lang="en-US" sz="1200" kern="1200" dirty="0" err="1" smtClean="0">
                <a:solidFill>
                  <a:schemeClr val="tx1"/>
                </a:solidFill>
                <a:effectLst/>
                <a:latin typeface="+mn-lt"/>
                <a:ea typeface="+mn-ea"/>
                <a:cs typeface="+mn-cs"/>
              </a:rPr>
              <a:t>deontologij</a:t>
            </a:r>
            <a:r>
              <a:rPr lang="sl-SI" sz="1200" kern="1200" dirty="0" smtClean="0">
                <a:solidFill>
                  <a:schemeClr val="tx1"/>
                </a:solidFill>
                <a:effectLst/>
                <a:latin typeface="+mn-lt"/>
                <a:ea typeface="+mn-ea"/>
                <a:cs typeface="+mn-cs"/>
              </a:rPr>
              <a:t>u</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kot</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temeljn</a:t>
            </a:r>
            <a:r>
              <a:rPr lang="sl-SI" sz="1200" kern="1200" dirty="0" smtClean="0">
                <a:solidFill>
                  <a:schemeClr val="tx1"/>
                </a:solidFill>
                <a:effectLst/>
                <a:latin typeface="+mn-lt"/>
                <a:ea typeface="+mn-ea"/>
                <a:cs typeface="+mn-cs"/>
              </a:rPr>
              <a:t>u</a:t>
            </a:r>
            <a:r>
              <a:rPr lang="en-US" sz="1200" kern="1200" dirty="0" smtClean="0">
                <a:solidFill>
                  <a:schemeClr val="tx1"/>
                </a:solidFill>
                <a:effectLst/>
                <a:latin typeface="+mn-lt"/>
                <a:ea typeface="+mn-ea"/>
                <a:cs typeface="+mn-cs"/>
              </a:rPr>
              <a:t> etič</a:t>
            </a:r>
            <a:r>
              <a:rPr lang="sl-SI" sz="1200" kern="1200" dirty="0" err="1" smtClean="0">
                <a:solidFill>
                  <a:schemeClr val="tx1"/>
                </a:solidFill>
                <a:effectLst/>
                <a:latin typeface="+mn-lt"/>
                <a:ea typeface="+mn-ea"/>
                <a:cs typeface="+mn-cs"/>
              </a:rPr>
              <a:t>ku</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teorij</a:t>
            </a:r>
            <a:r>
              <a:rPr lang="sl-SI" sz="1200" kern="1200" dirty="0" smtClean="0">
                <a:solidFill>
                  <a:schemeClr val="tx1"/>
                </a:solidFill>
                <a:effectLst/>
                <a:latin typeface="+mn-lt"/>
                <a:ea typeface="+mn-ea"/>
                <a:cs typeface="+mn-cs"/>
              </a:rPr>
              <a:t>u</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Za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zdravstveno</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neg</a:t>
            </a:r>
            <a:r>
              <a:rPr lang="sl-SI" sz="1200" kern="1200" dirty="0" smtClean="0">
                <a:solidFill>
                  <a:schemeClr val="tx1"/>
                </a:solidFill>
                <a:effectLst/>
                <a:latin typeface="+mn-lt"/>
                <a:ea typeface="+mn-ea"/>
                <a:cs typeface="+mn-cs"/>
              </a:rPr>
              <a:t>u</a:t>
            </a:r>
            <a:r>
              <a:rPr lang="sl-SI"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 je </a:t>
            </a:r>
            <a:r>
              <a:rPr lang="sl-SI" sz="1200" kern="1200" dirty="0" err="1" smtClean="0">
                <a:solidFill>
                  <a:schemeClr val="tx1"/>
                </a:solidFill>
                <a:effectLst/>
                <a:latin typeface="+mn-lt"/>
                <a:ea typeface="+mn-ea"/>
                <a:cs typeface="+mn-cs"/>
              </a:rPr>
              <a:t>važnija</a:t>
            </a:r>
            <a:r>
              <a:rPr lang="sl-SI"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etika</a:t>
            </a:r>
            <a:r>
              <a:rPr lang="en-US" sz="1200" kern="1200" dirty="0" smtClean="0">
                <a:solidFill>
                  <a:schemeClr val="tx1"/>
                </a:solidFill>
                <a:effectLst/>
                <a:latin typeface="+mn-lt"/>
                <a:ea typeface="+mn-ea"/>
                <a:cs typeface="+mn-cs"/>
              </a:rPr>
              <a:t> </a:t>
            </a:r>
            <a:r>
              <a:rPr lang="sl-SI" sz="1200" kern="1200" dirty="0" smtClean="0">
                <a:solidFill>
                  <a:schemeClr val="tx1"/>
                </a:solidFill>
                <a:effectLst/>
                <a:latin typeface="+mn-lt"/>
                <a:ea typeface="+mn-ea"/>
                <a:cs typeface="+mn-cs"/>
              </a:rPr>
              <a:t>brige</a:t>
            </a:r>
            <a:r>
              <a:rPr lang="sl-SI" sz="1200" kern="1200" baseline="0" dirty="0" smtClean="0">
                <a:solidFill>
                  <a:schemeClr val="tx1"/>
                </a:solidFill>
                <a:effectLst/>
                <a:latin typeface="+mn-lt"/>
                <a:ea typeface="+mn-ea"/>
                <a:cs typeface="+mn-cs"/>
              </a:rPr>
              <a:t> i </a:t>
            </a:r>
            <a:r>
              <a:rPr lang="en-US" sz="1200" kern="1200" dirty="0" err="1" smtClean="0">
                <a:solidFill>
                  <a:schemeClr val="tx1"/>
                </a:solidFill>
                <a:effectLst/>
                <a:latin typeface="+mn-lt"/>
                <a:ea typeface="+mn-ea"/>
                <a:cs typeface="+mn-cs"/>
              </a:rPr>
              <a:t>etika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vrlin</a:t>
            </a:r>
            <a:r>
              <a:rPr lang="sl-SI" sz="1200" kern="1200" dirty="0" smtClean="0">
                <a:solidFill>
                  <a:schemeClr val="tx1"/>
                </a:solidFill>
                <a:effectLst/>
                <a:latin typeface="+mn-lt"/>
                <a:ea typeface="+mn-ea"/>
                <a:cs typeface="+mn-cs"/>
              </a:rPr>
              <a:t>a</a:t>
            </a:r>
            <a:r>
              <a:rPr lang="en-US" sz="1200" kern="1200" dirty="0" smtClean="0">
                <a:solidFill>
                  <a:schemeClr val="tx1"/>
                </a:solidFill>
                <a:effectLst/>
                <a:latin typeface="+mn-lt"/>
                <a:ea typeface="+mn-ea"/>
                <a:cs typeface="+mn-cs"/>
              </a:rPr>
              <a:t>. </a:t>
            </a:r>
            <a:r>
              <a:rPr lang="sl-SI" sz="1200" kern="1200" dirty="0" smtClean="0">
                <a:solidFill>
                  <a:schemeClr val="tx1"/>
                </a:solidFill>
                <a:effectLst/>
                <a:latin typeface="+mn-lt"/>
                <a:ea typeface="+mn-ea"/>
                <a:cs typeface="+mn-cs"/>
              </a:rPr>
              <a:t>da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po</a:t>
            </a:r>
            <a:r>
              <a:rPr lang="sl-SI" sz="1200" kern="1200" dirty="0" smtClean="0">
                <a:solidFill>
                  <a:schemeClr val="tx1"/>
                </a:solidFill>
                <a:effectLst/>
                <a:latin typeface="+mn-lt"/>
                <a:ea typeface="+mn-ea"/>
                <a:cs typeface="+mn-cs"/>
              </a:rPr>
              <a:t>j</a:t>
            </a:r>
            <a:r>
              <a:rPr lang="en-US" sz="1200" kern="1200" dirty="0" smtClean="0">
                <a:solidFill>
                  <a:schemeClr val="tx1"/>
                </a:solidFill>
                <a:effectLst/>
                <a:latin typeface="+mn-lt"/>
                <a:ea typeface="+mn-ea"/>
                <a:cs typeface="+mn-cs"/>
              </a:rPr>
              <a:t>e</a:t>
            </a:r>
            <a:r>
              <a:rPr lang="sl-SI" sz="1200" kern="1200" dirty="0" smtClean="0">
                <a:solidFill>
                  <a:schemeClr val="tx1"/>
                </a:solidFill>
                <a:effectLst/>
                <a:latin typeface="+mn-lt"/>
                <a:ea typeface="+mn-ea"/>
                <a:cs typeface="+mn-cs"/>
              </a:rPr>
              <a:t>d</a:t>
            </a:r>
            <a:r>
              <a:rPr lang="en-US" sz="1200" kern="1200" dirty="0" err="1" smtClean="0">
                <a:solidFill>
                  <a:schemeClr val="tx1"/>
                </a:solidFill>
                <a:effectLst/>
                <a:latin typeface="+mn-lt"/>
                <a:ea typeface="+mn-ea"/>
                <a:cs typeface="+mn-cs"/>
              </a:rPr>
              <a:t>nostavimo</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medicina</a:t>
            </a:r>
            <a:r>
              <a:rPr lang="en-US" sz="1200" kern="1200" dirty="0" smtClean="0">
                <a:solidFill>
                  <a:schemeClr val="tx1"/>
                </a:solidFill>
                <a:effectLst/>
                <a:latin typeface="+mn-lt"/>
                <a:ea typeface="+mn-ea"/>
                <a:cs typeface="+mn-cs"/>
              </a:rPr>
              <a:t> </a:t>
            </a:r>
            <a:r>
              <a:rPr lang="sl-SI" sz="1200" kern="1200" dirty="0" smtClean="0">
                <a:solidFill>
                  <a:schemeClr val="tx1"/>
                </a:solidFill>
                <a:effectLst/>
                <a:latin typeface="+mn-lt"/>
                <a:ea typeface="+mn-ea"/>
                <a:cs typeface="+mn-cs"/>
              </a:rPr>
              <a:t>se </a:t>
            </a:r>
            <a:r>
              <a:rPr lang="sl-SI" sz="1200" kern="1200" dirty="0" err="1" smtClean="0">
                <a:solidFill>
                  <a:schemeClr val="tx1"/>
                </a:solidFill>
                <a:effectLst/>
                <a:latin typeface="+mn-lt"/>
                <a:ea typeface="+mn-ea"/>
                <a:cs typeface="+mn-cs"/>
              </a:rPr>
              <a:t>bavi</a:t>
            </a:r>
            <a:r>
              <a:rPr lang="sl-SI" sz="1200" kern="1200" dirty="0" smtClean="0">
                <a:solidFill>
                  <a:schemeClr val="tx1"/>
                </a:solidFill>
                <a:effectLst/>
                <a:latin typeface="+mn-lt"/>
                <a:ea typeface="+mn-ea"/>
                <a:cs typeface="+mn-cs"/>
              </a:rPr>
              <a:t> </a:t>
            </a:r>
            <a:r>
              <a:rPr lang="sl-SI" sz="1200" kern="1200" dirty="0" err="1" smtClean="0">
                <a:solidFill>
                  <a:schemeClr val="tx1"/>
                </a:solidFill>
                <a:effectLst/>
                <a:latin typeface="+mn-lt"/>
                <a:ea typeface="+mn-ea"/>
                <a:cs typeface="+mn-cs"/>
              </a:rPr>
              <a:t>pre</a:t>
            </a:r>
            <a:r>
              <a:rPr lang="sl-SI" sz="1200" kern="1200" dirty="0" smtClean="0">
                <a:solidFill>
                  <a:schemeClr val="tx1"/>
                </a:solidFill>
                <a:effectLst/>
                <a:latin typeface="+mn-lt"/>
                <a:ea typeface="+mn-ea"/>
                <a:cs typeface="+mn-cs"/>
              </a:rPr>
              <a:t> </a:t>
            </a:r>
            <a:r>
              <a:rPr lang="sl-SI" sz="1200" kern="1200" dirty="0" err="1" smtClean="0">
                <a:solidFill>
                  <a:schemeClr val="tx1"/>
                </a:solidFill>
                <a:effectLst/>
                <a:latin typeface="+mn-lt"/>
                <a:ea typeface="+mn-ea"/>
                <a:cs typeface="+mn-cs"/>
              </a:rPr>
              <a:t>svega</a:t>
            </a:r>
            <a:r>
              <a:rPr lang="sl-SI" sz="1200" kern="1200" dirty="0" smtClean="0">
                <a:solidFill>
                  <a:schemeClr val="tx1"/>
                </a:solidFill>
                <a:effectLst/>
                <a:latin typeface="+mn-lt"/>
                <a:ea typeface="+mn-ea"/>
                <a:cs typeface="+mn-cs"/>
              </a:rPr>
              <a:t> s </a:t>
            </a:r>
            <a:r>
              <a:rPr lang="sl-SI" sz="1200" kern="1200" dirty="0" err="1" smtClean="0">
                <a:solidFill>
                  <a:schemeClr val="tx1"/>
                </a:solidFill>
                <a:effectLst/>
                <a:latin typeface="+mn-lt"/>
                <a:ea typeface="+mn-ea"/>
                <a:cs typeface="+mn-cs"/>
              </a:rPr>
              <a:t>lečenjem</a:t>
            </a:r>
            <a:r>
              <a:rPr lang="sl-SI" sz="1200" kern="1200" dirty="0" smtClean="0">
                <a:solidFill>
                  <a:schemeClr val="tx1"/>
                </a:solidFill>
                <a:effectLst/>
                <a:latin typeface="+mn-lt"/>
                <a:ea typeface="+mn-ea"/>
                <a:cs typeface="+mn-cs"/>
              </a:rPr>
              <a:t>, zdravstvena nega pa se u</a:t>
            </a:r>
            <a:r>
              <a:rPr lang="sl-SI" sz="1200" kern="1200" baseline="0" dirty="0" smtClean="0">
                <a:solidFill>
                  <a:schemeClr val="tx1"/>
                </a:solidFill>
                <a:effectLst/>
                <a:latin typeface="+mn-lt"/>
                <a:ea typeface="+mn-ea"/>
                <a:cs typeface="+mn-cs"/>
              </a:rPr>
              <a:t> osnovi brine za </a:t>
            </a:r>
            <a:r>
              <a:rPr lang="sl-SI" sz="1200" kern="1200" baseline="0" dirty="0" err="1" smtClean="0">
                <a:solidFill>
                  <a:schemeClr val="tx1"/>
                </a:solidFill>
                <a:effectLst/>
                <a:latin typeface="+mn-lt"/>
                <a:ea typeface="+mn-ea"/>
                <a:cs typeface="+mn-cs"/>
              </a:rPr>
              <a:t>bolesnika</a:t>
            </a:r>
            <a:r>
              <a:rPr lang="sl-SI" sz="1200" kern="1200" baseline="0" dirty="0" smtClean="0">
                <a:solidFill>
                  <a:schemeClr val="tx1"/>
                </a:solidFill>
                <a:effectLst/>
                <a:latin typeface="+mn-lt"/>
                <a:ea typeface="+mn-ea"/>
                <a:cs typeface="+mn-cs"/>
              </a:rPr>
              <a:t>, o </a:t>
            </a:r>
            <a:r>
              <a:rPr lang="sl-SI" sz="1200" kern="1200" baseline="0" dirty="0" err="1" smtClean="0">
                <a:solidFill>
                  <a:schemeClr val="tx1"/>
                </a:solidFill>
                <a:effectLst/>
                <a:latin typeface="+mn-lt"/>
                <a:ea typeface="+mn-ea"/>
                <a:cs typeface="+mn-cs"/>
              </a:rPr>
              <a:t>teome</a:t>
            </a:r>
            <a:r>
              <a:rPr lang="sl-SI" sz="1200" kern="1200" baseline="0" dirty="0" smtClean="0">
                <a:solidFill>
                  <a:schemeClr val="tx1"/>
                </a:solidFill>
                <a:effectLst/>
                <a:latin typeface="+mn-lt"/>
                <a:ea typeface="+mn-ea"/>
                <a:cs typeface="+mn-cs"/>
              </a:rPr>
              <a:t> kako se </a:t>
            </a:r>
            <a:r>
              <a:rPr lang="sl-SI" sz="1200" kern="1200" baseline="0" dirty="0" err="1" smtClean="0">
                <a:solidFill>
                  <a:schemeClr val="tx1"/>
                </a:solidFill>
                <a:effectLst/>
                <a:latin typeface="+mn-lt"/>
                <a:ea typeface="+mn-ea"/>
                <a:cs typeface="+mn-cs"/>
              </a:rPr>
              <a:t>oseća</a:t>
            </a:r>
            <a:r>
              <a:rPr lang="sl-SI" sz="1200" kern="1200" baseline="0" dirty="0" smtClean="0">
                <a:solidFill>
                  <a:schemeClr val="tx1"/>
                </a:solidFill>
                <a:effectLst/>
                <a:latin typeface="+mn-lt"/>
                <a:ea typeface="+mn-ea"/>
                <a:cs typeface="+mn-cs"/>
              </a:rPr>
              <a:t> i </a:t>
            </a:r>
            <a:r>
              <a:rPr lang="sl-SI" sz="1200" kern="1200" baseline="0" dirty="0" err="1" smtClean="0">
                <a:solidFill>
                  <a:schemeClr val="tx1"/>
                </a:solidFill>
                <a:effectLst/>
                <a:latin typeface="+mn-lt"/>
                <a:ea typeface="+mn-ea"/>
                <a:cs typeface="+mn-cs"/>
              </a:rPr>
              <a:t>kakve</a:t>
            </a:r>
            <a:r>
              <a:rPr lang="sl-SI" sz="1200" kern="1200" baseline="0" dirty="0" smtClean="0">
                <a:solidFill>
                  <a:schemeClr val="tx1"/>
                </a:solidFill>
                <a:effectLst/>
                <a:latin typeface="+mn-lt"/>
                <a:ea typeface="+mn-ea"/>
                <a:cs typeface="+mn-cs"/>
              </a:rPr>
              <a:t> </a:t>
            </a:r>
            <a:r>
              <a:rPr lang="sl-SI" sz="1200" kern="1200" baseline="0" dirty="0" err="1" smtClean="0">
                <a:solidFill>
                  <a:schemeClr val="tx1"/>
                </a:solidFill>
                <a:effectLst/>
                <a:latin typeface="+mn-lt"/>
                <a:ea typeface="+mn-ea"/>
                <a:cs typeface="+mn-cs"/>
              </a:rPr>
              <a:t>su</a:t>
            </a:r>
            <a:r>
              <a:rPr lang="sl-SI" sz="1200" kern="1200" baseline="0" dirty="0" smtClean="0">
                <a:solidFill>
                  <a:schemeClr val="tx1"/>
                </a:solidFill>
                <a:effectLst/>
                <a:latin typeface="+mn-lt"/>
                <a:ea typeface="+mn-ea"/>
                <a:cs typeface="+mn-cs"/>
              </a:rPr>
              <a:t> njegove </a:t>
            </a:r>
            <a:r>
              <a:rPr lang="sl-SI" sz="1200" kern="1200" baseline="0" dirty="0" err="1" smtClean="0">
                <a:solidFill>
                  <a:schemeClr val="tx1"/>
                </a:solidFill>
                <a:effectLst/>
                <a:latin typeface="+mn-lt"/>
                <a:ea typeface="+mn-ea"/>
                <a:cs typeface="+mn-cs"/>
              </a:rPr>
              <a:t>životne</a:t>
            </a:r>
            <a:r>
              <a:rPr lang="sl-SI" sz="1200" kern="1200" baseline="0" dirty="0" smtClean="0">
                <a:solidFill>
                  <a:schemeClr val="tx1"/>
                </a:solidFill>
                <a:effectLst/>
                <a:latin typeface="+mn-lt"/>
                <a:ea typeface="+mn-ea"/>
                <a:cs typeface="+mn-cs"/>
              </a:rPr>
              <a:t> aktivnosti. </a:t>
            </a:r>
            <a:endParaRPr lang="hr-HR" altLang="x-none" dirty="0">
              <a:latin typeface="Times New Roman" charset="0"/>
            </a:endParaRPr>
          </a:p>
        </p:txBody>
      </p:sp>
    </p:spTree>
    <p:extLst>
      <p:ext uri="{BB962C8B-B14F-4D97-AF65-F5344CB8AC3E}">
        <p14:creationId xmlns:p14="http://schemas.microsoft.com/office/powerpoint/2010/main" val="7812275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err="1" smtClean="0">
                <a:solidFill>
                  <a:schemeClr val="tx1"/>
                </a:solidFill>
                <a:effectLst/>
                <a:latin typeface="+mn-lt"/>
                <a:ea typeface="+mn-ea"/>
                <a:cs typeface="+mn-cs"/>
              </a:rPr>
              <a:t>Osnovn</a:t>
            </a:r>
            <a:r>
              <a:rPr lang="sl-SI" sz="1200" kern="1200" dirty="0" smtClean="0">
                <a:solidFill>
                  <a:schemeClr val="tx1"/>
                </a:solidFill>
                <a:effectLst/>
                <a:latin typeface="+mn-lt"/>
                <a:ea typeface="+mn-ea"/>
                <a:cs typeface="+mn-cs"/>
              </a:rPr>
              <a:t>a</a:t>
            </a:r>
            <a:r>
              <a:rPr lang="en-US" sz="1200" kern="1200" dirty="0" smtClean="0">
                <a:solidFill>
                  <a:schemeClr val="tx1"/>
                </a:solidFill>
                <a:effectLst/>
                <a:latin typeface="+mn-lt"/>
                <a:ea typeface="+mn-ea"/>
                <a:cs typeface="+mn-cs"/>
              </a:rPr>
              <a:t> tri </a:t>
            </a:r>
            <a:r>
              <a:rPr lang="sl-SI" sz="1200" kern="1200" dirty="0" err="1" smtClean="0">
                <a:solidFill>
                  <a:schemeClr val="tx1"/>
                </a:solidFill>
                <a:effectLst/>
                <a:latin typeface="+mn-lt"/>
                <a:ea typeface="+mn-ea"/>
                <a:cs typeface="+mn-cs"/>
              </a:rPr>
              <a:t>obrazloženja</a:t>
            </a:r>
            <a:r>
              <a:rPr lang="en-US" sz="1200" kern="1200" dirty="0" smtClean="0">
                <a:solidFill>
                  <a:schemeClr val="tx1"/>
                </a:solidFill>
                <a:effectLst/>
                <a:latin typeface="+mn-lt"/>
                <a:ea typeface="+mn-ea"/>
                <a:cs typeface="+mn-cs"/>
              </a:rPr>
              <a:t> s</a:t>
            </a:r>
            <a:r>
              <a:rPr lang="sl-SI" sz="1200" kern="1200" dirty="0" smtClean="0">
                <a:solidFill>
                  <a:schemeClr val="tx1"/>
                </a:solidFill>
                <a:effectLst/>
                <a:latin typeface="+mn-lt"/>
                <a:ea typeface="+mn-ea"/>
                <a:cs typeface="+mn-cs"/>
              </a:rPr>
              <a:t>u</a:t>
            </a:r>
            <a:r>
              <a:rPr lang="en-US" sz="1200" kern="1200" dirty="0" smtClean="0">
                <a:solidFill>
                  <a:schemeClr val="tx1"/>
                </a:solidFill>
                <a:effectLst/>
                <a:latin typeface="+mn-lt"/>
                <a:ea typeface="+mn-ea"/>
                <a:cs typeface="+mn-cs"/>
              </a:rPr>
              <a:t>:</a:t>
            </a:r>
            <a:r>
              <a:rPr lang="sl-SI" sz="1200" kern="1200" baseline="0" dirty="0" smtClean="0">
                <a:solidFill>
                  <a:schemeClr val="tx1"/>
                </a:solidFill>
                <a:effectLst/>
                <a:latin typeface="+mn-lt"/>
                <a:ea typeface="+mn-ea"/>
                <a:cs typeface="+mn-cs"/>
              </a:rPr>
              <a:t> </a:t>
            </a:r>
            <a:r>
              <a:rPr lang="sl-SI" sz="1200" kern="1200" baseline="0" dirty="0" err="1" smtClean="0">
                <a:solidFill>
                  <a:schemeClr val="tx1"/>
                </a:solidFill>
                <a:effectLst/>
                <a:latin typeface="+mn-lt"/>
                <a:ea typeface="+mn-ea"/>
                <a:cs typeface="+mn-cs"/>
              </a:rPr>
              <a:t>Opšte</a:t>
            </a:r>
            <a:r>
              <a:rPr lang="sl-SI" sz="1200" kern="1200" baseline="0" dirty="0" smtClean="0">
                <a:solidFill>
                  <a:schemeClr val="tx1"/>
                </a:solidFill>
                <a:effectLst/>
                <a:latin typeface="+mn-lt"/>
                <a:ea typeface="+mn-ea"/>
                <a:cs typeface="+mn-cs"/>
              </a:rPr>
              <a:t> ponašanje – ponašati se moramo tako </a:t>
            </a:r>
            <a:r>
              <a:rPr lang="sl-SI" sz="1200" kern="1200" baseline="0" dirty="0" err="1" smtClean="0">
                <a:solidFill>
                  <a:schemeClr val="tx1"/>
                </a:solidFill>
                <a:effectLst/>
                <a:latin typeface="+mn-lt"/>
                <a:ea typeface="+mn-ea"/>
                <a:cs typeface="+mn-cs"/>
              </a:rPr>
              <a:t>kao</a:t>
            </a:r>
            <a:r>
              <a:rPr lang="sl-SI" sz="1200" kern="1200" baseline="0" dirty="0" smtClean="0">
                <a:solidFill>
                  <a:schemeClr val="tx1"/>
                </a:solidFill>
                <a:effectLst/>
                <a:latin typeface="+mn-lt"/>
                <a:ea typeface="+mn-ea"/>
                <a:cs typeface="+mn-cs"/>
              </a:rPr>
              <a:t> </a:t>
            </a:r>
            <a:r>
              <a:rPr lang="sl-SI" sz="1200" kern="1200" baseline="0" dirty="0" err="1" smtClean="0">
                <a:solidFill>
                  <a:schemeClr val="tx1"/>
                </a:solidFill>
                <a:effectLst/>
                <a:latin typeface="+mn-lt"/>
                <a:ea typeface="+mn-ea"/>
                <a:cs typeface="+mn-cs"/>
              </a:rPr>
              <a:t>što</a:t>
            </a:r>
            <a:r>
              <a:rPr lang="sl-SI" sz="1200" kern="1200" baseline="0" dirty="0" smtClean="0">
                <a:solidFill>
                  <a:schemeClr val="tx1"/>
                </a:solidFill>
                <a:effectLst/>
                <a:latin typeface="+mn-lt"/>
                <a:ea typeface="+mn-ea"/>
                <a:cs typeface="+mn-cs"/>
              </a:rPr>
              <a:t> bi želeli Da se </a:t>
            </a:r>
            <a:r>
              <a:rPr lang="sl-SI" sz="1200" kern="1200" baseline="0" dirty="0" err="1" smtClean="0">
                <a:solidFill>
                  <a:schemeClr val="tx1"/>
                </a:solidFill>
                <a:effectLst/>
                <a:latin typeface="+mn-lt"/>
                <a:ea typeface="+mn-ea"/>
                <a:cs typeface="+mn-cs"/>
              </a:rPr>
              <a:t>svako</a:t>
            </a:r>
            <a:r>
              <a:rPr lang="sl-SI" sz="1200" kern="1200" baseline="0" dirty="0" smtClean="0">
                <a:solidFill>
                  <a:schemeClr val="tx1"/>
                </a:solidFill>
                <a:effectLst/>
                <a:latin typeface="+mn-lt"/>
                <a:ea typeface="+mn-ea"/>
                <a:cs typeface="+mn-cs"/>
              </a:rPr>
              <a:t> ponaša u </a:t>
            </a:r>
            <a:r>
              <a:rPr lang="sl-SI" sz="1200" kern="1200" baseline="0" dirty="0" err="1" smtClean="0">
                <a:solidFill>
                  <a:schemeClr val="tx1"/>
                </a:solidFill>
                <a:effectLst/>
                <a:latin typeface="+mn-lt"/>
                <a:ea typeface="+mn-ea"/>
                <a:cs typeface="+mn-cs"/>
              </a:rPr>
              <a:t>sličnoj</a:t>
            </a:r>
            <a:r>
              <a:rPr lang="sl-SI" sz="1200" kern="1200" baseline="0" dirty="0" smtClean="0">
                <a:solidFill>
                  <a:schemeClr val="tx1"/>
                </a:solidFill>
                <a:effectLst/>
                <a:latin typeface="+mn-lt"/>
                <a:ea typeface="+mn-ea"/>
                <a:cs typeface="+mn-cs"/>
              </a:rPr>
              <a:t> situaciji</a:t>
            </a:r>
          </a:p>
          <a:p>
            <a:r>
              <a:rPr lang="sl-SI" sz="1200" kern="1200" baseline="0" dirty="0" smtClean="0">
                <a:solidFill>
                  <a:schemeClr val="tx1"/>
                </a:solidFill>
                <a:effectLst/>
                <a:latin typeface="+mn-lt"/>
                <a:ea typeface="+mn-ea"/>
                <a:cs typeface="+mn-cs"/>
              </a:rPr>
              <a:t>Prema ljudskim </a:t>
            </a:r>
            <a:r>
              <a:rPr lang="sl-SI" sz="1200" kern="1200" baseline="0" dirty="0" err="1" smtClean="0">
                <a:solidFill>
                  <a:schemeClr val="tx1"/>
                </a:solidFill>
                <a:effectLst/>
                <a:latin typeface="+mn-lt"/>
                <a:ea typeface="+mn-ea"/>
                <a:cs typeface="+mn-cs"/>
              </a:rPr>
              <a:t>bićima</a:t>
            </a:r>
            <a:r>
              <a:rPr lang="sl-SI" sz="1200" kern="1200" baseline="0" dirty="0" smtClean="0">
                <a:solidFill>
                  <a:schemeClr val="tx1"/>
                </a:solidFill>
                <a:effectLst/>
                <a:latin typeface="+mn-lt"/>
                <a:ea typeface="+mn-ea"/>
                <a:cs typeface="+mn-cs"/>
              </a:rPr>
              <a:t> se odnosi </a:t>
            </a:r>
            <a:r>
              <a:rPr lang="sl-SI" sz="1200" kern="1200" baseline="0" dirty="0" err="1" smtClean="0">
                <a:solidFill>
                  <a:schemeClr val="tx1"/>
                </a:solidFill>
                <a:effectLst/>
                <a:latin typeface="+mn-lt"/>
                <a:ea typeface="+mn-ea"/>
                <a:cs typeface="+mn-cs"/>
              </a:rPr>
              <a:t>kao</a:t>
            </a:r>
            <a:r>
              <a:rPr lang="sl-SI" sz="1200" kern="1200" baseline="0" dirty="0" smtClean="0">
                <a:solidFill>
                  <a:schemeClr val="tx1"/>
                </a:solidFill>
                <a:effectLst/>
                <a:latin typeface="+mn-lt"/>
                <a:ea typeface="+mn-ea"/>
                <a:cs typeface="+mn-cs"/>
              </a:rPr>
              <a:t> da </a:t>
            </a:r>
            <a:r>
              <a:rPr lang="sl-SI" sz="1200" kern="1200" baseline="0" dirty="0" err="1" smtClean="0">
                <a:solidFill>
                  <a:schemeClr val="tx1"/>
                </a:solidFill>
                <a:effectLst/>
                <a:latin typeface="+mn-lt"/>
                <a:ea typeface="+mn-ea"/>
                <a:cs typeface="+mn-cs"/>
              </a:rPr>
              <a:t>su</a:t>
            </a:r>
            <a:r>
              <a:rPr lang="sl-SI" sz="1200" kern="1200" baseline="0" dirty="0" smtClean="0">
                <a:solidFill>
                  <a:schemeClr val="tx1"/>
                </a:solidFill>
                <a:effectLst/>
                <a:latin typeface="+mn-lt"/>
                <a:ea typeface="+mn-ea"/>
                <a:cs typeface="+mn-cs"/>
              </a:rPr>
              <a:t> namera i cilj delovanja, a ne sredstvo </a:t>
            </a:r>
          </a:p>
          <a:p>
            <a:r>
              <a:rPr lang="sl-SI" sz="1200" kern="1200" baseline="0" dirty="0" err="1" smtClean="0">
                <a:solidFill>
                  <a:schemeClr val="tx1"/>
                </a:solidFill>
                <a:effectLst/>
                <a:latin typeface="+mn-lt"/>
                <a:ea typeface="+mn-ea"/>
                <a:cs typeface="+mn-cs"/>
              </a:rPr>
              <a:t>Sve</a:t>
            </a:r>
            <a:r>
              <a:rPr lang="sl-SI" sz="1200" kern="1200" baseline="0" dirty="0" smtClean="0">
                <a:solidFill>
                  <a:schemeClr val="tx1"/>
                </a:solidFill>
                <a:effectLst/>
                <a:latin typeface="+mn-lt"/>
                <a:ea typeface="+mn-ea"/>
                <a:cs typeface="+mn-cs"/>
              </a:rPr>
              <a:t> </a:t>
            </a:r>
            <a:r>
              <a:rPr lang="sl-SI" sz="1200" kern="1200" baseline="0" dirty="0" err="1" smtClean="0">
                <a:solidFill>
                  <a:schemeClr val="tx1"/>
                </a:solidFill>
                <a:effectLst/>
                <a:latin typeface="+mn-lt"/>
                <a:ea typeface="+mn-ea"/>
                <a:cs typeface="+mn-cs"/>
              </a:rPr>
              <a:t>ljude</a:t>
            </a:r>
            <a:r>
              <a:rPr lang="sl-SI" sz="1200" kern="1200" baseline="0" dirty="0" smtClean="0">
                <a:solidFill>
                  <a:schemeClr val="tx1"/>
                </a:solidFill>
                <a:effectLst/>
                <a:latin typeface="+mn-lt"/>
                <a:ea typeface="+mn-ea"/>
                <a:cs typeface="+mn-cs"/>
              </a:rPr>
              <a:t> moramo </a:t>
            </a:r>
            <a:r>
              <a:rPr lang="sl-SI" sz="1200" kern="1200" baseline="0" dirty="0" err="1" smtClean="0">
                <a:solidFill>
                  <a:schemeClr val="tx1"/>
                </a:solidFill>
                <a:effectLst/>
                <a:latin typeface="+mn-lt"/>
                <a:ea typeface="+mn-ea"/>
                <a:cs typeface="+mn-cs"/>
              </a:rPr>
              <a:t>poštovati</a:t>
            </a:r>
            <a:r>
              <a:rPr lang="sl-SI" sz="1200" kern="1200" baseline="0" dirty="0" smtClean="0">
                <a:solidFill>
                  <a:schemeClr val="tx1"/>
                </a:solidFill>
                <a:effectLst/>
                <a:latin typeface="+mn-lt"/>
                <a:ea typeface="+mn-ea"/>
                <a:cs typeface="+mn-cs"/>
              </a:rPr>
              <a:t> </a:t>
            </a:r>
            <a:r>
              <a:rPr lang="sl-SI" sz="1200" kern="1200" baseline="0" dirty="0" err="1" smtClean="0">
                <a:solidFill>
                  <a:schemeClr val="tx1"/>
                </a:solidFill>
                <a:effectLst/>
                <a:latin typeface="+mn-lt"/>
                <a:ea typeface="+mn-ea"/>
                <a:cs typeface="+mn-cs"/>
              </a:rPr>
              <a:t>kao</a:t>
            </a:r>
            <a:r>
              <a:rPr lang="sl-SI" sz="1200" kern="1200" baseline="0" dirty="0" smtClean="0">
                <a:solidFill>
                  <a:schemeClr val="tx1"/>
                </a:solidFill>
                <a:effectLst/>
                <a:latin typeface="+mn-lt"/>
                <a:ea typeface="+mn-ea"/>
                <a:cs typeface="+mn-cs"/>
              </a:rPr>
              <a:t> </a:t>
            </a:r>
            <a:r>
              <a:rPr lang="sl-SI" sz="1200" kern="1200" baseline="0" dirty="0" err="1" smtClean="0">
                <a:solidFill>
                  <a:schemeClr val="tx1"/>
                </a:solidFill>
                <a:effectLst/>
                <a:latin typeface="+mn-lt"/>
                <a:ea typeface="+mn-ea"/>
                <a:cs typeface="+mn-cs"/>
              </a:rPr>
              <a:t>ljude</a:t>
            </a:r>
            <a:r>
              <a:rPr lang="sl-SI" sz="1200" kern="1200" baseline="0" dirty="0" smtClean="0">
                <a:solidFill>
                  <a:schemeClr val="tx1"/>
                </a:solidFill>
                <a:effectLst/>
                <a:latin typeface="+mn-lt"/>
                <a:ea typeface="+mn-ea"/>
                <a:cs typeface="+mn-cs"/>
              </a:rPr>
              <a:t> s </a:t>
            </a:r>
            <a:r>
              <a:rPr lang="sl-SI" sz="1200" kern="1200" baseline="0" dirty="0" err="1" smtClean="0">
                <a:solidFill>
                  <a:schemeClr val="tx1"/>
                </a:solidFill>
                <a:effectLst/>
                <a:latin typeface="+mn-lt"/>
                <a:ea typeface="+mn-ea"/>
                <a:cs typeface="+mn-cs"/>
              </a:rPr>
              <a:t>anglaskom</a:t>
            </a:r>
            <a:r>
              <a:rPr lang="sl-SI" sz="1200" kern="1200" baseline="0" dirty="0" smtClean="0">
                <a:solidFill>
                  <a:schemeClr val="tx1"/>
                </a:solidFill>
                <a:effectLst/>
                <a:latin typeface="+mn-lt"/>
                <a:ea typeface="+mn-ea"/>
                <a:cs typeface="+mn-cs"/>
              </a:rPr>
              <a:t> na </a:t>
            </a:r>
            <a:r>
              <a:rPr lang="sl-SI" sz="1200" kern="1200" baseline="0" dirty="0" err="1" smtClean="0">
                <a:solidFill>
                  <a:schemeClr val="tx1"/>
                </a:solidFill>
                <a:effectLst/>
                <a:latin typeface="+mn-lt"/>
                <a:ea typeface="+mn-ea"/>
                <a:cs typeface="+mn-cs"/>
              </a:rPr>
              <a:t>individualnoj</a:t>
            </a:r>
            <a:r>
              <a:rPr lang="sl-SI" sz="1200" kern="1200" baseline="0" dirty="0" smtClean="0">
                <a:solidFill>
                  <a:schemeClr val="tx1"/>
                </a:solidFill>
                <a:effectLst/>
                <a:latin typeface="+mn-lt"/>
                <a:ea typeface="+mn-ea"/>
                <a:cs typeface="+mn-cs"/>
              </a:rPr>
              <a:t> </a:t>
            </a:r>
            <a:r>
              <a:rPr lang="sl-SI" sz="1200" kern="1200" baseline="0" dirty="0" err="1" smtClean="0">
                <a:solidFill>
                  <a:schemeClr val="tx1"/>
                </a:solidFill>
                <a:effectLst/>
                <a:latin typeface="+mn-lt"/>
                <a:ea typeface="+mn-ea"/>
                <a:cs typeface="+mn-cs"/>
              </a:rPr>
              <a:t>slobodi</a:t>
            </a:r>
            <a:r>
              <a:rPr lang="sl-SI" sz="1200" kern="1200" baseline="0" dirty="0" smtClean="0">
                <a:solidFill>
                  <a:schemeClr val="tx1"/>
                </a:solidFill>
                <a:effectLst/>
                <a:latin typeface="+mn-lt"/>
                <a:ea typeface="+mn-ea"/>
                <a:cs typeface="+mn-cs"/>
              </a:rPr>
              <a:t>  </a:t>
            </a:r>
          </a:p>
          <a:p>
            <a:r>
              <a:rPr lang="sl-SI" sz="1200" kern="1200" baseline="0" dirty="0" err="1" smtClean="0">
                <a:solidFill>
                  <a:schemeClr val="tx1"/>
                </a:solidFill>
                <a:effectLst/>
                <a:latin typeface="+mn-lt"/>
                <a:ea typeface="+mn-ea"/>
                <a:cs typeface="+mn-cs"/>
              </a:rPr>
              <a:t>Poštovanje</a:t>
            </a:r>
            <a:r>
              <a:rPr lang="sl-SI" sz="1200" kern="1200" baseline="0" dirty="0" smtClean="0">
                <a:solidFill>
                  <a:schemeClr val="tx1"/>
                </a:solidFill>
                <a:effectLst/>
                <a:latin typeface="+mn-lt"/>
                <a:ea typeface="+mn-ea"/>
                <a:cs typeface="+mn-cs"/>
              </a:rPr>
              <a:t> se </a:t>
            </a:r>
            <a:r>
              <a:rPr lang="sl-SI" sz="1200" kern="1200" baseline="0" dirty="0" err="1" smtClean="0">
                <a:solidFill>
                  <a:schemeClr val="tx1"/>
                </a:solidFill>
                <a:effectLst/>
                <a:latin typeface="+mn-lt"/>
                <a:ea typeface="+mn-ea"/>
                <a:cs typeface="+mn-cs"/>
              </a:rPr>
              <a:t>sastoji</a:t>
            </a:r>
            <a:r>
              <a:rPr lang="sl-SI" sz="1200" kern="1200" baseline="0" dirty="0" smtClean="0">
                <a:solidFill>
                  <a:schemeClr val="tx1"/>
                </a:solidFill>
                <a:effectLst/>
                <a:latin typeface="+mn-lt"/>
                <a:ea typeface="+mn-ea"/>
                <a:cs typeface="+mn-cs"/>
              </a:rPr>
              <a:t> u prepoznavanju njihove </a:t>
            </a:r>
            <a:r>
              <a:rPr lang="sl-SI" sz="1200" kern="1200" baseline="0" dirty="0" err="1" smtClean="0">
                <a:solidFill>
                  <a:schemeClr val="tx1"/>
                </a:solidFill>
                <a:effectLst/>
                <a:latin typeface="+mn-lt"/>
                <a:ea typeface="+mn-ea"/>
                <a:cs typeface="+mn-cs"/>
              </a:rPr>
              <a:t>čovečnosti</a:t>
            </a:r>
            <a:r>
              <a:rPr lang="sl-SI" sz="1200" kern="1200" baseline="0" dirty="0" smtClean="0">
                <a:solidFill>
                  <a:schemeClr val="tx1"/>
                </a:solidFill>
                <a:effectLst/>
                <a:latin typeface="+mn-lt"/>
                <a:ea typeface="+mn-ea"/>
                <a:cs typeface="+mn-cs"/>
              </a:rPr>
              <a:t> i razumnosti </a:t>
            </a:r>
          </a:p>
          <a:p>
            <a:endParaRPr lang="en-US" dirty="0" smtClean="0">
              <a:effectLst/>
            </a:endParaRPr>
          </a:p>
          <a:p>
            <a:r>
              <a:rPr lang="en-US" sz="1200" kern="1200" dirty="0" smtClean="0">
                <a:solidFill>
                  <a:schemeClr val="tx1"/>
                </a:solidFill>
                <a:effectLst/>
                <a:latin typeface="+mn-lt"/>
                <a:ea typeface="+mn-ea"/>
                <a:cs typeface="+mn-cs"/>
              </a:rPr>
              <a:t>• </a:t>
            </a:r>
            <a:r>
              <a:rPr lang="sl-SI" sz="1200" kern="1200" dirty="0" smtClean="0">
                <a:solidFill>
                  <a:schemeClr val="tx1"/>
                </a:solidFill>
                <a:effectLst/>
                <a:latin typeface="+mn-lt"/>
                <a:ea typeface="+mn-ea"/>
                <a:cs typeface="+mn-cs"/>
              </a:rPr>
              <a:t>N</a:t>
            </a:r>
            <a:r>
              <a:rPr lang="en-US" sz="1200" kern="1200" dirty="0" err="1" smtClean="0">
                <a:solidFill>
                  <a:schemeClr val="tx1"/>
                </a:solidFill>
                <a:effectLst/>
                <a:latin typeface="+mn-lt"/>
                <a:ea typeface="+mn-ea"/>
                <a:cs typeface="+mn-cs"/>
              </a:rPr>
              <a:t>ačela</a:t>
            </a:r>
            <a:r>
              <a:rPr lang="sl-SI" sz="1200" kern="1200" baseline="0" dirty="0" smtClean="0">
                <a:solidFill>
                  <a:schemeClr val="tx1"/>
                </a:solidFill>
                <a:effectLst/>
                <a:latin typeface="+mn-lt"/>
                <a:ea typeface="+mn-ea"/>
                <a:cs typeface="+mn-cs"/>
              </a:rPr>
              <a:t> </a:t>
            </a:r>
            <a:r>
              <a:rPr lang="sl-SI" sz="1200" kern="1200" baseline="0" dirty="0" err="1" smtClean="0">
                <a:solidFill>
                  <a:schemeClr val="tx1"/>
                </a:solidFill>
                <a:effectLst/>
                <a:latin typeface="+mn-lt"/>
                <a:ea typeface="+mn-ea"/>
                <a:cs typeface="+mn-cs"/>
              </a:rPr>
              <a:t>kao</a:t>
            </a:r>
            <a:r>
              <a:rPr lang="sl-SI" sz="1200" kern="1200" baseline="0" dirty="0" smtClean="0">
                <a:solidFill>
                  <a:schemeClr val="tx1"/>
                </a:solidFill>
                <a:effectLst/>
                <a:latin typeface="+mn-lt"/>
                <a:ea typeface="+mn-ea"/>
                <a:cs typeface="+mn-cs"/>
              </a:rPr>
              <a:t> </a:t>
            </a:r>
            <a:r>
              <a:rPr lang="sl-SI" sz="1200" kern="1200" baseline="0" dirty="0" err="1" smtClean="0">
                <a:solidFill>
                  <a:schemeClr val="tx1"/>
                </a:solidFill>
                <a:effectLst/>
                <a:latin typeface="+mn-lt"/>
                <a:ea typeface="+mn-ea"/>
                <a:cs typeface="+mn-cs"/>
              </a:rPr>
              <a:t>šo</a:t>
            </a:r>
            <a:r>
              <a:rPr lang="sl-SI" sz="1200" kern="1200" baseline="0" dirty="0" smtClean="0">
                <a:solidFill>
                  <a:schemeClr val="tx1"/>
                </a:solidFill>
                <a:effectLst/>
                <a:latin typeface="+mn-lt"/>
                <a:ea typeface="+mn-ea"/>
                <a:cs typeface="+mn-cs"/>
              </a:rPr>
              <a:t> </a:t>
            </a:r>
            <a:r>
              <a:rPr lang="sl-SI" sz="1200" kern="1200" baseline="0" dirty="0" err="1" smtClean="0">
                <a:solidFill>
                  <a:schemeClr val="tx1"/>
                </a:solidFill>
                <a:effectLst/>
                <a:latin typeface="+mn-lt"/>
                <a:ea typeface="+mn-ea"/>
                <a:cs typeface="+mn-cs"/>
              </a:rPr>
              <a:t>su</a:t>
            </a:r>
            <a:r>
              <a:rPr lang="en-US" sz="1200" kern="1200" dirty="0" smtClean="0">
                <a:solidFill>
                  <a:schemeClr val="tx1"/>
                </a:solidFill>
                <a:effectLst/>
                <a:latin typeface="+mn-lt"/>
                <a:ea typeface="+mn-ea"/>
                <a:cs typeface="+mn-cs"/>
              </a:rPr>
              <a:t>: </a:t>
            </a:r>
            <a:r>
              <a:rPr lang="sl-SI" sz="1200" kern="1200" dirty="0" err="1" smtClean="0">
                <a:solidFill>
                  <a:schemeClr val="tx1"/>
                </a:solidFill>
                <a:effectLst/>
                <a:latin typeface="+mn-lt"/>
                <a:ea typeface="+mn-ea"/>
                <a:cs typeface="+mn-cs"/>
              </a:rPr>
              <a:t>održati</a:t>
            </a:r>
            <a:r>
              <a:rPr lang="sl-SI" sz="1200" kern="1200" dirty="0" smtClean="0">
                <a:solidFill>
                  <a:schemeClr val="tx1"/>
                </a:solidFill>
                <a:effectLst/>
                <a:latin typeface="+mn-lt"/>
                <a:ea typeface="+mn-ea"/>
                <a:cs typeface="+mn-cs"/>
              </a:rPr>
              <a:t> </a:t>
            </a:r>
            <a:r>
              <a:rPr lang="sl-SI" sz="1200" kern="1200" dirty="0" err="1" smtClean="0">
                <a:solidFill>
                  <a:schemeClr val="tx1"/>
                </a:solidFill>
                <a:effectLst/>
                <a:latin typeface="+mn-lt"/>
                <a:ea typeface="+mn-ea"/>
                <a:cs typeface="+mn-cs"/>
              </a:rPr>
              <a:t>obećanje</a:t>
            </a:r>
            <a:r>
              <a:rPr lang="sl-SI" sz="1200" kern="1200" dirty="0" smtClean="0">
                <a:solidFill>
                  <a:schemeClr val="tx1"/>
                </a:solidFill>
                <a:effectLst/>
                <a:latin typeface="+mn-lt"/>
                <a:ea typeface="+mn-ea"/>
                <a:cs typeface="+mn-cs"/>
              </a:rPr>
              <a:t>, govoriti </a:t>
            </a:r>
            <a:r>
              <a:rPr lang="sl-SI" sz="1200" kern="1200" dirty="0" err="1" smtClean="0">
                <a:solidFill>
                  <a:schemeClr val="tx1"/>
                </a:solidFill>
                <a:effectLst/>
                <a:latin typeface="+mn-lt"/>
                <a:ea typeface="+mn-ea"/>
                <a:cs typeface="+mn-cs"/>
              </a:rPr>
              <a:t>istinu</a:t>
            </a:r>
            <a:r>
              <a:rPr lang="sl-SI" sz="1200" kern="1200" dirty="0" smtClean="0">
                <a:solidFill>
                  <a:schemeClr val="tx1"/>
                </a:solidFill>
                <a:effectLst/>
                <a:latin typeface="+mn-lt"/>
                <a:ea typeface="+mn-ea"/>
                <a:cs typeface="+mn-cs"/>
              </a:rPr>
              <a:t>, </a:t>
            </a:r>
            <a:r>
              <a:rPr lang="sl-SI" sz="1200" kern="1200" dirty="0" err="1" smtClean="0">
                <a:solidFill>
                  <a:schemeClr val="tx1"/>
                </a:solidFill>
                <a:effectLst/>
                <a:latin typeface="+mn-lt"/>
                <a:ea typeface="+mn-ea"/>
                <a:cs typeface="+mn-cs"/>
              </a:rPr>
              <a:t>uvek</a:t>
            </a:r>
            <a:r>
              <a:rPr lang="sl-SI" sz="1200" kern="1200" dirty="0" smtClean="0">
                <a:solidFill>
                  <a:schemeClr val="tx1"/>
                </a:solidFill>
                <a:effectLst/>
                <a:latin typeface="+mn-lt"/>
                <a:ea typeface="+mn-ea"/>
                <a:cs typeface="+mn-cs"/>
              </a:rPr>
              <a:t> pomagati drugim,</a:t>
            </a:r>
            <a:r>
              <a:rPr lang="sl-SI" sz="1200" kern="1200" baseline="0" dirty="0" smtClean="0">
                <a:solidFill>
                  <a:schemeClr val="tx1"/>
                </a:solidFill>
                <a:effectLst/>
                <a:latin typeface="+mn-lt"/>
                <a:ea typeface="+mn-ea"/>
                <a:cs typeface="+mn-cs"/>
              </a:rPr>
              <a:t> stalno razvijati svoje </a:t>
            </a:r>
            <a:r>
              <a:rPr lang="sl-SI" sz="1200" kern="1200" baseline="0" dirty="0" err="1" smtClean="0">
                <a:solidFill>
                  <a:schemeClr val="tx1"/>
                </a:solidFill>
                <a:effectLst/>
                <a:latin typeface="+mn-lt"/>
                <a:ea typeface="+mn-ea"/>
                <a:cs typeface="+mn-cs"/>
              </a:rPr>
              <a:t>mogućnosti</a:t>
            </a:r>
            <a:r>
              <a:rPr lang="sl-SI" sz="1200" kern="1200" baseline="0" dirty="0" smtClean="0">
                <a:solidFill>
                  <a:schemeClr val="tx1"/>
                </a:solidFill>
                <a:effectLst/>
                <a:latin typeface="+mn-lt"/>
                <a:ea typeface="+mn-ea"/>
                <a:cs typeface="+mn-cs"/>
              </a:rPr>
              <a:t> </a:t>
            </a:r>
            <a:r>
              <a:rPr lang="sl-SI" sz="1200" kern="1200" baseline="0" dirty="0" err="1" smtClean="0">
                <a:solidFill>
                  <a:schemeClr val="tx1"/>
                </a:solidFill>
                <a:effectLst/>
                <a:latin typeface="+mn-lt"/>
                <a:ea typeface="+mn-ea"/>
                <a:cs typeface="+mn-cs"/>
              </a:rPr>
              <a:t>kao</a:t>
            </a:r>
            <a:r>
              <a:rPr lang="sl-SI" sz="1200" kern="1200" baseline="0" dirty="0" smtClean="0">
                <a:solidFill>
                  <a:schemeClr val="tx1"/>
                </a:solidFill>
                <a:effectLst/>
                <a:latin typeface="+mn-lt"/>
                <a:ea typeface="+mn-ea"/>
                <a:cs typeface="+mn-cs"/>
              </a:rPr>
              <a:t> </a:t>
            </a:r>
            <a:r>
              <a:rPr lang="sl-SI" sz="1200" kern="1200" baseline="0" dirty="0" err="1" smtClean="0">
                <a:solidFill>
                  <a:schemeClr val="tx1"/>
                </a:solidFill>
                <a:effectLst/>
                <a:latin typeface="+mn-lt"/>
                <a:ea typeface="+mn-ea"/>
                <a:cs typeface="+mn-cs"/>
              </a:rPr>
              <a:t>obavezu</a:t>
            </a:r>
            <a:r>
              <a:rPr lang="sl-SI" sz="1200" kern="1200" baseline="0" dirty="0" smtClean="0">
                <a:solidFill>
                  <a:schemeClr val="tx1"/>
                </a:solidFill>
                <a:effectLst/>
                <a:latin typeface="+mn-lt"/>
                <a:ea typeface="+mn-ea"/>
                <a:cs typeface="+mn-cs"/>
              </a:rPr>
              <a:t> prema društvu, razumeti da je </a:t>
            </a:r>
            <a:r>
              <a:rPr lang="sl-SI" sz="1200" kern="1200" baseline="0" dirty="0" err="1" smtClean="0">
                <a:solidFill>
                  <a:schemeClr val="tx1"/>
                </a:solidFill>
                <a:effectLst/>
                <a:latin typeface="+mn-lt"/>
                <a:ea typeface="+mn-ea"/>
                <a:cs typeface="+mn-cs"/>
              </a:rPr>
              <a:t>uzeti</a:t>
            </a:r>
            <a:r>
              <a:rPr lang="sl-SI" sz="1200" kern="1200" baseline="0" dirty="0" smtClean="0">
                <a:solidFill>
                  <a:schemeClr val="tx1"/>
                </a:solidFill>
                <a:effectLst/>
                <a:latin typeface="+mn-lt"/>
                <a:ea typeface="+mn-ea"/>
                <a:cs typeface="+mn-cs"/>
              </a:rPr>
              <a:t> život </a:t>
            </a:r>
            <a:r>
              <a:rPr lang="sl-SI" sz="1200" kern="1200" baseline="0" dirty="0" err="1" smtClean="0">
                <a:solidFill>
                  <a:schemeClr val="tx1"/>
                </a:solidFill>
                <a:effectLst/>
                <a:latin typeface="+mn-lt"/>
                <a:ea typeface="+mn-ea"/>
                <a:cs typeface="+mn-cs"/>
              </a:rPr>
              <a:t>bolesniku</a:t>
            </a:r>
            <a:r>
              <a:rPr lang="sl-SI" sz="1200" kern="1200" baseline="0" dirty="0" smtClean="0">
                <a:solidFill>
                  <a:schemeClr val="tx1"/>
                </a:solidFill>
                <a:effectLst/>
                <a:latin typeface="+mn-lt"/>
                <a:ea typeface="+mn-ea"/>
                <a:cs typeface="+mn-cs"/>
              </a:rPr>
              <a:t>  </a:t>
            </a:r>
            <a:r>
              <a:rPr lang="sl-SI" sz="1200" kern="1200" baseline="0" dirty="0" err="1" smtClean="0">
                <a:solidFill>
                  <a:schemeClr val="tx1"/>
                </a:solidFill>
                <a:effectLst/>
                <a:latin typeface="+mn-lt"/>
                <a:ea typeface="+mn-ea"/>
                <a:cs typeface="+mn-cs"/>
              </a:rPr>
              <a:t>nepravilan</a:t>
            </a:r>
            <a:r>
              <a:rPr lang="sl-SI" sz="1200" kern="1200" baseline="0" dirty="0" smtClean="0">
                <a:solidFill>
                  <a:schemeClr val="tx1"/>
                </a:solidFill>
                <a:effectLst/>
                <a:latin typeface="+mn-lt"/>
                <a:ea typeface="+mn-ea"/>
                <a:cs typeface="+mn-cs"/>
              </a:rPr>
              <a:t> </a:t>
            </a:r>
            <a:r>
              <a:rPr lang="sl-SI" sz="1200" kern="1200" baseline="0" dirty="0" err="1" smtClean="0">
                <a:solidFill>
                  <a:schemeClr val="tx1"/>
                </a:solidFill>
                <a:effectLst/>
                <a:latin typeface="+mn-lt"/>
                <a:ea typeface="+mn-ea"/>
                <a:cs typeface="+mn-cs"/>
              </a:rPr>
              <a:t>postupak</a:t>
            </a:r>
            <a:r>
              <a:rPr lang="sl-SI" sz="1200" kern="1200" baseline="0" dirty="0" smtClean="0">
                <a:solidFill>
                  <a:schemeClr val="tx1"/>
                </a:solidFill>
                <a:effectLst/>
                <a:latin typeface="+mn-lt"/>
                <a:ea typeface="+mn-ea"/>
                <a:cs typeface="+mn-cs"/>
              </a:rPr>
              <a:t>; </a:t>
            </a:r>
            <a:r>
              <a:rPr lang="sl-SI" sz="1200" kern="1200" baseline="0" dirty="0" err="1" smtClean="0">
                <a:solidFill>
                  <a:schemeClr val="tx1"/>
                </a:solidFill>
                <a:effectLst/>
                <a:latin typeface="+mn-lt"/>
                <a:ea typeface="+mn-ea"/>
                <a:cs typeface="+mn-cs"/>
              </a:rPr>
              <a:t>sve</a:t>
            </a:r>
            <a:r>
              <a:rPr lang="sl-SI" sz="1200" kern="1200" baseline="0" dirty="0" smtClean="0">
                <a:solidFill>
                  <a:schemeClr val="tx1"/>
                </a:solidFill>
                <a:effectLst/>
                <a:latin typeface="+mn-lt"/>
                <a:ea typeface="+mn-ea"/>
                <a:cs typeface="+mn-cs"/>
              </a:rPr>
              <a:t> to </a:t>
            </a:r>
            <a:r>
              <a:rPr lang="sl-SI" sz="1200" kern="1200" baseline="0" dirty="0" err="1" smtClean="0">
                <a:solidFill>
                  <a:schemeClr val="tx1"/>
                </a:solidFill>
                <a:effectLst/>
                <a:latin typeface="+mn-lt"/>
                <a:ea typeface="+mn-ea"/>
                <a:cs typeface="+mn-cs"/>
              </a:rPr>
              <a:t>proizlazi</a:t>
            </a:r>
            <a:r>
              <a:rPr lang="sl-SI" sz="1200" kern="1200" baseline="0" dirty="0" smtClean="0">
                <a:solidFill>
                  <a:schemeClr val="tx1"/>
                </a:solidFill>
                <a:effectLst/>
                <a:latin typeface="+mn-lt"/>
                <a:ea typeface="+mn-ea"/>
                <a:cs typeface="+mn-cs"/>
              </a:rPr>
              <a:t>  iz Kantove teorije.</a:t>
            </a:r>
            <a:endParaRPr lang="en-US" dirty="0"/>
          </a:p>
        </p:txBody>
      </p:sp>
      <p:sp>
        <p:nvSpPr>
          <p:cNvPr id="4" name="Slide Number Placeholder 3"/>
          <p:cNvSpPr>
            <a:spLocks noGrp="1"/>
          </p:cNvSpPr>
          <p:nvPr>
            <p:ph type="sldNum" sz="quarter" idx="10"/>
          </p:nvPr>
        </p:nvSpPr>
        <p:spPr/>
        <p:txBody>
          <a:bodyPr/>
          <a:lstStyle/>
          <a:p>
            <a:fld id="{D51A8E8C-7000-4BD7-A278-0C1355790446}" type="slidenum">
              <a:rPr lang="en-US" smtClean="0"/>
              <a:pPr/>
              <a:t>5</a:t>
            </a:fld>
            <a:endParaRPr lang="en-US"/>
          </a:p>
        </p:txBody>
      </p:sp>
    </p:spTree>
    <p:extLst>
      <p:ext uri="{BB962C8B-B14F-4D97-AF65-F5344CB8AC3E}">
        <p14:creationId xmlns:p14="http://schemas.microsoft.com/office/powerpoint/2010/main" val="3480137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TELEOLOŠKE </a:t>
            </a:r>
            <a:r>
              <a:rPr lang="en-US" sz="1200" kern="1200" dirty="0" err="1" smtClean="0">
                <a:solidFill>
                  <a:schemeClr val="tx1"/>
                </a:solidFill>
                <a:effectLst/>
                <a:latin typeface="+mn-lt"/>
                <a:ea typeface="+mn-ea"/>
                <a:cs typeface="+mn-cs"/>
              </a:rPr>
              <a:t>teorije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izražajo</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prepričanja</a:t>
            </a:r>
            <a:r>
              <a:rPr lang="en-US" sz="1200" kern="1200" dirty="0" smtClean="0">
                <a:solidFill>
                  <a:schemeClr val="tx1"/>
                </a:solidFill>
                <a:effectLst/>
                <a:latin typeface="+mn-lt"/>
                <a:ea typeface="+mn-ea"/>
                <a:cs typeface="+mn-cs"/>
              </a:rPr>
              <a:t>, da se dobro in </a:t>
            </a:r>
            <a:r>
              <a:rPr lang="en-US" sz="1200" kern="1200" dirty="0" err="1" smtClean="0">
                <a:solidFill>
                  <a:schemeClr val="tx1"/>
                </a:solidFill>
                <a:effectLst/>
                <a:latin typeface="+mn-lt"/>
                <a:ea typeface="+mn-ea"/>
                <a:cs typeface="+mn-cs"/>
              </a:rPr>
              <a:t>slabo</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kaže</a:t>
            </a:r>
            <a:r>
              <a:rPr lang="en-US" sz="1200" kern="1200" dirty="0" smtClean="0">
                <a:solidFill>
                  <a:schemeClr val="tx1"/>
                </a:solidFill>
                <a:effectLst/>
                <a:latin typeface="+mn-lt"/>
                <a:ea typeface="+mn-ea"/>
                <a:cs typeface="+mn-cs"/>
              </a:rPr>
              <a:t> v </a:t>
            </a:r>
            <a:r>
              <a:rPr lang="en-US" sz="1200" kern="1200" dirty="0" err="1" smtClean="0">
                <a:solidFill>
                  <a:schemeClr val="tx1"/>
                </a:solidFill>
                <a:effectLst/>
                <a:latin typeface="+mn-lt"/>
                <a:ea typeface="+mn-ea"/>
                <a:cs typeface="+mn-cs"/>
              </a:rPr>
              <a:t>posledicah</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dejanj</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Glavna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teleološka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teorija</a:t>
            </a:r>
            <a:r>
              <a:rPr lang="en-US" sz="1200" kern="1200" dirty="0" smtClean="0">
                <a:solidFill>
                  <a:schemeClr val="tx1"/>
                </a:solidFill>
                <a:effectLst/>
                <a:latin typeface="+mn-lt"/>
                <a:ea typeface="+mn-ea"/>
                <a:cs typeface="+mn-cs"/>
              </a:rPr>
              <a:t> je </a:t>
            </a:r>
            <a:r>
              <a:rPr lang="en-US" sz="1200" kern="1200" dirty="0" err="1" smtClean="0">
                <a:solidFill>
                  <a:schemeClr val="tx1"/>
                </a:solidFill>
                <a:effectLst/>
                <a:latin typeface="+mn-lt"/>
                <a:ea typeface="+mn-ea"/>
                <a:cs typeface="+mn-cs"/>
              </a:rPr>
              <a:t>utilitarizem</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ki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predpostavlja</a:t>
            </a:r>
            <a:r>
              <a:rPr lang="en-US" sz="1200" kern="1200" dirty="0" smtClean="0">
                <a:solidFill>
                  <a:schemeClr val="tx1"/>
                </a:solidFill>
                <a:effectLst/>
                <a:latin typeface="+mn-lt"/>
                <a:ea typeface="+mn-ea"/>
                <a:cs typeface="+mn-cs"/>
              </a:rPr>
              <a:t>, da </a:t>
            </a:r>
            <a:r>
              <a:rPr lang="en-US" sz="1200" kern="1200" dirty="0" err="1" smtClean="0">
                <a:solidFill>
                  <a:schemeClr val="tx1"/>
                </a:solidFill>
                <a:effectLst/>
                <a:latin typeface="+mn-lt"/>
                <a:ea typeface="+mn-ea"/>
                <a:cs typeface="+mn-cs"/>
              </a:rPr>
              <a:t>koristna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dejanja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prinesejo</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najvec</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dobrega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za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obstoj</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človeka</a:t>
            </a:r>
            <a:r>
              <a:rPr lang="en-US" sz="1200" kern="1200" dirty="0" smtClean="0">
                <a:solidFill>
                  <a:schemeClr val="tx1"/>
                </a:solidFill>
                <a:effectLst/>
                <a:latin typeface="+mn-lt"/>
                <a:ea typeface="+mn-ea"/>
                <a:cs typeface="+mn-cs"/>
              </a:rPr>
              <a:t>. </a:t>
            </a:r>
            <a:endParaRPr lang="en-US" dirty="0" smtClean="0">
              <a:effectLst/>
            </a:endParaRPr>
          </a:p>
          <a:p>
            <a:endParaRPr lang="en-US" dirty="0"/>
          </a:p>
        </p:txBody>
      </p:sp>
      <p:sp>
        <p:nvSpPr>
          <p:cNvPr id="4" name="Slide Number Placeholder 3"/>
          <p:cNvSpPr>
            <a:spLocks noGrp="1"/>
          </p:cNvSpPr>
          <p:nvPr>
            <p:ph type="sldNum" sz="quarter" idx="10"/>
          </p:nvPr>
        </p:nvSpPr>
        <p:spPr/>
        <p:txBody>
          <a:bodyPr/>
          <a:lstStyle/>
          <a:p>
            <a:fld id="{D51A8E8C-7000-4BD7-A278-0C1355790446}" type="slidenum">
              <a:rPr lang="en-US" smtClean="0"/>
              <a:pPr/>
              <a:t>7</a:t>
            </a:fld>
            <a:endParaRPr lang="en-US"/>
          </a:p>
        </p:txBody>
      </p:sp>
    </p:spTree>
    <p:extLst>
      <p:ext uri="{BB962C8B-B14F-4D97-AF65-F5344CB8AC3E}">
        <p14:creationId xmlns:p14="http://schemas.microsoft.com/office/powerpoint/2010/main" val="11870207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err="1" smtClean="0">
                <a:solidFill>
                  <a:schemeClr val="tx1"/>
                </a:solidFill>
                <a:effectLst/>
                <a:latin typeface="+mn-lt"/>
                <a:ea typeface="+mn-ea"/>
                <a:cs typeface="+mn-cs"/>
              </a:rPr>
              <a:t>Postupak</a:t>
            </a:r>
            <a:r>
              <a:rPr lang="en-US" sz="1200" kern="1200" dirty="0" smtClean="0">
                <a:solidFill>
                  <a:schemeClr val="tx1"/>
                </a:solidFill>
                <a:effectLst/>
                <a:latin typeface="+mn-lt"/>
                <a:ea typeface="+mn-ea"/>
                <a:cs typeface="+mn-cs"/>
              </a:rPr>
              <a:t> je </a:t>
            </a:r>
            <a:r>
              <a:rPr lang="en-US" sz="1200" kern="1200" dirty="0" err="1" smtClean="0">
                <a:solidFill>
                  <a:schemeClr val="tx1"/>
                </a:solidFill>
                <a:effectLst/>
                <a:latin typeface="+mn-lt"/>
                <a:ea typeface="+mn-ea"/>
                <a:cs typeface="+mn-cs"/>
              </a:rPr>
              <a:t>pravilan</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samo</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ako</a:t>
            </a:r>
            <a:r>
              <a:rPr lang="en-US" sz="1200" kern="1200" dirty="0" smtClean="0">
                <a:solidFill>
                  <a:schemeClr val="tx1"/>
                </a:solidFill>
                <a:effectLst/>
                <a:latin typeface="+mn-lt"/>
                <a:ea typeface="+mn-ea"/>
                <a:cs typeface="+mn-cs"/>
              </a:rPr>
              <a:t> bi to </a:t>
            </a:r>
            <a:r>
              <a:rPr lang="en-US" sz="1200" kern="1200" dirty="0" err="1" smtClean="0">
                <a:solidFill>
                  <a:schemeClr val="tx1"/>
                </a:solidFill>
                <a:effectLst/>
                <a:latin typeface="+mn-lt"/>
                <a:ea typeface="+mn-ea"/>
                <a:cs typeface="+mn-cs"/>
              </a:rPr>
              <a:t>pojedinac</a:t>
            </a:r>
            <a:r>
              <a:rPr lang="en-US" sz="1200" kern="1200" dirty="0" smtClean="0">
                <a:solidFill>
                  <a:schemeClr val="tx1"/>
                </a:solidFill>
                <a:effectLst/>
                <a:latin typeface="+mn-lt"/>
                <a:ea typeface="+mn-ea"/>
                <a:cs typeface="+mn-cs"/>
              </a:rPr>
              <a:t> s </a:t>
            </a:r>
            <a:r>
              <a:rPr lang="en-US" sz="1200" kern="1200" dirty="0" err="1" smtClean="0">
                <a:solidFill>
                  <a:schemeClr val="tx1"/>
                </a:solidFill>
                <a:effectLst/>
                <a:latin typeface="+mn-lt"/>
                <a:ea typeface="+mn-ea"/>
                <a:cs typeface="+mn-cs"/>
              </a:rPr>
              <a:t>krepostnim</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karakterom</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učinio</a:t>
            </a:r>
            <a:r>
              <a:rPr lang="en-US" sz="1200" kern="1200" dirty="0" smtClean="0">
                <a:solidFill>
                  <a:schemeClr val="tx1"/>
                </a:solidFill>
                <a:effectLst/>
                <a:latin typeface="+mn-lt"/>
                <a:ea typeface="+mn-ea"/>
                <a:cs typeface="+mn-cs"/>
              </a:rPr>
              <a:t> u </a:t>
            </a:r>
            <a:r>
              <a:rPr lang="en-US" sz="1200" kern="1200" dirty="0" err="1" smtClean="0">
                <a:solidFill>
                  <a:schemeClr val="tx1"/>
                </a:solidFill>
                <a:effectLst/>
                <a:latin typeface="+mn-lt"/>
                <a:ea typeface="+mn-ea"/>
                <a:cs typeface="+mn-cs"/>
              </a:rPr>
              <a:t>danoj</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situaciji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Etika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vrlina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počinje</a:t>
            </a:r>
            <a:r>
              <a:rPr lang="en-US" sz="1200" kern="1200" dirty="0" smtClean="0">
                <a:solidFill>
                  <a:schemeClr val="tx1"/>
                </a:solidFill>
                <a:effectLst/>
                <a:latin typeface="+mn-lt"/>
                <a:ea typeface="+mn-ea"/>
                <a:cs typeface="+mn-cs"/>
              </a:rPr>
              <a:t> s </a:t>
            </a:r>
            <a:r>
              <a:rPr lang="en-US" sz="1200" kern="1200" dirty="0" err="1" smtClean="0">
                <a:solidFill>
                  <a:schemeClr val="tx1"/>
                </a:solidFill>
                <a:effectLst/>
                <a:latin typeface="+mn-lt"/>
                <a:ea typeface="+mn-ea"/>
                <a:cs typeface="+mn-cs"/>
              </a:rPr>
              <a:t>karakterom</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Glavno</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pitanje</a:t>
            </a:r>
            <a:r>
              <a:rPr lang="en-US" sz="1200" kern="1200" dirty="0" smtClean="0">
                <a:solidFill>
                  <a:schemeClr val="tx1"/>
                </a:solidFill>
                <a:effectLst/>
                <a:latin typeface="+mn-lt"/>
                <a:ea typeface="+mn-ea"/>
                <a:cs typeface="+mn-cs"/>
              </a:rPr>
              <a:t> u </a:t>
            </a:r>
            <a:r>
              <a:rPr lang="en-US" sz="1200" kern="1200" dirty="0" err="1" smtClean="0">
                <a:solidFill>
                  <a:schemeClr val="tx1"/>
                </a:solidFill>
                <a:effectLst/>
                <a:latin typeface="+mn-lt"/>
                <a:ea typeface="+mn-ea"/>
                <a:cs typeface="+mn-cs"/>
              </a:rPr>
              <a:t>toj</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teoriji</a:t>
            </a:r>
            <a:r>
              <a:rPr lang="en-US" sz="1200" kern="1200" dirty="0" smtClean="0">
                <a:solidFill>
                  <a:schemeClr val="tx1"/>
                </a:solidFill>
                <a:effectLst/>
                <a:latin typeface="+mn-lt"/>
                <a:ea typeface="+mn-ea"/>
                <a:cs typeface="+mn-cs"/>
              </a:rPr>
              <a:t> je </a:t>
            </a:r>
            <a:r>
              <a:rPr lang="en-US" sz="1200" kern="1200" dirty="0" err="1" smtClean="0">
                <a:solidFill>
                  <a:schemeClr val="tx1"/>
                </a:solidFill>
                <a:effectLst/>
                <a:latin typeface="+mn-lt"/>
                <a:ea typeface="+mn-ea"/>
                <a:cs typeface="+mn-cs"/>
              </a:rPr>
              <a:t>zašto</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neko</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želi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postati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dobar</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čovek</a:t>
            </a:r>
            <a:r>
              <a:rPr lang="en-US" sz="1200" kern="1200" dirty="0" smtClean="0">
                <a:solidFill>
                  <a:schemeClr val="tx1"/>
                </a:solidFill>
                <a:effectLst/>
                <a:latin typeface="+mn-lt"/>
                <a:ea typeface="+mn-ea"/>
                <a:cs typeface="+mn-cs"/>
              </a:rPr>
              <a:t> </a:t>
            </a:r>
            <a:r>
              <a:rPr lang="sl-SI" sz="1200" kern="1200" dirty="0" smtClean="0">
                <a:solidFill>
                  <a:schemeClr val="tx1"/>
                </a:solidFill>
                <a:effectLst/>
                <a:latin typeface="+mn-lt"/>
                <a:ea typeface="+mn-ea"/>
                <a:cs typeface="+mn-cs"/>
              </a:rPr>
              <a:t>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raditi</a:t>
            </a:r>
            <a:r>
              <a:rPr lang="en-US" sz="1200" kern="1200" dirty="0" smtClean="0">
                <a:solidFill>
                  <a:schemeClr val="tx1"/>
                </a:solidFill>
                <a:effectLst/>
                <a:latin typeface="+mn-lt"/>
                <a:ea typeface="+mn-ea"/>
                <a:cs typeface="+mn-cs"/>
              </a:rPr>
              <a:t> dobra </a:t>
            </a:r>
            <a:r>
              <a:rPr lang="en-US" sz="1200" kern="1200" dirty="0" err="1" smtClean="0">
                <a:solidFill>
                  <a:schemeClr val="tx1"/>
                </a:solidFill>
                <a:effectLst/>
                <a:latin typeface="+mn-lt"/>
                <a:ea typeface="+mn-ea"/>
                <a:cs typeface="+mn-cs"/>
              </a:rPr>
              <a:t>dela</a:t>
            </a:r>
            <a:r>
              <a:rPr lang="en-US" sz="1200" kern="1200" dirty="0" smtClean="0">
                <a:solidFill>
                  <a:schemeClr val="tx1"/>
                </a:solidFill>
                <a:effectLst/>
                <a:latin typeface="+mn-lt"/>
                <a:ea typeface="+mn-ea"/>
                <a:cs typeface="+mn-cs"/>
              </a:rPr>
              <a:t>. </a:t>
            </a:r>
          </a:p>
          <a:p>
            <a:pPr lvl="0"/>
            <a:r>
              <a:rPr lang="en-US" sz="1200" kern="1200" dirty="0" err="1" smtClean="0">
                <a:solidFill>
                  <a:schemeClr val="tx1"/>
                </a:solidFill>
                <a:effectLst/>
                <a:latin typeface="+mn-lt"/>
                <a:ea typeface="+mn-ea"/>
                <a:cs typeface="+mn-cs"/>
              </a:rPr>
              <a:t>Dobrota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ima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prednost</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pred</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pravičnošću</a:t>
            </a:r>
            <a:r>
              <a:rPr lang="en-US" sz="1200" kern="1200" dirty="0" smtClean="0">
                <a:solidFill>
                  <a:schemeClr val="tx1"/>
                </a:solidFill>
                <a:effectLst/>
                <a:latin typeface="+mn-lt"/>
                <a:ea typeface="+mn-ea"/>
                <a:cs typeface="+mn-cs"/>
              </a:rPr>
              <a:t>. To je </a:t>
            </a:r>
            <a:r>
              <a:rPr lang="sl-SI" sz="1200" kern="1200" dirty="0" smtClean="0">
                <a:solidFill>
                  <a:schemeClr val="tx1"/>
                </a:solidFill>
                <a:effectLst/>
                <a:latin typeface="+mn-lt"/>
                <a:ea typeface="+mn-ea"/>
                <a:cs typeface="+mn-cs"/>
              </a:rPr>
              <a:t>tu </a:t>
            </a:r>
            <a:r>
              <a:rPr lang="en-US" sz="1200" kern="1200" dirty="0" err="1" smtClean="0">
                <a:solidFill>
                  <a:schemeClr val="tx1"/>
                </a:solidFill>
                <a:effectLst/>
                <a:latin typeface="+mn-lt"/>
                <a:ea typeface="+mn-ea"/>
                <a:cs typeface="+mn-cs"/>
              </a:rPr>
              <a:t>osnova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ove</a:t>
            </a:r>
            <a:r>
              <a:rPr lang="en-US" sz="1200" kern="1200" dirty="0" smtClean="0">
                <a:solidFill>
                  <a:schemeClr val="tx1"/>
                </a:solidFill>
                <a:effectLst/>
                <a:latin typeface="+mn-lt"/>
                <a:ea typeface="+mn-ea"/>
                <a:cs typeface="+mn-cs"/>
              </a:rPr>
              <a:t> a </a:t>
            </a:r>
            <a:r>
              <a:rPr lang="en-US" sz="1200" kern="1200" dirty="0" err="1" smtClean="0">
                <a:solidFill>
                  <a:schemeClr val="tx1"/>
                </a:solidFill>
                <a:effectLst/>
                <a:latin typeface="+mn-lt"/>
                <a:ea typeface="+mn-ea"/>
                <a:cs typeface="+mn-cs"/>
              </a:rPr>
              <a:t>nužno</a:t>
            </a:r>
            <a:r>
              <a:rPr lang="en-US" sz="1200" kern="1200" dirty="0" smtClean="0">
                <a:solidFill>
                  <a:schemeClr val="tx1"/>
                </a:solidFill>
                <a:effectLst/>
                <a:latin typeface="+mn-lt"/>
                <a:ea typeface="+mn-ea"/>
                <a:cs typeface="+mn-cs"/>
              </a:rPr>
              <a:t> </a:t>
            </a:r>
            <a:r>
              <a:rPr lang="sl-SI" sz="1200" kern="1200" dirty="0" smtClean="0">
                <a:solidFill>
                  <a:schemeClr val="tx1"/>
                </a:solidFill>
                <a:effectLst/>
                <a:latin typeface="+mn-lt"/>
                <a:ea typeface="+mn-ea"/>
                <a:cs typeface="+mn-cs"/>
              </a:rPr>
              <a:t>i</a:t>
            </a:r>
            <a:r>
              <a:rPr lang="en-US" sz="1200" kern="1200" dirty="0" smtClean="0">
                <a:solidFill>
                  <a:schemeClr val="tx1"/>
                </a:solidFill>
                <a:effectLst/>
                <a:latin typeface="+mn-lt"/>
                <a:ea typeface="+mn-ea"/>
                <a:cs typeface="+mn-cs"/>
              </a:rPr>
              <a:t> u </a:t>
            </a:r>
            <a:r>
              <a:rPr lang="en-US" sz="1200" kern="1200" dirty="0" err="1" smtClean="0">
                <a:solidFill>
                  <a:schemeClr val="tx1"/>
                </a:solidFill>
                <a:effectLst/>
                <a:latin typeface="+mn-lt"/>
                <a:ea typeface="+mn-ea"/>
                <a:cs typeface="+mn-cs"/>
              </a:rPr>
              <a:t>drugim</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etičkim</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teorijama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etike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Pojedinac</a:t>
            </a:r>
            <a:r>
              <a:rPr lang="en-US" sz="1200" kern="1200" dirty="0" smtClean="0">
                <a:solidFill>
                  <a:schemeClr val="tx1"/>
                </a:solidFill>
                <a:effectLst/>
                <a:latin typeface="+mn-lt"/>
                <a:ea typeface="+mn-ea"/>
                <a:cs typeface="+mn-cs"/>
              </a:rPr>
              <a:t> je </a:t>
            </a:r>
            <a:r>
              <a:rPr lang="en-US" sz="1200" kern="1200" dirty="0" err="1" smtClean="0">
                <a:solidFill>
                  <a:schemeClr val="tx1"/>
                </a:solidFill>
                <a:effectLst/>
                <a:latin typeface="+mn-lt"/>
                <a:ea typeface="+mn-ea"/>
                <a:cs typeface="+mn-cs"/>
              </a:rPr>
              <a:t>važniji</a:t>
            </a:r>
            <a:r>
              <a:rPr lang="en-US" sz="1200" kern="1200" dirty="0" smtClean="0">
                <a:solidFill>
                  <a:schemeClr val="tx1"/>
                </a:solidFill>
                <a:effectLst/>
                <a:latin typeface="+mn-lt"/>
                <a:ea typeface="+mn-ea"/>
                <a:cs typeface="+mn-cs"/>
              </a:rPr>
              <a:t> od </a:t>
            </a:r>
            <a:r>
              <a:rPr lang="en-US" sz="1200" kern="1200" dirty="0" err="1" smtClean="0">
                <a:solidFill>
                  <a:schemeClr val="tx1"/>
                </a:solidFill>
                <a:effectLst/>
                <a:latin typeface="+mn-lt"/>
                <a:ea typeface="+mn-ea"/>
                <a:cs typeface="+mn-cs"/>
              </a:rPr>
              <a:t>postupka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samog</a:t>
            </a:r>
            <a:r>
              <a:rPr lang="sl-SI" sz="1200" kern="120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pPr lvl="0"/>
            <a:r>
              <a:rPr lang="en-US" sz="1200" kern="1200" dirty="0" err="1" smtClean="0">
                <a:solidFill>
                  <a:schemeClr val="tx1"/>
                </a:solidFill>
                <a:effectLst/>
                <a:latin typeface="+mn-lt"/>
                <a:ea typeface="+mn-ea"/>
                <a:cs typeface="+mn-cs"/>
              </a:rPr>
              <a:t>Vrline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su</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objektivno</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dobre</a:t>
            </a:r>
            <a:r>
              <a:rPr lang="en-US" sz="1200" kern="1200" dirty="0" smtClean="0">
                <a:solidFill>
                  <a:schemeClr val="tx1"/>
                </a:solidFill>
                <a:effectLst/>
                <a:latin typeface="+mn-lt"/>
                <a:ea typeface="+mn-ea"/>
                <a:cs typeface="+mn-cs"/>
              </a:rPr>
              <a:t> – </a:t>
            </a:r>
            <a:r>
              <a:rPr lang="en-US" sz="1200" kern="1200" dirty="0" err="1" smtClean="0">
                <a:solidFill>
                  <a:schemeClr val="tx1"/>
                </a:solidFill>
                <a:effectLst/>
                <a:latin typeface="+mn-lt"/>
                <a:ea typeface="+mn-ea"/>
                <a:cs typeface="+mn-cs"/>
              </a:rPr>
              <a:t>vrline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su</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dobre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neodvisno</a:t>
            </a:r>
            <a:r>
              <a:rPr lang="en-US" sz="1200" kern="1200" dirty="0" smtClean="0">
                <a:solidFill>
                  <a:schemeClr val="tx1"/>
                </a:solidFill>
                <a:effectLst/>
                <a:latin typeface="+mn-lt"/>
                <a:ea typeface="+mn-ea"/>
                <a:cs typeface="+mn-cs"/>
              </a:rPr>
              <a:t> od </a:t>
            </a:r>
            <a:r>
              <a:rPr lang="en-US" sz="1200" kern="1200" dirty="0" err="1" smtClean="0">
                <a:solidFill>
                  <a:schemeClr val="tx1"/>
                </a:solidFill>
                <a:effectLst/>
                <a:latin typeface="+mn-lt"/>
                <a:ea typeface="+mn-ea"/>
                <a:cs typeface="+mn-cs"/>
              </a:rPr>
              <a:t>bilo</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kakvih</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veza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željama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ili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etičkim</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situacijama</a:t>
            </a:r>
            <a:r>
              <a:rPr lang="sl-SI" sz="1200" kern="120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pPr lvl="0"/>
            <a:r>
              <a:rPr lang="en-US" sz="1200" kern="1200" dirty="0" err="1" smtClean="0">
                <a:solidFill>
                  <a:schemeClr val="tx1"/>
                </a:solidFill>
                <a:effectLst/>
                <a:latin typeface="+mn-lt"/>
                <a:ea typeface="+mn-ea"/>
                <a:cs typeface="+mn-cs"/>
              </a:rPr>
              <a:t>Neka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unutrašnja</a:t>
            </a:r>
            <a:r>
              <a:rPr lang="en-US" sz="1200" kern="1200" dirty="0" smtClean="0">
                <a:solidFill>
                  <a:schemeClr val="tx1"/>
                </a:solidFill>
                <a:effectLst/>
                <a:latin typeface="+mn-lt"/>
                <a:ea typeface="+mn-ea"/>
                <a:cs typeface="+mn-cs"/>
              </a:rPr>
              <a:t> dobra do </a:t>
            </a:r>
            <a:r>
              <a:rPr lang="en-US" sz="1200" kern="1200" dirty="0" err="1" smtClean="0">
                <a:solidFill>
                  <a:schemeClr val="tx1"/>
                </a:solidFill>
                <a:effectLst/>
                <a:latin typeface="+mn-lt"/>
                <a:ea typeface="+mn-ea"/>
                <a:cs typeface="+mn-cs"/>
              </a:rPr>
              <a:t>osobno</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neodvisna</a:t>
            </a:r>
            <a:r>
              <a:rPr lang="en-US" sz="1200" kern="1200" dirty="0" smtClean="0">
                <a:solidFill>
                  <a:schemeClr val="tx1"/>
                </a:solidFill>
                <a:effectLst/>
                <a:latin typeface="+mn-lt"/>
                <a:ea typeface="+mn-ea"/>
                <a:cs typeface="+mn-cs"/>
              </a:rPr>
              <a:t> – </a:t>
            </a:r>
            <a:r>
              <a:rPr lang="en-US" sz="1200" kern="1200" dirty="0" err="1" smtClean="0">
                <a:solidFill>
                  <a:schemeClr val="tx1"/>
                </a:solidFill>
                <a:effectLst/>
                <a:latin typeface="+mn-lt"/>
                <a:ea typeface="+mn-ea"/>
                <a:cs typeface="+mn-cs"/>
              </a:rPr>
              <a:t>neke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etičke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te</a:t>
            </a:r>
            <a:r>
              <a:rPr lang="sl-SI" sz="1200" kern="1200" dirty="0" smtClean="0">
                <a:solidFill>
                  <a:schemeClr val="tx1"/>
                </a:solidFill>
                <a:effectLst/>
                <a:latin typeface="+mn-lt"/>
                <a:ea typeface="+mn-ea"/>
                <a:cs typeface="+mn-cs"/>
              </a:rPr>
              <a:t>o</a:t>
            </a:r>
            <a:r>
              <a:rPr lang="en-US" sz="1200" kern="1200" dirty="0" err="1" smtClean="0">
                <a:solidFill>
                  <a:schemeClr val="tx1"/>
                </a:solidFill>
                <a:effectLst/>
                <a:latin typeface="+mn-lt"/>
                <a:ea typeface="+mn-ea"/>
                <a:cs typeface="+mn-cs"/>
              </a:rPr>
              <a:t>rije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tvrde</a:t>
            </a:r>
            <a:r>
              <a:rPr lang="en-US" sz="1200" kern="1200" dirty="0" smtClean="0">
                <a:solidFill>
                  <a:schemeClr val="tx1"/>
                </a:solidFill>
                <a:effectLst/>
                <a:latin typeface="+mn-lt"/>
                <a:ea typeface="+mn-ea"/>
                <a:cs typeface="+mn-cs"/>
              </a:rPr>
              <a:t> da je dobro</a:t>
            </a:r>
            <a:r>
              <a:rPr lang="sl-SI" sz="1200"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od </a:t>
            </a:r>
            <a:r>
              <a:rPr lang="en-US" sz="1200" kern="1200" dirty="0" err="1" smtClean="0">
                <a:solidFill>
                  <a:schemeClr val="tx1"/>
                </a:solidFill>
                <a:effectLst/>
                <a:latin typeface="+mn-lt"/>
                <a:ea typeface="+mn-ea"/>
                <a:cs typeface="+mn-cs"/>
              </a:rPr>
              <a:t>čoveka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neovisno</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etika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vrlina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smatra</a:t>
            </a:r>
            <a:r>
              <a:rPr lang="en-US" sz="1200" kern="1200" dirty="0" smtClean="0">
                <a:solidFill>
                  <a:schemeClr val="tx1"/>
                </a:solidFill>
                <a:effectLst/>
                <a:latin typeface="+mn-lt"/>
                <a:ea typeface="+mn-ea"/>
                <a:cs typeface="+mn-cs"/>
              </a:rPr>
              <a:t> da dobro </a:t>
            </a:r>
            <a:r>
              <a:rPr lang="en-US" sz="1200" kern="1200" dirty="0" err="1" smtClean="0">
                <a:solidFill>
                  <a:schemeClr val="tx1"/>
                </a:solidFill>
                <a:effectLst/>
                <a:latin typeface="+mn-lt"/>
                <a:ea typeface="+mn-ea"/>
                <a:cs typeface="+mn-cs"/>
              </a:rPr>
              <a:t>ovisi</a:t>
            </a:r>
            <a:r>
              <a:rPr lang="en-US" sz="1200" kern="1200" dirty="0" smtClean="0">
                <a:solidFill>
                  <a:schemeClr val="tx1"/>
                </a:solidFill>
                <a:effectLst/>
                <a:latin typeface="+mn-lt"/>
                <a:ea typeface="+mn-ea"/>
                <a:cs typeface="+mn-cs"/>
              </a:rPr>
              <a:t> o </a:t>
            </a:r>
            <a:r>
              <a:rPr lang="en-US" sz="1200" kern="1200" dirty="0" err="1" smtClean="0">
                <a:solidFill>
                  <a:schemeClr val="tx1"/>
                </a:solidFill>
                <a:effectLst/>
                <a:latin typeface="+mn-lt"/>
                <a:ea typeface="+mn-ea"/>
                <a:cs typeface="+mn-cs"/>
              </a:rPr>
              <a:t>čoveku</a:t>
            </a:r>
            <a:r>
              <a:rPr lang="sl-SI" sz="1200" kern="120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pPr lvl="0"/>
            <a:r>
              <a:rPr lang="en-US" sz="1200" kern="1200" dirty="0" err="1" smtClean="0">
                <a:solidFill>
                  <a:schemeClr val="tx1"/>
                </a:solidFill>
                <a:effectLst/>
                <a:latin typeface="+mn-lt"/>
                <a:ea typeface="+mn-ea"/>
                <a:cs typeface="+mn-cs"/>
              </a:rPr>
              <a:t>Vrline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su</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nepromenljiva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množina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dobrog</a:t>
            </a:r>
            <a:r>
              <a:rPr lang="en-US" sz="1200" kern="1200" dirty="0" smtClean="0">
                <a:solidFill>
                  <a:schemeClr val="tx1"/>
                </a:solidFill>
                <a:effectLst/>
                <a:latin typeface="+mn-lt"/>
                <a:ea typeface="+mn-ea"/>
                <a:cs typeface="+mn-cs"/>
              </a:rPr>
              <a:t> – </a:t>
            </a:r>
            <a:r>
              <a:rPr lang="en-US" sz="1200" kern="1200" dirty="0" err="1" smtClean="0">
                <a:solidFill>
                  <a:schemeClr val="tx1"/>
                </a:solidFill>
                <a:effectLst/>
                <a:latin typeface="+mn-lt"/>
                <a:ea typeface="+mn-ea"/>
                <a:cs typeface="+mn-cs"/>
              </a:rPr>
              <a:t>vrline</a:t>
            </a:r>
            <a:r>
              <a:rPr lang="en-US" sz="1200" kern="1200" dirty="0" smtClean="0">
                <a:solidFill>
                  <a:schemeClr val="tx1"/>
                </a:solidFill>
                <a:effectLst/>
                <a:latin typeface="+mn-lt"/>
                <a:ea typeface="+mn-ea"/>
                <a:cs typeface="+mn-cs"/>
              </a:rPr>
              <a:t> se ne </a:t>
            </a:r>
            <a:r>
              <a:rPr lang="en-US" sz="1200" kern="1200" dirty="0" err="1" smtClean="0">
                <a:solidFill>
                  <a:schemeClr val="tx1"/>
                </a:solidFill>
                <a:effectLst/>
                <a:latin typeface="+mn-lt"/>
                <a:ea typeface="+mn-ea"/>
                <a:cs typeface="+mn-cs"/>
              </a:rPr>
              <a:t>mogu</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ograničiti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samo</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na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jednu</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vrednost</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za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dobre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postupke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su</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potrebne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različite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vrline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poštenost</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hrabrost</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požrtvovalnost</a:t>
            </a:r>
            <a:r>
              <a:rPr lang="en-US" sz="1200" kern="1200" dirty="0" smtClean="0">
                <a:solidFill>
                  <a:schemeClr val="tx1"/>
                </a:solidFill>
                <a:effectLst/>
                <a:latin typeface="+mn-lt"/>
                <a:ea typeface="+mn-ea"/>
                <a:cs typeface="+mn-cs"/>
              </a:rPr>
              <a:t>. Sa </a:t>
            </a:r>
            <a:r>
              <a:rPr lang="en-US" sz="1200" kern="1200" dirty="0" err="1" smtClean="0">
                <a:solidFill>
                  <a:schemeClr val="tx1"/>
                </a:solidFill>
                <a:effectLst/>
                <a:latin typeface="+mn-lt"/>
                <a:ea typeface="+mn-ea"/>
                <a:cs typeface="+mn-cs"/>
              </a:rPr>
              <a:t>drugim</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rečima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celovit</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čovek</a:t>
            </a:r>
            <a:r>
              <a:rPr lang="en-US" sz="1200" kern="1200" dirty="0" smtClean="0">
                <a:solidFill>
                  <a:schemeClr val="tx1"/>
                </a:solidFill>
                <a:effectLst/>
                <a:latin typeface="+mn-lt"/>
                <a:ea typeface="+mn-ea"/>
                <a:cs typeface="+mn-cs"/>
              </a:rPr>
              <a:t> mora </a:t>
            </a:r>
            <a:r>
              <a:rPr lang="en-US" sz="1200" kern="1200" dirty="0" err="1" smtClean="0">
                <a:solidFill>
                  <a:schemeClr val="tx1"/>
                </a:solidFill>
                <a:effectLst/>
                <a:latin typeface="+mn-lt"/>
                <a:ea typeface="+mn-ea"/>
                <a:cs typeface="+mn-cs"/>
              </a:rPr>
              <a:t>biti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takav</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na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svim</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niovojima</a:t>
            </a:r>
            <a:endParaRPr lang="en-US" sz="1200" kern="1200" dirty="0" smtClean="0">
              <a:solidFill>
                <a:schemeClr val="tx1"/>
              </a:solidFill>
              <a:effectLst/>
              <a:latin typeface="+mn-lt"/>
              <a:ea typeface="+mn-ea"/>
              <a:cs typeface="+mn-cs"/>
            </a:endParaRPr>
          </a:p>
          <a:p>
            <a:pPr lvl="0"/>
            <a:r>
              <a:rPr lang="en-US" sz="1200" kern="1200" dirty="0" err="1" smtClean="0">
                <a:solidFill>
                  <a:schemeClr val="tx1"/>
                </a:solidFill>
                <a:effectLst/>
                <a:latin typeface="+mn-lt"/>
                <a:ea typeface="+mn-ea"/>
                <a:cs typeface="+mn-cs"/>
              </a:rPr>
              <a:t>Delovati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pravilno</a:t>
            </a:r>
            <a:r>
              <a:rPr lang="en-US" sz="1200" kern="1200" dirty="0" smtClean="0">
                <a:solidFill>
                  <a:schemeClr val="tx1"/>
                </a:solidFill>
                <a:effectLst/>
                <a:latin typeface="+mn-lt"/>
                <a:ea typeface="+mn-ea"/>
                <a:cs typeface="+mn-cs"/>
              </a:rPr>
              <a:t> od </a:t>
            </a:r>
            <a:r>
              <a:rPr lang="en-US" sz="1200" kern="1200" dirty="0" err="1" smtClean="0">
                <a:solidFill>
                  <a:schemeClr val="tx1"/>
                </a:solidFill>
                <a:effectLst/>
                <a:latin typeface="+mn-lt"/>
                <a:ea typeface="+mn-ea"/>
                <a:cs typeface="+mn-cs"/>
              </a:rPr>
              <a:t>nas</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zahteva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preuveličavanje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dobroga</a:t>
            </a:r>
            <a:r>
              <a:rPr lang="en-US" sz="1200" kern="1200" dirty="0" smtClean="0">
                <a:solidFill>
                  <a:schemeClr val="tx1"/>
                </a:solidFill>
                <a:effectLst/>
                <a:latin typeface="+mn-lt"/>
                <a:ea typeface="+mn-ea"/>
                <a:cs typeface="+mn-cs"/>
              </a:rPr>
              <a:t> – </a:t>
            </a:r>
            <a:r>
              <a:rPr lang="en-US" sz="1200" kern="1200" dirty="0" err="1" smtClean="0">
                <a:solidFill>
                  <a:schemeClr val="tx1"/>
                </a:solidFill>
                <a:effectLst/>
                <a:latin typeface="+mn-lt"/>
                <a:ea typeface="+mn-ea"/>
                <a:cs typeface="+mn-cs"/>
              </a:rPr>
              <a:t>neke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teorije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dokazuje</a:t>
            </a:r>
            <a:r>
              <a:rPr lang="en-US" sz="1200" kern="1200" dirty="0" smtClean="0">
                <a:solidFill>
                  <a:schemeClr val="tx1"/>
                </a:solidFill>
                <a:effectLst/>
                <a:latin typeface="+mn-lt"/>
                <a:ea typeface="+mn-ea"/>
                <a:cs typeface="+mn-cs"/>
              </a:rPr>
              <a:t> da je u etic</a:t>
            </a:r>
            <a:r>
              <a:rPr lang="sl-SI" sz="1200" kern="1200" dirty="0" smtClean="0">
                <a:solidFill>
                  <a:schemeClr val="tx1"/>
                </a:solidFill>
                <a:effectLst/>
                <a:latin typeface="+mn-lt"/>
                <a:ea typeface="+mn-ea"/>
                <a:cs typeface="+mn-cs"/>
              </a:rPr>
              <a:t>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samo</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najbolje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dovoljno</a:t>
            </a:r>
            <a:r>
              <a:rPr lang="en-US" sz="1200" kern="1200" dirty="0" smtClean="0">
                <a:solidFill>
                  <a:schemeClr val="tx1"/>
                </a:solidFill>
                <a:effectLst/>
                <a:latin typeface="+mn-lt"/>
                <a:ea typeface="+mn-ea"/>
                <a:cs typeface="+mn-cs"/>
              </a:rPr>
              <a:t> dobro. </a:t>
            </a:r>
            <a:r>
              <a:rPr lang="en-US" sz="1200" kern="1200" dirty="0" err="1" smtClean="0">
                <a:solidFill>
                  <a:schemeClr val="tx1"/>
                </a:solidFill>
                <a:effectLst/>
                <a:latin typeface="+mn-lt"/>
                <a:ea typeface="+mn-ea"/>
                <a:cs typeface="+mn-cs"/>
              </a:rPr>
              <a:t>Etika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vrlina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stremi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ka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savršenstvu</a:t>
            </a:r>
            <a:r>
              <a:rPr lang="en-US" sz="1200" kern="1200" dirty="0" smtClean="0">
                <a:solidFill>
                  <a:schemeClr val="tx1"/>
                </a:solidFill>
                <a:effectLst/>
                <a:latin typeface="+mn-lt"/>
                <a:ea typeface="+mn-ea"/>
                <a:cs typeface="+mn-cs"/>
              </a:rPr>
              <a:t>.</a:t>
            </a:r>
          </a:p>
          <a:p>
            <a:endParaRPr lang="en-US" dirty="0"/>
          </a:p>
        </p:txBody>
      </p:sp>
      <p:sp>
        <p:nvSpPr>
          <p:cNvPr id="4" name="Slide Number Placeholder 3"/>
          <p:cNvSpPr>
            <a:spLocks noGrp="1"/>
          </p:cNvSpPr>
          <p:nvPr>
            <p:ph type="sldNum" sz="quarter" idx="10"/>
          </p:nvPr>
        </p:nvSpPr>
        <p:spPr/>
        <p:txBody>
          <a:bodyPr/>
          <a:lstStyle/>
          <a:p>
            <a:fld id="{D51A8E8C-7000-4BD7-A278-0C1355790446}" type="slidenum">
              <a:rPr lang="en-US" smtClean="0"/>
              <a:pPr/>
              <a:t>8</a:t>
            </a:fld>
            <a:endParaRPr lang="en-US"/>
          </a:p>
        </p:txBody>
      </p:sp>
    </p:spTree>
    <p:extLst>
      <p:ext uri="{BB962C8B-B14F-4D97-AF65-F5344CB8AC3E}">
        <p14:creationId xmlns:p14="http://schemas.microsoft.com/office/powerpoint/2010/main" val="18729735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spcAft>
                <a:spcPts val="1000"/>
              </a:spcAft>
            </a:pPr>
            <a:r>
              <a:rPr lang="en-US" sz="1200" b="1" dirty="0" smtClean="0">
                <a:effectLst/>
                <a:latin typeface="+mn-lt"/>
                <a:ea typeface="Calibri"/>
                <a:cs typeface="Times New Roman"/>
              </a:rPr>
              <a:t>Koji je </a:t>
            </a:r>
            <a:r>
              <a:rPr lang="en-US" sz="1200" b="1" dirty="0" err="1" smtClean="0">
                <a:effectLst/>
                <a:latin typeface="+mn-lt"/>
                <a:ea typeface="Calibri"/>
                <a:cs typeface="Times New Roman"/>
              </a:rPr>
              <a:t>glavni</a:t>
            </a:r>
            <a:r>
              <a:rPr lang="en-US" sz="1200" b="1" dirty="0" smtClean="0">
                <a:effectLst/>
                <a:latin typeface="+mn-lt"/>
                <a:ea typeface="Calibri"/>
                <a:cs typeface="Times New Roman"/>
              </a:rPr>
              <a:t> element </a:t>
            </a:r>
            <a:r>
              <a:rPr lang="en-US" sz="1200" b="1" dirty="0" err="1" smtClean="0">
                <a:effectLst/>
                <a:latin typeface="+mn-lt"/>
                <a:ea typeface="Calibri"/>
                <a:cs typeface="Times New Roman"/>
              </a:rPr>
              <a:t>etike</a:t>
            </a:r>
            <a:r>
              <a:rPr lang="en-US" sz="1200" b="1" dirty="0" smtClean="0">
                <a:effectLst/>
                <a:latin typeface="+mn-lt"/>
                <a:ea typeface="Calibri"/>
                <a:cs typeface="Times New Roman"/>
              </a:rPr>
              <a:t> </a:t>
            </a:r>
            <a:r>
              <a:rPr lang="en-US" sz="1200" b="1" dirty="0" err="1" smtClean="0">
                <a:effectLst/>
                <a:latin typeface="+mn-lt"/>
                <a:ea typeface="Calibri"/>
                <a:cs typeface="Times New Roman"/>
              </a:rPr>
              <a:t>brige</a:t>
            </a:r>
            <a:r>
              <a:rPr lang="en-US" sz="1200" b="1" dirty="0" smtClean="0">
                <a:effectLst/>
                <a:latin typeface="+mn-lt"/>
                <a:ea typeface="Calibri"/>
                <a:cs typeface="Times New Roman"/>
              </a:rPr>
              <a:t>?</a:t>
            </a:r>
            <a:endParaRPr lang="en-US" sz="1200" dirty="0" smtClean="0">
              <a:effectLst/>
              <a:latin typeface="+mn-lt"/>
              <a:ea typeface="Calibri"/>
              <a:cs typeface="Times New Roman"/>
            </a:endParaRPr>
          </a:p>
          <a:p>
            <a:pPr>
              <a:lnSpc>
                <a:spcPct val="115000"/>
              </a:lnSpc>
              <a:spcAft>
                <a:spcPts val="1000"/>
              </a:spcAft>
            </a:pPr>
            <a:r>
              <a:rPr lang="en-US" sz="1200" dirty="0" err="1" smtClean="0">
                <a:effectLst/>
                <a:latin typeface="+mn-lt"/>
                <a:ea typeface="Calibri"/>
                <a:cs typeface="Times New Roman"/>
              </a:rPr>
              <a:t>Pažnja</a:t>
            </a:r>
            <a:r>
              <a:rPr lang="en-US" sz="1200" dirty="0" smtClean="0">
                <a:effectLst/>
                <a:latin typeface="+mn-lt"/>
                <a:ea typeface="Calibri"/>
                <a:cs typeface="Times New Roman"/>
              </a:rPr>
              <a:t>, </a:t>
            </a:r>
            <a:r>
              <a:rPr lang="en-US" sz="1200" dirty="0" err="1" smtClean="0">
                <a:effectLst/>
                <a:latin typeface="+mn-lt"/>
                <a:ea typeface="Calibri"/>
                <a:cs typeface="Times New Roman"/>
              </a:rPr>
              <a:t>odgovornost</a:t>
            </a:r>
            <a:r>
              <a:rPr lang="en-US" sz="1200" dirty="0" smtClean="0">
                <a:effectLst/>
                <a:latin typeface="+mn-lt"/>
                <a:ea typeface="Calibri"/>
                <a:cs typeface="Times New Roman"/>
              </a:rPr>
              <a:t>, </a:t>
            </a:r>
            <a:r>
              <a:rPr lang="en-US" sz="1200" dirty="0" err="1" smtClean="0">
                <a:effectLst/>
                <a:latin typeface="+mn-lt"/>
                <a:ea typeface="Calibri"/>
                <a:cs typeface="Times New Roman"/>
              </a:rPr>
              <a:t>kompetentnost</a:t>
            </a:r>
            <a:r>
              <a:rPr lang="en-US" sz="1200" dirty="0" smtClean="0">
                <a:effectLst/>
                <a:latin typeface="+mn-lt"/>
                <a:ea typeface="Calibri"/>
                <a:cs typeface="Times New Roman"/>
              </a:rPr>
              <a:t> I </a:t>
            </a:r>
            <a:r>
              <a:rPr lang="en-US" sz="1200" dirty="0" err="1" smtClean="0">
                <a:effectLst/>
                <a:latin typeface="+mn-lt"/>
                <a:ea typeface="Calibri"/>
                <a:cs typeface="Times New Roman"/>
              </a:rPr>
              <a:t>ozivnost</a:t>
            </a:r>
            <a:endParaRPr lang="en-US" sz="1200" dirty="0" smtClean="0">
              <a:effectLst/>
              <a:latin typeface="+mn-lt"/>
              <a:ea typeface="Calibri"/>
              <a:cs typeface="Times New Roman"/>
            </a:endParaRPr>
          </a:p>
          <a:p>
            <a:pPr>
              <a:lnSpc>
                <a:spcPct val="115000"/>
              </a:lnSpc>
              <a:spcAft>
                <a:spcPts val="1000"/>
              </a:spcAft>
            </a:pPr>
            <a:r>
              <a:rPr lang="en-US" sz="1200" b="1" dirty="0" err="1" smtClean="0">
                <a:effectLst/>
                <a:latin typeface="+mn-lt"/>
                <a:ea typeface="Calibri"/>
                <a:cs typeface="Times New Roman"/>
              </a:rPr>
              <a:t>Šta</a:t>
            </a:r>
            <a:r>
              <a:rPr lang="en-US" sz="1200" b="1" dirty="0" smtClean="0">
                <a:effectLst/>
                <a:latin typeface="+mn-lt"/>
                <a:ea typeface="Calibri"/>
                <a:cs typeface="Times New Roman"/>
              </a:rPr>
              <a:t> je </a:t>
            </a:r>
            <a:r>
              <a:rPr lang="en-US" sz="1200" b="1" dirty="0" err="1" smtClean="0">
                <a:effectLst/>
                <a:latin typeface="+mn-lt"/>
                <a:ea typeface="Calibri"/>
                <a:cs typeface="Times New Roman"/>
              </a:rPr>
              <a:t>etika</a:t>
            </a:r>
            <a:r>
              <a:rPr lang="en-US" sz="1200" b="1" dirty="0" smtClean="0">
                <a:effectLst/>
                <a:latin typeface="+mn-lt"/>
                <a:ea typeface="Calibri"/>
                <a:cs typeface="Times New Roman"/>
              </a:rPr>
              <a:t> </a:t>
            </a:r>
            <a:r>
              <a:rPr lang="en-US" sz="1200" b="1" dirty="0" err="1" smtClean="0">
                <a:effectLst/>
                <a:latin typeface="+mn-lt"/>
                <a:ea typeface="Calibri"/>
                <a:cs typeface="Times New Roman"/>
              </a:rPr>
              <a:t>brige</a:t>
            </a:r>
            <a:r>
              <a:rPr lang="en-US" sz="1200" b="1" dirty="0" smtClean="0">
                <a:effectLst/>
                <a:latin typeface="+mn-lt"/>
                <a:ea typeface="Calibri"/>
                <a:cs typeface="Times New Roman"/>
              </a:rPr>
              <a:t>?</a:t>
            </a:r>
            <a:endParaRPr lang="en-US" sz="1200" dirty="0" smtClean="0">
              <a:effectLst/>
              <a:latin typeface="+mn-lt"/>
              <a:ea typeface="Calibri"/>
              <a:cs typeface="Times New Roman"/>
            </a:endParaRPr>
          </a:p>
          <a:p>
            <a:pPr>
              <a:lnSpc>
                <a:spcPct val="115000"/>
              </a:lnSpc>
              <a:spcAft>
                <a:spcPts val="1000"/>
              </a:spcAft>
            </a:pPr>
            <a:r>
              <a:rPr lang="en-US" sz="1200" dirty="0" err="1" smtClean="0">
                <a:effectLst/>
                <a:latin typeface="+mn-lt"/>
                <a:ea typeface="Calibri"/>
                <a:cs typeface="Times New Roman"/>
              </a:rPr>
              <a:t>Etika</a:t>
            </a:r>
            <a:r>
              <a:rPr lang="en-US" sz="1200" dirty="0" smtClean="0">
                <a:effectLst/>
                <a:latin typeface="+mn-lt"/>
                <a:ea typeface="Calibri"/>
                <a:cs typeface="Times New Roman"/>
              </a:rPr>
              <a:t> </a:t>
            </a:r>
            <a:r>
              <a:rPr lang="en-US" sz="1200" dirty="0" err="1" smtClean="0">
                <a:effectLst/>
                <a:latin typeface="+mn-lt"/>
                <a:ea typeface="Calibri"/>
                <a:cs typeface="Times New Roman"/>
              </a:rPr>
              <a:t>brige</a:t>
            </a:r>
            <a:r>
              <a:rPr lang="en-US" sz="1200" dirty="0" smtClean="0">
                <a:effectLst/>
                <a:latin typeface="+mn-lt"/>
                <a:ea typeface="Calibri"/>
                <a:cs typeface="Times New Roman"/>
              </a:rPr>
              <a:t> </a:t>
            </a:r>
            <a:r>
              <a:rPr lang="en-US" sz="1200" dirty="0" err="1" smtClean="0">
                <a:effectLst/>
                <a:latin typeface="+mn-lt"/>
                <a:ea typeface="Calibri"/>
                <a:cs typeface="Times New Roman"/>
              </a:rPr>
              <a:t>stoji</a:t>
            </a:r>
            <a:r>
              <a:rPr lang="en-US" sz="1200" dirty="0" smtClean="0">
                <a:effectLst/>
                <a:latin typeface="+mn-lt"/>
                <a:ea typeface="Calibri"/>
                <a:cs typeface="Times New Roman"/>
              </a:rPr>
              <a:t> </a:t>
            </a:r>
            <a:r>
              <a:rPr lang="en-US" sz="1200" dirty="0" err="1" smtClean="0">
                <a:effectLst/>
                <a:latin typeface="+mn-lt"/>
                <a:ea typeface="Calibri"/>
                <a:cs typeface="Times New Roman"/>
              </a:rPr>
              <a:t>nasuprot</a:t>
            </a:r>
            <a:r>
              <a:rPr lang="en-US" sz="1200" dirty="0" smtClean="0">
                <a:effectLst/>
                <a:latin typeface="+mn-lt"/>
                <a:ea typeface="Calibri"/>
                <a:cs typeface="Times New Roman"/>
              </a:rPr>
              <a:t> </a:t>
            </a:r>
            <a:r>
              <a:rPr lang="en-US" sz="1200" dirty="0" err="1" smtClean="0">
                <a:effectLst/>
                <a:latin typeface="+mn-lt"/>
                <a:ea typeface="Calibri"/>
                <a:cs typeface="Times New Roman"/>
              </a:rPr>
              <a:t>Kvantovoj</a:t>
            </a:r>
            <a:r>
              <a:rPr lang="en-US" sz="1200" dirty="0" smtClean="0">
                <a:effectLst/>
                <a:latin typeface="+mn-lt"/>
                <a:ea typeface="Calibri"/>
                <a:cs typeface="Times New Roman"/>
              </a:rPr>
              <a:t> </a:t>
            </a:r>
            <a:r>
              <a:rPr lang="en-US" sz="1200" dirty="0" err="1" smtClean="0">
                <a:effectLst/>
                <a:latin typeface="+mn-lt"/>
                <a:ea typeface="Calibri"/>
                <a:cs typeface="Times New Roman"/>
              </a:rPr>
              <a:t>etici</a:t>
            </a:r>
            <a:r>
              <a:rPr lang="en-US" sz="1200" dirty="0" smtClean="0">
                <a:effectLst/>
                <a:latin typeface="+mn-lt"/>
                <a:ea typeface="Calibri"/>
                <a:cs typeface="Times New Roman"/>
              </a:rPr>
              <a:t> </a:t>
            </a:r>
            <a:r>
              <a:rPr lang="en-US" sz="1200" dirty="0" err="1" smtClean="0">
                <a:effectLst/>
                <a:latin typeface="+mn-lt"/>
                <a:ea typeface="Calibri"/>
                <a:cs typeface="Times New Roman"/>
              </a:rPr>
              <a:t>koja</a:t>
            </a:r>
            <a:r>
              <a:rPr lang="en-US" sz="1200" dirty="0" smtClean="0">
                <a:effectLst/>
                <a:latin typeface="+mn-lt"/>
                <a:ea typeface="Calibri"/>
                <a:cs typeface="Times New Roman"/>
              </a:rPr>
              <a:t> je </a:t>
            </a:r>
            <a:r>
              <a:rPr lang="en-US" sz="1200" dirty="0" err="1" smtClean="0">
                <a:effectLst/>
                <a:latin typeface="+mn-lt"/>
                <a:ea typeface="Calibri"/>
                <a:cs typeface="Times New Roman"/>
              </a:rPr>
              <a:t>već</a:t>
            </a:r>
            <a:r>
              <a:rPr lang="en-US" sz="1200" dirty="0" smtClean="0">
                <a:effectLst/>
                <a:latin typeface="+mn-lt"/>
                <a:ea typeface="Calibri"/>
                <a:cs typeface="Times New Roman"/>
              </a:rPr>
              <a:t> </a:t>
            </a:r>
            <a:r>
              <a:rPr lang="en-US" sz="1200" dirty="0" err="1" smtClean="0">
                <a:effectLst/>
                <a:latin typeface="+mn-lt"/>
                <a:ea typeface="Calibri"/>
                <a:cs typeface="Times New Roman"/>
              </a:rPr>
              <a:t>dva</a:t>
            </a:r>
            <a:r>
              <a:rPr lang="en-US" sz="1200" dirty="0" smtClean="0">
                <a:effectLst/>
                <a:latin typeface="+mn-lt"/>
                <a:ea typeface="Calibri"/>
                <a:cs typeface="Times New Roman"/>
              </a:rPr>
              <a:t> </a:t>
            </a:r>
            <a:r>
              <a:rPr lang="en-US" sz="1200" dirty="0" err="1" smtClean="0">
                <a:effectLst/>
                <a:latin typeface="+mn-lt"/>
                <a:ea typeface="Calibri"/>
                <a:cs typeface="Times New Roman"/>
              </a:rPr>
              <a:t>veka</a:t>
            </a:r>
            <a:r>
              <a:rPr lang="en-US" sz="1200" dirty="0" smtClean="0">
                <a:effectLst/>
                <a:latin typeface="+mn-lt"/>
                <a:ea typeface="Calibri"/>
                <a:cs typeface="Times New Roman"/>
              </a:rPr>
              <a:t> </a:t>
            </a:r>
            <a:r>
              <a:rPr lang="en-US" sz="1200" dirty="0" err="1" smtClean="0">
                <a:effectLst/>
                <a:latin typeface="+mn-lt"/>
                <a:ea typeface="Calibri"/>
                <a:cs typeface="Times New Roman"/>
              </a:rPr>
              <a:t>prisutna</a:t>
            </a:r>
            <a:r>
              <a:rPr lang="en-US" sz="1200" dirty="0" smtClean="0">
                <a:effectLst/>
                <a:latin typeface="+mn-lt"/>
                <a:ea typeface="Calibri"/>
                <a:cs typeface="Times New Roman"/>
              </a:rPr>
              <a:t> u </a:t>
            </a:r>
            <a:r>
              <a:rPr lang="en-US" sz="1200" dirty="0" err="1" smtClean="0">
                <a:effectLst/>
                <a:latin typeface="+mn-lt"/>
                <a:ea typeface="Calibri"/>
                <a:cs typeface="Times New Roman"/>
              </a:rPr>
              <a:t>društvenom</a:t>
            </a:r>
            <a:r>
              <a:rPr lang="en-US" sz="1200" dirty="0" smtClean="0">
                <a:effectLst/>
                <a:latin typeface="+mn-lt"/>
                <a:ea typeface="Calibri"/>
                <a:cs typeface="Times New Roman"/>
              </a:rPr>
              <a:t> </a:t>
            </a:r>
            <a:r>
              <a:rPr lang="en-US" sz="1200" dirty="0" err="1" smtClean="0">
                <a:effectLst/>
                <a:latin typeface="+mn-lt"/>
                <a:ea typeface="Calibri"/>
                <a:cs typeface="Times New Roman"/>
              </a:rPr>
              <a:t>i</a:t>
            </a:r>
            <a:r>
              <a:rPr lang="en-US" sz="1200" dirty="0" smtClean="0">
                <a:effectLst/>
                <a:latin typeface="+mn-lt"/>
                <a:ea typeface="Calibri"/>
                <a:cs typeface="Times New Roman"/>
              </a:rPr>
              <a:t> </a:t>
            </a:r>
            <a:r>
              <a:rPr lang="en-US" sz="1200" dirty="0" err="1" smtClean="0">
                <a:effectLst/>
                <a:latin typeface="+mn-lt"/>
                <a:ea typeface="Calibri"/>
                <a:cs typeface="Times New Roman"/>
              </a:rPr>
              <a:t>profesionalnom</a:t>
            </a:r>
            <a:r>
              <a:rPr lang="en-US" sz="1200" dirty="0" smtClean="0">
                <a:effectLst/>
                <a:latin typeface="+mn-lt"/>
                <a:ea typeface="Calibri"/>
                <a:cs typeface="Times New Roman"/>
              </a:rPr>
              <a:t> </a:t>
            </a:r>
            <a:r>
              <a:rPr lang="en-US" sz="1200" dirty="0" err="1" smtClean="0">
                <a:effectLst/>
                <a:latin typeface="+mn-lt"/>
                <a:ea typeface="Calibri"/>
                <a:cs typeface="Times New Roman"/>
              </a:rPr>
              <a:t>razmišljanju</a:t>
            </a:r>
            <a:r>
              <a:rPr lang="en-US" sz="1200" dirty="0" smtClean="0">
                <a:effectLst/>
                <a:latin typeface="+mn-lt"/>
                <a:ea typeface="Calibri"/>
                <a:cs typeface="Times New Roman"/>
              </a:rPr>
              <a:t>. </a:t>
            </a:r>
            <a:r>
              <a:rPr lang="en-US" sz="1200" dirty="0" err="1" smtClean="0">
                <a:effectLst/>
                <a:latin typeface="+mn-lt"/>
                <a:ea typeface="Calibri"/>
                <a:cs typeface="Times New Roman"/>
              </a:rPr>
              <a:t>Radi</a:t>
            </a:r>
            <a:r>
              <a:rPr lang="en-US" sz="1200" dirty="0" smtClean="0">
                <a:effectLst/>
                <a:latin typeface="+mn-lt"/>
                <a:ea typeface="Calibri"/>
                <a:cs typeface="Times New Roman"/>
              </a:rPr>
              <a:t> se o </a:t>
            </a:r>
            <a:r>
              <a:rPr lang="en-US" sz="1200" dirty="0" err="1" smtClean="0">
                <a:effectLst/>
                <a:latin typeface="+mn-lt"/>
                <a:ea typeface="Calibri"/>
                <a:cs typeface="Times New Roman"/>
              </a:rPr>
              <a:t>vrlo</a:t>
            </a:r>
            <a:r>
              <a:rPr lang="en-US" sz="1200" dirty="0" smtClean="0">
                <a:effectLst/>
                <a:latin typeface="+mn-lt"/>
                <a:ea typeface="Calibri"/>
                <a:cs typeface="Times New Roman"/>
              </a:rPr>
              <a:t> </a:t>
            </a:r>
            <a:r>
              <a:rPr lang="en-US" sz="1200" dirty="0" err="1" smtClean="0">
                <a:effectLst/>
                <a:latin typeface="+mn-lt"/>
                <a:ea typeface="Calibri"/>
                <a:cs typeface="Times New Roman"/>
              </a:rPr>
              <a:t>mladoj</a:t>
            </a:r>
            <a:r>
              <a:rPr lang="en-US" sz="1200" dirty="0" smtClean="0">
                <a:effectLst/>
                <a:latin typeface="+mn-lt"/>
                <a:ea typeface="Calibri"/>
                <a:cs typeface="Times New Roman"/>
              </a:rPr>
              <a:t> </a:t>
            </a:r>
            <a:r>
              <a:rPr lang="en-US" sz="1200" dirty="0" err="1" smtClean="0">
                <a:effectLst/>
                <a:latin typeface="+mn-lt"/>
                <a:ea typeface="Calibri"/>
                <a:cs typeface="Times New Roman"/>
              </a:rPr>
              <a:t>teoriji</a:t>
            </a:r>
            <a:r>
              <a:rPr lang="en-US" sz="1200" dirty="0" smtClean="0">
                <a:effectLst/>
                <a:latin typeface="+mn-lt"/>
                <a:ea typeface="Calibri"/>
                <a:cs typeface="Times New Roman"/>
              </a:rPr>
              <a:t> </a:t>
            </a:r>
            <a:r>
              <a:rPr lang="en-US" sz="1200" dirty="0" err="1" smtClean="0">
                <a:effectLst/>
                <a:latin typeface="+mn-lt"/>
                <a:ea typeface="Calibri"/>
                <a:cs typeface="Times New Roman"/>
              </a:rPr>
              <a:t>etike</a:t>
            </a:r>
            <a:r>
              <a:rPr lang="en-US" sz="1200" dirty="0" smtClean="0">
                <a:effectLst/>
                <a:latin typeface="+mn-lt"/>
                <a:ea typeface="Calibri"/>
                <a:cs typeface="Times New Roman"/>
              </a:rPr>
              <a:t> </a:t>
            </a:r>
            <a:r>
              <a:rPr lang="en-US" sz="1200" dirty="0" err="1" smtClean="0">
                <a:effectLst/>
                <a:latin typeface="+mn-lt"/>
                <a:ea typeface="Calibri"/>
                <a:cs typeface="Times New Roman"/>
              </a:rPr>
              <a:t>za</a:t>
            </a:r>
            <a:r>
              <a:rPr lang="en-US" sz="1200" dirty="0" smtClean="0">
                <a:effectLst/>
                <a:latin typeface="+mn-lt"/>
                <a:ea typeface="Calibri"/>
                <a:cs typeface="Times New Roman"/>
              </a:rPr>
              <a:t> </a:t>
            </a:r>
            <a:r>
              <a:rPr lang="en-US" sz="1200" dirty="0" err="1" smtClean="0">
                <a:effectLst/>
                <a:latin typeface="+mn-lt"/>
                <a:ea typeface="Calibri"/>
                <a:cs typeface="Times New Roman"/>
              </a:rPr>
              <a:t>koju</a:t>
            </a:r>
            <a:r>
              <a:rPr lang="en-US" sz="1200" dirty="0" smtClean="0">
                <a:effectLst/>
                <a:latin typeface="+mn-lt"/>
                <a:ea typeface="Calibri"/>
                <a:cs typeface="Times New Roman"/>
              </a:rPr>
              <a:t> </a:t>
            </a:r>
            <a:r>
              <a:rPr lang="en-US" sz="1200" dirty="0" err="1" smtClean="0">
                <a:effectLst/>
                <a:latin typeface="+mn-lt"/>
                <a:ea typeface="Calibri"/>
                <a:cs typeface="Times New Roman"/>
              </a:rPr>
              <a:t>mnogi</a:t>
            </a:r>
            <a:r>
              <a:rPr lang="en-US" sz="1200" dirty="0" smtClean="0">
                <a:effectLst/>
                <a:latin typeface="+mn-lt"/>
                <a:ea typeface="Calibri"/>
                <a:cs typeface="Times New Roman"/>
              </a:rPr>
              <a:t> </a:t>
            </a:r>
            <a:r>
              <a:rPr lang="en-US" sz="1200" dirty="0" err="1" smtClean="0">
                <a:effectLst/>
                <a:latin typeface="+mn-lt"/>
                <a:ea typeface="Calibri"/>
                <a:cs typeface="Times New Roman"/>
              </a:rPr>
              <a:t>misle</a:t>
            </a:r>
            <a:r>
              <a:rPr lang="en-US" sz="1200" dirty="0" smtClean="0">
                <a:effectLst/>
                <a:latin typeface="+mn-lt"/>
                <a:ea typeface="Calibri"/>
                <a:cs typeface="Times New Roman"/>
              </a:rPr>
              <a:t> da je </a:t>
            </a:r>
            <a:r>
              <a:rPr lang="en-US" sz="1200" dirty="0" err="1" smtClean="0">
                <a:effectLst/>
                <a:latin typeface="+mn-lt"/>
                <a:ea typeface="Calibri"/>
                <a:cs typeface="Times New Roman"/>
              </a:rPr>
              <a:t>alternativa</a:t>
            </a:r>
            <a:r>
              <a:rPr lang="en-US" sz="1200" dirty="0" smtClean="0">
                <a:effectLst/>
                <a:latin typeface="+mn-lt"/>
                <a:ea typeface="Calibri"/>
                <a:cs typeface="Times New Roman"/>
              </a:rPr>
              <a:t> </a:t>
            </a:r>
            <a:r>
              <a:rPr lang="en-US" sz="1200" dirty="0" err="1" smtClean="0">
                <a:effectLst/>
                <a:latin typeface="+mn-lt"/>
                <a:ea typeface="Calibri"/>
                <a:cs typeface="Times New Roman"/>
              </a:rPr>
              <a:t>Kvantovoj</a:t>
            </a:r>
            <a:r>
              <a:rPr lang="en-US" sz="1200" dirty="0" smtClean="0">
                <a:effectLst/>
                <a:latin typeface="+mn-lt"/>
                <a:ea typeface="Calibri"/>
                <a:cs typeface="Times New Roman"/>
              </a:rPr>
              <a:t> </a:t>
            </a:r>
            <a:r>
              <a:rPr lang="en-US" sz="1200" dirty="0" err="1" smtClean="0">
                <a:effectLst/>
                <a:latin typeface="+mn-lt"/>
                <a:ea typeface="Calibri"/>
                <a:cs typeface="Times New Roman"/>
              </a:rPr>
              <a:t>teoriji</a:t>
            </a:r>
            <a:r>
              <a:rPr lang="en-US" sz="1200" dirty="0" smtClean="0">
                <a:effectLst/>
                <a:latin typeface="+mn-lt"/>
                <a:ea typeface="Calibri"/>
                <a:cs typeface="Times New Roman"/>
              </a:rPr>
              <a:t> </a:t>
            </a:r>
            <a:r>
              <a:rPr lang="en-US" sz="1200" dirty="0" err="1" smtClean="0">
                <a:effectLst/>
                <a:latin typeface="+mn-lt"/>
                <a:ea typeface="Calibri"/>
                <a:cs typeface="Times New Roman"/>
              </a:rPr>
              <a:t>etike</a:t>
            </a:r>
            <a:r>
              <a:rPr lang="en-US" sz="1200" dirty="0" smtClean="0">
                <a:effectLst/>
                <a:latin typeface="+mn-lt"/>
                <a:ea typeface="Calibri"/>
                <a:cs typeface="Times New Roman"/>
              </a:rPr>
              <a:t>. </a:t>
            </a:r>
          </a:p>
          <a:p>
            <a:pPr marL="342900" lvl="0" indent="-342900">
              <a:lnSpc>
                <a:spcPct val="115000"/>
              </a:lnSpc>
              <a:spcAft>
                <a:spcPts val="0"/>
              </a:spcAft>
              <a:buFont typeface="Calibri"/>
              <a:buChar char="-"/>
            </a:pPr>
            <a:r>
              <a:rPr lang="en-US" sz="1200" dirty="0" err="1" smtClean="0">
                <a:effectLst/>
                <a:latin typeface="+mn-lt"/>
                <a:ea typeface="Calibri"/>
                <a:cs typeface="Times New Roman"/>
              </a:rPr>
              <a:t>Brižni</a:t>
            </a:r>
            <a:r>
              <a:rPr lang="en-US" sz="1200" dirty="0" smtClean="0">
                <a:effectLst/>
                <a:latin typeface="+mn-lt"/>
                <a:ea typeface="Calibri"/>
                <a:cs typeface="Times New Roman"/>
              </a:rPr>
              <a:t> rad se </a:t>
            </a:r>
            <a:r>
              <a:rPr lang="en-US" sz="1200" dirty="0" err="1" smtClean="0">
                <a:effectLst/>
                <a:latin typeface="+mn-lt"/>
                <a:ea typeface="Calibri"/>
                <a:cs typeface="Times New Roman"/>
              </a:rPr>
              <a:t>odnosi</a:t>
            </a:r>
            <a:r>
              <a:rPr lang="en-US" sz="1200" dirty="0" smtClean="0">
                <a:effectLst/>
                <a:latin typeface="+mn-lt"/>
                <a:ea typeface="Calibri"/>
                <a:cs typeface="Times New Roman"/>
              </a:rPr>
              <a:t> </a:t>
            </a:r>
            <a:r>
              <a:rPr lang="en-US" sz="1200" dirty="0" err="1" smtClean="0">
                <a:effectLst/>
                <a:latin typeface="+mn-lt"/>
                <a:ea typeface="Calibri"/>
                <a:cs typeface="Times New Roman"/>
              </a:rPr>
              <a:t>na</a:t>
            </a:r>
            <a:r>
              <a:rPr lang="en-US" sz="1200" dirty="0" smtClean="0">
                <a:effectLst/>
                <a:latin typeface="+mn-lt"/>
                <a:ea typeface="Calibri"/>
                <a:cs typeface="Times New Roman"/>
              </a:rPr>
              <a:t> </a:t>
            </a:r>
            <a:r>
              <a:rPr lang="en-US" sz="1200" dirty="0" err="1" smtClean="0">
                <a:effectLst/>
                <a:latin typeface="+mn-lt"/>
                <a:ea typeface="Calibri"/>
                <a:cs typeface="Times New Roman"/>
              </a:rPr>
              <a:t>ljude</a:t>
            </a:r>
            <a:r>
              <a:rPr lang="en-US" sz="1200" dirty="0" smtClean="0">
                <a:effectLst/>
                <a:latin typeface="+mn-lt"/>
                <a:ea typeface="Calibri"/>
                <a:cs typeface="Times New Roman"/>
              </a:rPr>
              <a:t> </a:t>
            </a:r>
            <a:r>
              <a:rPr lang="en-US" sz="1200" dirty="0" err="1" smtClean="0">
                <a:effectLst/>
                <a:latin typeface="+mn-lt"/>
                <a:ea typeface="Calibri"/>
                <a:cs typeface="Times New Roman"/>
              </a:rPr>
              <a:t>koji</a:t>
            </a:r>
            <a:r>
              <a:rPr lang="en-US" sz="1200" dirty="0" smtClean="0">
                <a:effectLst/>
                <a:latin typeface="+mn-lt"/>
                <a:ea typeface="Calibri"/>
                <a:cs typeface="Times New Roman"/>
              </a:rPr>
              <a:t> </a:t>
            </a:r>
            <a:r>
              <a:rPr lang="en-US" sz="1200" dirty="0" err="1" smtClean="0">
                <a:effectLst/>
                <a:latin typeface="+mn-lt"/>
                <a:ea typeface="Calibri"/>
                <a:cs typeface="Times New Roman"/>
              </a:rPr>
              <a:t>ga</a:t>
            </a:r>
            <a:r>
              <a:rPr lang="en-US" sz="1200" dirty="0" smtClean="0">
                <a:effectLst/>
                <a:latin typeface="+mn-lt"/>
                <a:ea typeface="Calibri"/>
                <a:cs typeface="Times New Roman"/>
              </a:rPr>
              <a:t> </a:t>
            </a:r>
            <a:r>
              <a:rPr lang="en-US" sz="1200" dirty="0" err="1" smtClean="0">
                <a:effectLst/>
                <a:latin typeface="+mn-lt"/>
                <a:ea typeface="Calibri"/>
                <a:cs typeface="Times New Roman"/>
              </a:rPr>
              <a:t>izvode</a:t>
            </a:r>
            <a:r>
              <a:rPr lang="en-US" sz="1200" dirty="0" smtClean="0">
                <a:effectLst/>
                <a:latin typeface="+mn-lt"/>
                <a:ea typeface="Calibri"/>
                <a:cs typeface="Times New Roman"/>
              </a:rPr>
              <a:t> </a:t>
            </a:r>
            <a:r>
              <a:rPr lang="en-US" sz="1200" dirty="0" err="1" smtClean="0">
                <a:effectLst/>
                <a:latin typeface="+mn-lt"/>
                <a:ea typeface="Calibri"/>
                <a:cs typeface="Times New Roman"/>
              </a:rPr>
              <a:t>za</a:t>
            </a:r>
            <a:r>
              <a:rPr lang="en-US" sz="1200" dirty="0" smtClean="0">
                <a:effectLst/>
                <a:latin typeface="+mn-lt"/>
                <a:ea typeface="Calibri"/>
                <a:cs typeface="Times New Roman"/>
              </a:rPr>
              <a:t> </a:t>
            </a:r>
            <a:r>
              <a:rPr lang="en-US" sz="1200" dirty="0" err="1" smtClean="0">
                <a:effectLst/>
                <a:latin typeface="+mn-lt"/>
                <a:ea typeface="Calibri"/>
                <a:cs typeface="Times New Roman"/>
              </a:rPr>
              <a:t>ljude</a:t>
            </a:r>
            <a:r>
              <a:rPr lang="en-US" sz="1200" dirty="0" smtClean="0">
                <a:effectLst/>
                <a:latin typeface="+mn-lt"/>
                <a:ea typeface="Calibri"/>
                <a:cs typeface="Times New Roman"/>
              </a:rPr>
              <a:t> </a:t>
            </a:r>
            <a:r>
              <a:rPr lang="en-US" sz="1200" dirty="0" err="1" smtClean="0">
                <a:effectLst/>
                <a:latin typeface="+mn-lt"/>
                <a:ea typeface="Calibri"/>
                <a:cs typeface="Times New Roman"/>
              </a:rPr>
              <a:t>i</a:t>
            </a:r>
            <a:r>
              <a:rPr lang="en-US" sz="1200" dirty="0" smtClean="0">
                <a:effectLst/>
                <a:latin typeface="+mn-lt"/>
                <a:ea typeface="Calibri"/>
                <a:cs typeface="Times New Roman"/>
              </a:rPr>
              <a:t> </a:t>
            </a:r>
            <a:r>
              <a:rPr lang="en-US" sz="1200" dirty="0" err="1" smtClean="0">
                <a:effectLst/>
                <a:latin typeface="+mn-lt"/>
                <a:ea typeface="Calibri"/>
                <a:cs typeface="Times New Roman"/>
              </a:rPr>
              <a:t>kao</a:t>
            </a:r>
            <a:r>
              <a:rPr lang="en-US" sz="1200" dirty="0" smtClean="0">
                <a:effectLst/>
                <a:latin typeface="+mn-lt"/>
                <a:ea typeface="Calibri"/>
                <a:cs typeface="Times New Roman"/>
              </a:rPr>
              <a:t> </a:t>
            </a:r>
            <a:r>
              <a:rPr lang="en-US" sz="1200" dirty="0" err="1" smtClean="0">
                <a:effectLst/>
                <a:latin typeface="+mn-lt"/>
                <a:ea typeface="Calibri"/>
                <a:cs typeface="Times New Roman"/>
              </a:rPr>
              <a:t>ljudi</a:t>
            </a:r>
            <a:r>
              <a:rPr lang="en-US" sz="1200" dirty="0" smtClean="0">
                <a:effectLst/>
                <a:latin typeface="+mn-lt"/>
                <a:ea typeface="Calibri"/>
                <a:cs typeface="Times New Roman"/>
              </a:rPr>
              <a:t>. </a:t>
            </a:r>
            <a:r>
              <a:rPr lang="en-US" sz="1200" dirty="0" err="1" smtClean="0">
                <a:effectLst/>
                <a:latin typeface="+mn-lt"/>
                <a:ea typeface="Calibri"/>
                <a:cs typeface="Times New Roman"/>
              </a:rPr>
              <a:t>Vidik</a:t>
            </a:r>
            <a:r>
              <a:rPr lang="en-US" sz="1200" dirty="0" smtClean="0">
                <a:effectLst/>
                <a:latin typeface="+mn-lt"/>
                <a:ea typeface="Calibri"/>
                <a:cs typeface="Times New Roman"/>
              </a:rPr>
              <a:t> </a:t>
            </a:r>
            <a:r>
              <a:rPr lang="en-US" sz="1200" dirty="0" err="1" smtClean="0">
                <a:effectLst/>
                <a:latin typeface="+mn-lt"/>
                <a:ea typeface="Calibri"/>
                <a:cs typeface="Times New Roman"/>
              </a:rPr>
              <a:t>koji</a:t>
            </a:r>
            <a:r>
              <a:rPr lang="en-US" sz="1200" dirty="0" smtClean="0">
                <a:effectLst/>
                <a:latin typeface="+mn-lt"/>
                <a:ea typeface="Calibri"/>
                <a:cs typeface="Times New Roman"/>
              </a:rPr>
              <a:t> </a:t>
            </a:r>
            <a:r>
              <a:rPr lang="en-US" sz="1200" dirty="0" err="1" smtClean="0">
                <a:effectLst/>
                <a:latin typeface="+mn-lt"/>
                <a:ea typeface="Calibri"/>
                <a:cs typeface="Times New Roman"/>
              </a:rPr>
              <a:t>čini</a:t>
            </a:r>
            <a:r>
              <a:rPr lang="en-US" sz="1200" dirty="0" smtClean="0">
                <a:effectLst/>
                <a:latin typeface="+mn-lt"/>
                <a:ea typeface="Calibri"/>
                <a:cs typeface="Times New Roman"/>
              </a:rPr>
              <a:t> </a:t>
            </a:r>
            <a:r>
              <a:rPr lang="en-US" sz="1200" dirty="0" err="1" smtClean="0">
                <a:effectLst/>
                <a:latin typeface="+mn-lt"/>
                <a:ea typeface="Calibri"/>
                <a:cs typeface="Times New Roman"/>
              </a:rPr>
              <a:t>bržni</a:t>
            </a:r>
            <a:r>
              <a:rPr lang="en-US" sz="1200" dirty="0" smtClean="0">
                <a:effectLst/>
                <a:latin typeface="+mn-lt"/>
                <a:ea typeface="Calibri"/>
                <a:cs typeface="Times New Roman"/>
              </a:rPr>
              <a:t> rad </a:t>
            </a:r>
            <a:r>
              <a:rPr lang="en-US" sz="1200" dirty="0" err="1" smtClean="0">
                <a:effectLst/>
                <a:latin typeface="+mn-lt"/>
                <a:ea typeface="Calibri"/>
                <a:cs typeface="Times New Roman"/>
              </a:rPr>
              <a:t>jedinstvenim</a:t>
            </a:r>
            <a:r>
              <a:rPr lang="en-US" sz="1200" dirty="0" smtClean="0">
                <a:effectLst/>
                <a:latin typeface="+mn-lt"/>
                <a:ea typeface="Calibri"/>
                <a:cs typeface="Times New Roman"/>
              </a:rPr>
              <a:t> je u tome </a:t>
            </a:r>
            <a:r>
              <a:rPr lang="en-US" sz="1200" dirty="0" err="1" smtClean="0">
                <a:effectLst/>
                <a:latin typeface="+mn-lt"/>
                <a:ea typeface="Calibri"/>
                <a:cs typeface="Times New Roman"/>
              </a:rPr>
              <a:t>što</a:t>
            </a:r>
            <a:r>
              <a:rPr lang="en-US" sz="1200" dirty="0" smtClean="0">
                <a:effectLst/>
                <a:latin typeface="+mn-lt"/>
                <a:ea typeface="Calibri"/>
                <a:cs typeface="Times New Roman"/>
              </a:rPr>
              <a:t> </a:t>
            </a:r>
            <a:r>
              <a:rPr lang="en-US" sz="1200" dirty="0" err="1" smtClean="0">
                <a:effectLst/>
                <a:latin typeface="+mn-lt"/>
                <a:ea typeface="Calibri"/>
                <a:cs typeface="Times New Roman"/>
              </a:rPr>
              <a:t>ljude</a:t>
            </a:r>
            <a:r>
              <a:rPr lang="en-US" sz="1200" dirty="0" smtClean="0">
                <a:effectLst/>
                <a:latin typeface="+mn-lt"/>
                <a:ea typeface="Calibri"/>
                <a:cs typeface="Times New Roman"/>
              </a:rPr>
              <a:t> </a:t>
            </a:r>
            <a:r>
              <a:rPr lang="en-US" sz="1200" dirty="0" err="1" smtClean="0">
                <a:effectLst/>
                <a:latin typeface="+mn-lt"/>
                <a:ea typeface="Calibri"/>
                <a:cs typeface="Times New Roman"/>
              </a:rPr>
              <a:t>povezuje</a:t>
            </a:r>
            <a:r>
              <a:rPr lang="en-US" sz="1200" dirty="0" smtClean="0">
                <a:effectLst/>
                <a:latin typeface="+mn-lt"/>
                <a:ea typeface="Calibri"/>
                <a:cs typeface="Times New Roman"/>
              </a:rPr>
              <a:t> s </a:t>
            </a:r>
            <a:r>
              <a:rPr lang="en-US" sz="1200" dirty="0" err="1" smtClean="0">
                <a:effectLst/>
                <a:latin typeface="+mn-lt"/>
                <a:ea typeface="Calibri"/>
                <a:cs typeface="Times New Roman"/>
              </a:rPr>
              <a:t>ljudima</a:t>
            </a:r>
            <a:r>
              <a:rPr lang="en-US" sz="1200" dirty="0" smtClean="0">
                <a:effectLst/>
                <a:latin typeface="+mn-lt"/>
                <a:ea typeface="Calibri"/>
                <a:cs typeface="Times New Roman"/>
              </a:rPr>
              <a:t> </a:t>
            </a:r>
            <a:r>
              <a:rPr lang="en-US" sz="1200" dirty="0" err="1" smtClean="0">
                <a:effectLst/>
                <a:latin typeface="+mn-lt"/>
                <a:ea typeface="Calibri"/>
                <a:cs typeface="Times New Roman"/>
              </a:rPr>
              <a:t>odnosno</a:t>
            </a:r>
            <a:r>
              <a:rPr lang="en-US" sz="1200" dirty="0" smtClean="0">
                <a:effectLst/>
                <a:latin typeface="+mn-lt"/>
                <a:ea typeface="Calibri"/>
                <a:cs typeface="Times New Roman"/>
              </a:rPr>
              <a:t> </a:t>
            </a:r>
            <a:r>
              <a:rPr lang="en-US" sz="1200" dirty="0" err="1" smtClean="0">
                <a:effectLst/>
                <a:latin typeface="+mn-lt"/>
                <a:ea typeface="Calibri"/>
                <a:cs typeface="Times New Roman"/>
              </a:rPr>
              <a:t>čoveka</a:t>
            </a:r>
            <a:r>
              <a:rPr lang="en-US" sz="1200" dirty="0" smtClean="0">
                <a:effectLst/>
                <a:latin typeface="+mn-lt"/>
                <a:ea typeface="Calibri"/>
                <a:cs typeface="Times New Roman"/>
              </a:rPr>
              <a:t> s </a:t>
            </a:r>
            <a:r>
              <a:rPr lang="en-US" sz="1200" dirty="0" err="1" smtClean="0">
                <a:effectLst/>
                <a:latin typeface="+mn-lt"/>
                <a:ea typeface="Calibri"/>
                <a:cs typeface="Times New Roman"/>
              </a:rPr>
              <a:t>čovekom</a:t>
            </a:r>
            <a:r>
              <a:rPr lang="en-US" sz="1200" dirty="0" smtClean="0">
                <a:effectLst/>
                <a:latin typeface="+mn-lt"/>
                <a:ea typeface="Calibri"/>
                <a:cs typeface="Times New Roman"/>
              </a:rPr>
              <a:t>.</a:t>
            </a:r>
          </a:p>
          <a:p>
            <a:pPr marL="342900" lvl="0" indent="-342900">
              <a:lnSpc>
                <a:spcPct val="115000"/>
              </a:lnSpc>
              <a:spcAft>
                <a:spcPts val="1000"/>
              </a:spcAft>
              <a:buFont typeface="Calibri"/>
              <a:buChar char="-"/>
            </a:pPr>
            <a:r>
              <a:rPr lang="en-US" sz="1200" dirty="0" smtClean="0">
                <a:effectLst/>
                <a:latin typeface="+mn-lt"/>
                <a:ea typeface="Calibri"/>
                <a:cs typeface="Times New Roman"/>
              </a:rPr>
              <a:t> Gilligan </a:t>
            </a:r>
            <a:r>
              <a:rPr lang="en-US" sz="1200" dirty="0" err="1" smtClean="0">
                <a:effectLst/>
                <a:latin typeface="+mn-lt"/>
                <a:ea typeface="Calibri"/>
                <a:cs typeface="Times New Roman"/>
              </a:rPr>
              <a:t>navodi</a:t>
            </a:r>
            <a:r>
              <a:rPr lang="en-US" sz="1200" dirty="0" smtClean="0">
                <a:effectLst/>
                <a:latin typeface="+mn-lt"/>
                <a:ea typeface="Calibri"/>
                <a:cs typeface="Times New Roman"/>
              </a:rPr>
              <a:t> da </a:t>
            </a:r>
            <a:r>
              <a:rPr lang="en-US" sz="1200" dirty="0" err="1" smtClean="0">
                <a:effectLst/>
                <a:latin typeface="+mn-lt"/>
                <a:ea typeface="Calibri"/>
                <a:cs typeface="Times New Roman"/>
              </a:rPr>
              <a:t>moralno</a:t>
            </a:r>
            <a:r>
              <a:rPr lang="en-US" sz="1200" dirty="0" smtClean="0">
                <a:effectLst/>
                <a:latin typeface="+mn-lt"/>
                <a:ea typeface="Calibri"/>
                <a:cs typeface="Times New Roman"/>
              </a:rPr>
              <a:t> </a:t>
            </a:r>
            <a:r>
              <a:rPr lang="en-US" sz="1200" dirty="0" err="1" smtClean="0">
                <a:effectLst/>
                <a:latin typeface="+mn-lt"/>
                <a:ea typeface="Calibri"/>
                <a:cs typeface="Times New Roman"/>
              </a:rPr>
              <a:t>etičko</a:t>
            </a:r>
            <a:r>
              <a:rPr lang="en-US" sz="1200" dirty="0" smtClean="0">
                <a:effectLst/>
                <a:latin typeface="+mn-lt"/>
                <a:ea typeface="Calibri"/>
                <a:cs typeface="Times New Roman"/>
              </a:rPr>
              <a:t> </a:t>
            </a:r>
            <a:r>
              <a:rPr lang="en-US" sz="1200" dirty="0" err="1" smtClean="0">
                <a:effectLst/>
                <a:latin typeface="+mn-lt"/>
                <a:ea typeface="Calibri"/>
                <a:cs typeface="Times New Roman"/>
              </a:rPr>
              <a:t>presuđivanje</a:t>
            </a:r>
            <a:r>
              <a:rPr lang="en-US" sz="1200" dirty="0" smtClean="0">
                <a:effectLst/>
                <a:latin typeface="+mn-lt"/>
                <a:ea typeface="Calibri"/>
                <a:cs typeface="Times New Roman"/>
              </a:rPr>
              <a:t> </a:t>
            </a:r>
            <a:r>
              <a:rPr lang="en-US" sz="1200" dirty="0" err="1" smtClean="0">
                <a:effectLst/>
                <a:latin typeface="+mn-lt"/>
                <a:ea typeface="Calibri"/>
                <a:cs typeface="Times New Roman"/>
              </a:rPr>
              <a:t>muškarca</a:t>
            </a:r>
            <a:r>
              <a:rPr lang="en-US" sz="1200" dirty="0" smtClean="0">
                <a:effectLst/>
                <a:latin typeface="+mn-lt"/>
                <a:ea typeface="Calibri"/>
                <a:cs typeface="Times New Roman"/>
              </a:rPr>
              <a:t> </a:t>
            </a:r>
            <a:r>
              <a:rPr lang="en-US" sz="1200" dirty="0" err="1" smtClean="0">
                <a:effectLst/>
                <a:latin typeface="+mn-lt"/>
                <a:ea typeface="Calibri"/>
                <a:cs typeface="Times New Roman"/>
              </a:rPr>
              <a:t>proizilazi</a:t>
            </a:r>
            <a:r>
              <a:rPr lang="en-US" sz="1200" dirty="0" smtClean="0">
                <a:effectLst/>
                <a:latin typeface="+mn-lt"/>
                <a:ea typeface="Calibri"/>
                <a:cs typeface="Times New Roman"/>
              </a:rPr>
              <a:t> </a:t>
            </a:r>
            <a:r>
              <a:rPr lang="en-US" sz="1200" dirty="0" err="1" smtClean="0">
                <a:effectLst/>
                <a:latin typeface="+mn-lt"/>
                <a:ea typeface="Calibri"/>
                <a:cs typeface="Times New Roman"/>
              </a:rPr>
              <a:t>iz</a:t>
            </a:r>
            <a:r>
              <a:rPr lang="en-US" sz="1200" dirty="0" smtClean="0">
                <a:effectLst/>
                <a:latin typeface="+mn-lt"/>
                <a:ea typeface="Calibri"/>
                <a:cs typeface="Times New Roman"/>
              </a:rPr>
              <a:t> </a:t>
            </a:r>
            <a:r>
              <a:rPr lang="en-US" sz="1200" dirty="0" err="1" smtClean="0">
                <a:effectLst/>
                <a:latin typeface="+mn-lt"/>
                <a:ea typeface="Calibri"/>
                <a:cs typeface="Times New Roman"/>
              </a:rPr>
              <a:t>stanovišta</a:t>
            </a:r>
            <a:r>
              <a:rPr lang="en-US" sz="1200" dirty="0" smtClean="0">
                <a:effectLst/>
                <a:latin typeface="+mn-lt"/>
                <a:ea typeface="Calibri"/>
                <a:cs typeface="Times New Roman"/>
              </a:rPr>
              <a:t> </a:t>
            </a:r>
            <a:r>
              <a:rPr lang="en-US" sz="1200" dirty="0" err="1" smtClean="0">
                <a:effectLst/>
                <a:latin typeface="+mn-lt"/>
                <a:ea typeface="Calibri"/>
                <a:cs typeface="Times New Roman"/>
              </a:rPr>
              <a:t>pravičnosti</a:t>
            </a:r>
            <a:r>
              <a:rPr lang="en-US" sz="1200" dirty="0" smtClean="0">
                <a:effectLst/>
                <a:latin typeface="+mn-lt"/>
                <a:ea typeface="Calibri"/>
                <a:cs typeface="Times New Roman"/>
              </a:rPr>
              <a:t>, </a:t>
            </a:r>
            <a:r>
              <a:rPr lang="en-US" sz="1200" dirty="0" err="1" smtClean="0">
                <a:effectLst/>
                <a:latin typeface="+mn-lt"/>
                <a:ea typeface="Calibri"/>
                <a:cs typeface="Times New Roman"/>
              </a:rPr>
              <a:t>žene</a:t>
            </a:r>
            <a:r>
              <a:rPr lang="en-US" sz="1200" dirty="0" smtClean="0">
                <a:effectLst/>
                <a:latin typeface="+mn-lt"/>
                <a:ea typeface="Calibri"/>
                <a:cs typeface="Times New Roman"/>
              </a:rPr>
              <a:t> pa </a:t>
            </a:r>
            <a:r>
              <a:rPr lang="en-US" sz="1200" dirty="0" err="1" smtClean="0">
                <a:effectLst/>
                <a:latin typeface="+mn-lt"/>
                <a:ea typeface="Calibri"/>
                <a:cs typeface="Times New Roman"/>
              </a:rPr>
              <a:t>iz</a:t>
            </a:r>
            <a:r>
              <a:rPr lang="en-US" sz="1200" dirty="0" smtClean="0">
                <a:effectLst/>
                <a:latin typeface="+mn-lt"/>
                <a:ea typeface="Calibri"/>
                <a:cs typeface="Times New Roman"/>
              </a:rPr>
              <a:t> </a:t>
            </a:r>
            <a:r>
              <a:rPr lang="en-US" sz="1200" dirty="0" err="1" smtClean="0">
                <a:effectLst/>
                <a:latin typeface="+mn-lt"/>
                <a:ea typeface="Calibri"/>
                <a:cs typeface="Times New Roman"/>
              </a:rPr>
              <a:t>stanovišta</a:t>
            </a:r>
            <a:r>
              <a:rPr lang="en-US" sz="1200" dirty="0" smtClean="0">
                <a:effectLst/>
                <a:latin typeface="+mn-lt"/>
                <a:ea typeface="Calibri"/>
                <a:cs typeface="Times New Roman"/>
              </a:rPr>
              <a:t> </a:t>
            </a:r>
            <a:r>
              <a:rPr lang="en-US" sz="1200" dirty="0" err="1" smtClean="0">
                <a:effectLst/>
                <a:latin typeface="+mn-lt"/>
                <a:ea typeface="Calibri"/>
                <a:cs typeface="Times New Roman"/>
              </a:rPr>
              <a:t>koje</a:t>
            </a:r>
            <a:r>
              <a:rPr lang="en-US" sz="1200" dirty="0" smtClean="0">
                <a:effectLst/>
                <a:latin typeface="+mn-lt"/>
                <a:ea typeface="Calibri"/>
                <a:cs typeface="Times New Roman"/>
              </a:rPr>
              <a:t> je </a:t>
            </a:r>
            <a:r>
              <a:rPr lang="en-US" sz="1200" dirty="0" err="1" smtClean="0">
                <a:effectLst/>
                <a:latin typeface="+mn-lt"/>
                <a:ea typeface="Calibri"/>
                <a:cs typeface="Times New Roman"/>
              </a:rPr>
              <a:t>povezano</a:t>
            </a:r>
            <a:r>
              <a:rPr lang="en-US" sz="1200" dirty="0" smtClean="0">
                <a:effectLst/>
                <a:latin typeface="+mn-lt"/>
                <a:ea typeface="Calibri"/>
                <a:cs typeface="Times New Roman"/>
              </a:rPr>
              <a:t> s </a:t>
            </a:r>
            <a:r>
              <a:rPr lang="en-US" sz="1200" dirty="0" err="1" smtClean="0">
                <a:effectLst/>
                <a:latin typeface="+mn-lt"/>
                <a:ea typeface="Calibri"/>
                <a:cs typeface="Times New Roman"/>
              </a:rPr>
              <a:t>brigom</a:t>
            </a:r>
            <a:r>
              <a:rPr lang="en-US" sz="1200" dirty="0" smtClean="0">
                <a:effectLst/>
                <a:latin typeface="+mn-lt"/>
                <a:ea typeface="Calibri"/>
                <a:cs typeface="Times New Roman"/>
              </a:rPr>
              <a:t>.</a:t>
            </a:r>
          </a:p>
          <a:p>
            <a:pPr>
              <a:lnSpc>
                <a:spcPct val="115000"/>
              </a:lnSpc>
              <a:spcAft>
                <a:spcPts val="1000"/>
              </a:spcAft>
            </a:pPr>
            <a:r>
              <a:rPr lang="en-US" sz="1200" dirty="0" err="1" smtClean="0">
                <a:effectLst/>
                <a:latin typeface="+mn-lt"/>
                <a:ea typeface="Calibri"/>
                <a:cs typeface="Times New Roman"/>
              </a:rPr>
              <a:t>Eika</a:t>
            </a:r>
            <a:r>
              <a:rPr lang="en-US" sz="1200" dirty="0" smtClean="0">
                <a:effectLst/>
                <a:latin typeface="+mn-lt"/>
                <a:ea typeface="Calibri"/>
                <a:cs typeface="Times New Roman"/>
              </a:rPr>
              <a:t> </a:t>
            </a:r>
            <a:r>
              <a:rPr lang="en-US" sz="1200" dirty="0" err="1" smtClean="0">
                <a:effectLst/>
                <a:latin typeface="+mn-lt"/>
                <a:ea typeface="Calibri"/>
                <a:cs typeface="Times New Roman"/>
              </a:rPr>
              <a:t>brige</a:t>
            </a:r>
            <a:r>
              <a:rPr lang="en-US" sz="1200" dirty="0" smtClean="0">
                <a:effectLst/>
                <a:latin typeface="+mn-lt"/>
                <a:ea typeface="Calibri"/>
                <a:cs typeface="Times New Roman"/>
              </a:rPr>
              <a:t> ne </a:t>
            </a:r>
            <a:r>
              <a:rPr lang="en-US" sz="1200" dirty="0" err="1" smtClean="0">
                <a:effectLst/>
                <a:latin typeface="+mn-lt"/>
                <a:ea typeface="Calibri"/>
                <a:cs typeface="Times New Roman"/>
              </a:rPr>
              <a:t>postavlja</a:t>
            </a:r>
            <a:r>
              <a:rPr lang="en-US" sz="1200" dirty="0" smtClean="0">
                <a:effectLst/>
                <a:latin typeface="+mn-lt"/>
                <a:ea typeface="Calibri"/>
                <a:cs typeface="Times New Roman"/>
              </a:rPr>
              <a:t> </a:t>
            </a:r>
            <a:r>
              <a:rPr lang="en-US" sz="1200" dirty="0" err="1" smtClean="0">
                <a:effectLst/>
                <a:latin typeface="+mn-lt"/>
                <a:ea typeface="Calibri"/>
                <a:cs typeface="Times New Roman"/>
              </a:rPr>
              <a:t>načela</a:t>
            </a:r>
            <a:r>
              <a:rPr lang="en-US" sz="1200" dirty="0" smtClean="0">
                <a:effectLst/>
                <a:latin typeface="+mn-lt"/>
                <a:ea typeface="Calibri"/>
                <a:cs typeface="Times New Roman"/>
              </a:rPr>
              <a:t> </a:t>
            </a:r>
            <a:r>
              <a:rPr lang="en-US" sz="1200" dirty="0" err="1" smtClean="0">
                <a:effectLst/>
                <a:latin typeface="+mn-lt"/>
                <a:ea typeface="Calibri"/>
                <a:cs typeface="Times New Roman"/>
              </a:rPr>
              <a:t>na</a:t>
            </a:r>
            <a:r>
              <a:rPr lang="en-US" sz="1200" dirty="0" smtClean="0">
                <a:effectLst/>
                <a:latin typeface="+mn-lt"/>
                <a:ea typeface="Calibri"/>
                <a:cs typeface="Times New Roman"/>
              </a:rPr>
              <a:t> </a:t>
            </a:r>
            <a:r>
              <a:rPr lang="en-US" sz="1200" dirty="0" err="1" smtClean="0">
                <a:effectLst/>
                <a:latin typeface="+mn-lt"/>
                <a:ea typeface="Calibri"/>
                <a:cs typeface="Times New Roman"/>
              </a:rPr>
              <a:t>prvo</a:t>
            </a:r>
            <a:r>
              <a:rPr lang="en-US" sz="1200" dirty="0" smtClean="0">
                <a:effectLst/>
                <a:latin typeface="+mn-lt"/>
                <a:ea typeface="Calibri"/>
                <a:cs typeface="Times New Roman"/>
              </a:rPr>
              <a:t> </a:t>
            </a:r>
            <a:r>
              <a:rPr lang="en-US" sz="1200" dirty="0" err="1" smtClean="0">
                <a:effectLst/>
                <a:latin typeface="+mn-lt"/>
                <a:ea typeface="Calibri"/>
                <a:cs typeface="Times New Roman"/>
              </a:rPr>
              <a:t>mesto</a:t>
            </a:r>
            <a:r>
              <a:rPr lang="en-US" sz="1200" dirty="0" smtClean="0">
                <a:effectLst/>
                <a:latin typeface="+mn-lt"/>
                <a:ea typeface="Calibri"/>
                <a:cs typeface="Times New Roman"/>
              </a:rPr>
              <a:t> (</a:t>
            </a:r>
            <a:r>
              <a:rPr lang="en-US" sz="1200" dirty="0" err="1" smtClean="0">
                <a:effectLst/>
                <a:latin typeface="+mn-lt"/>
                <a:ea typeface="Calibri"/>
                <a:cs typeface="Times New Roman"/>
              </a:rPr>
              <a:t>npr</a:t>
            </a:r>
            <a:r>
              <a:rPr lang="en-US" sz="1200" dirty="0" smtClean="0">
                <a:effectLst/>
                <a:latin typeface="+mn-lt"/>
                <a:ea typeface="Calibri"/>
                <a:cs typeface="Times New Roman"/>
              </a:rPr>
              <a:t>. </a:t>
            </a:r>
            <a:r>
              <a:rPr lang="en-US" sz="1200" dirty="0" err="1" smtClean="0">
                <a:effectLst/>
                <a:latin typeface="+mn-lt"/>
                <a:ea typeface="Calibri"/>
                <a:cs typeface="Times New Roman"/>
              </a:rPr>
              <a:t>raditi</a:t>
            </a:r>
            <a:r>
              <a:rPr lang="en-US" sz="1200" dirty="0" smtClean="0">
                <a:effectLst/>
                <a:latin typeface="+mn-lt"/>
                <a:ea typeface="Calibri"/>
                <a:cs typeface="Times New Roman"/>
              </a:rPr>
              <a:t> dobro), </a:t>
            </a:r>
            <a:r>
              <a:rPr lang="en-US" sz="1200" dirty="0" err="1" smtClean="0">
                <a:effectLst/>
                <a:latin typeface="+mn-lt"/>
                <a:ea typeface="Calibri"/>
                <a:cs typeface="Times New Roman"/>
              </a:rPr>
              <a:t>prednost</a:t>
            </a:r>
            <a:r>
              <a:rPr lang="en-US" sz="1200" dirty="0" smtClean="0">
                <a:effectLst/>
                <a:latin typeface="+mn-lt"/>
                <a:ea typeface="Calibri"/>
                <a:cs typeface="Times New Roman"/>
              </a:rPr>
              <a:t> </a:t>
            </a:r>
            <a:r>
              <a:rPr lang="en-US" sz="1200" dirty="0" err="1" smtClean="0">
                <a:effectLst/>
                <a:latin typeface="+mn-lt"/>
                <a:ea typeface="Calibri"/>
                <a:cs typeface="Times New Roman"/>
              </a:rPr>
              <a:t>daje</a:t>
            </a:r>
            <a:r>
              <a:rPr lang="en-US" sz="1200" dirty="0" smtClean="0">
                <a:effectLst/>
                <a:latin typeface="+mn-lt"/>
                <a:ea typeface="Calibri"/>
                <a:cs typeface="Times New Roman"/>
              </a:rPr>
              <a:t> </a:t>
            </a:r>
            <a:r>
              <a:rPr lang="en-US" sz="1200" dirty="0" err="1" smtClean="0">
                <a:effectLst/>
                <a:latin typeface="+mn-lt"/>
                <a:ea typeface="Calibri"/>
                <a:cs typeface="Times New Roman"/>
              </a:rPr>
              <a:t>potrebi</a:t>
            </a:r>
            <a:r>
              <a:rPr lang="en-US" sz="1200" dirty="0" smtClean="0">
                <a:effectLst/>
                <a:latin typeface="+mn-lt"/>
                <a:ea typeface="Calibri"/>
                <a:cs typeface="Times New Roman"/>
              </a:rPr>
              <a:t> </a:t>
            </a:r>
            <a:r>
              <a:rPr lang="en-US" sz="1200" dirty="0" err="1" smtClean="0">
                <a:effectLst/>
                <a:latin typeface="+mn-lt"/>
                <a:ea typeface="Calibri"/>
                <a:cs typeface="Times New Roman"/>
              </a:rPr>
              <a:t>pojedinca</a:t>
            </a:r>
            <a:r>
              <a:rPr lang="en-US" sz="1200" dirty="0" smtClean="0">
                <a:effectLst/>
                <a:latin typeface="+mn-lt"/>
                <a:ea typeface="Calibri"/>
                <a:cs typeface="Times New Roman"/>
              </a:rPr>
              <a:t> da </a:t>
            </a:r>
            <a:r>
              <a:rPr lang="en-US" sz="1200" dirty="0" err="1" smtClean="0">
                <a:effectLst/>
                <a:latin typeface="+mn-lt"/>
                <a:ea typeface="Calibri"/>
                <a:cs typeface="Times New Roman"/>
              </a:rPr>
              <a:t>sluša</a:t>
            </a:r>
            <a:r>
              <a:rPr lang="en-US" sz="1200" dirty="0" smtClean="0">
                <a:effectLst/>
                <a:latin typeface="+mn-lt"/>
                <a:ea typeface="Calibri"/>
                <a:cs typeface="Times New Roman"/>
              </a:rPr>
              <a:t>, </a:t>
            </a:r>
            <a:r>
              <a:rPr lang="en-US" sz="1200" dirty="0" err="1" smtClean="0">
                <a:effectLst/>
                <a:latin typeface="+mn-lt"/>
                <a:ea typeface="Calibri"/>
                <a:cs typeface="Times New Roman"/>
              </a:rPr>
              <a:t>prihvaća</a:t>
            </a:r>
            <a:r>
              <a:rPr lang="en-US" sz="1200" dirty="0" smtClean="0">
                <a:effectLst/>
                <a:latin typeface="+mn-lt"/>
                <a:ea typeface="Calibri"/>
                <a:cs typeface="Times New Roman"/>
              </a:rPr>
              <a:t> </a:t>
            </a:r>
            <a:r>
              <a:rPr lang="en-US" sz="1200" dirty="0" err="1" smtClean="0">
                <a:effectLst/>
                <a:latin typeface="+mn-lt"/>
                <a:ea typeface="Calibri"/>
                <a:cs typeface="Times New Roman"/>
              </a:rPr>
              <a:t>i</a:t>
            </a:r>
            <a:r>
              <a:rPr lang="en-US" sz="1200" dirty="0" smtClean="0">
                <a:effectLst/>
                <a:latin typeface="+mn-lt"/>
                <a:ea typeface="Calibri"/>
                <a:cs typeface="Times New Roman"/>
              </a:rPr>
              <a:t> </a:t>
            </a:r>
            <a:r>
              <a:rPr lang="en-US" sz="1200" dirty="0" err="1" smtClean="0">
                <a:effectLst/>
                <a:latin typeface="+mn-lt"/>
                <a:ea typeface="Calibri"/>
                <a:cs typeface="Times New Roman"/>
              </a:rPr>
              <a:t>postupa</a:t>
            </a:r>
            <a:r>
              <a:rPr lang="en-US" sz="1200" dirty="0" smtClean="0">
                <a:effectLst/>
                <a:latin typeface="+mn-lt"/>
                <a:ea typeface="Calibri"/>
                <a:cs typeface="Times New Roman"/>
              </a:rPr>
              <a:t> </a:t>
            </a:r>
            <a:r>
              <a:rPr lang="en-US" sz="1200" dirty="0" err="1" smtClean="0">
                <a:effectLst/>
                <a:latin typeface="+mn-lt"/>
                <a:ea typeface="Calibri"/>
                <a:cs typeface="Times New Roman"/>
              </a:rPr>
              <a:t>na</a:t>
            </a:r>
            <a:r>
              <a:rPr lang="en-US" sz="1200" dirty="0" smtClean="0">
                <a:effectLst/>
                <a:latin typeface="+mn-lt"/>
                <a:ea typeface="Calibri"/>
                <a:cs typeface="Times New Roman"/>
              </a:rPr>
              <a:t> </a:t>
            </a:r>
            <a:r>
              <a:rPr lang="en-US" sz="1200" dirty="0" err="1" smtClean="0">
                <a:effectLst/>
                <a:latin typeface="+mn-lt"/>
                <a:ea typeface="Calibri"/>
                <a:cs typeface="Times New Roman"/>
              </a:rPr>
              <a:t>odgovarajući</a:t>
            </a:r>
            <a:r>
              <a:rPr lang="en-US" sz="1200" dirty="0" smtClean="0">
                <a:effectLst/>
                <a:latin typeface="+mn-lt"/>
                <a:ea typeface="Calibri"/>
                <a:cs typeface="Times New Roman"/>
              </a:rPr>
              <a:t> </a:t>
            </a:r>
            <a:r>
              <a:rPr lang="en-US" sz="1200" dirty="0" err="1" smtClean="0">
                <a:effectLst/>
                <a:latin typeface="+mn-lt"/>
                <a:ea typeface="Calibri"/>
                <a:cs typeface="Times New Roman"/>
              </a:rPr>
              <a:t>način</a:t>
            </a:r>
            <a:r>
              <a:rPr lang="en-US" sz="1200" dirty="0" smtClean="0">
                <a:effectLst/>
                <a:latin typeface="+mn-lt"/>
                <a:ea typeface="Calibri"/>
                <a:cs typeface="Times New Roman"/>
              </a:rPr>
              <a:t>.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D51A8E8C-7000-4BD7-A278-0C1355790446}" type="slidenum">
              <a:rPr lang="en-US" smtClean="0"/>
              <a:pPr/>
              <a:t>9</a:t>
            </a:fld>
            <a:endParaRPr lang="en-US"/>
          </a:p>
        </p:txBody>
      </p:sp>
    </p:spTree>
    <p:extLst>
      <p:ext uri="{BB962C8B-B14F-4D97-AF65-F5344CB8AC3E}">
        <p14:creationId xmlns:p14="http://schemas.microsoft.com/office/powerpoint/2010/main" val="11573642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spcAft>
                <a:spcPts val="1000"/>
              </a:spcAft>
            </a:pPr>
            <a:r>
              <a:rPr lang="en-US" sz="1200" dirty="0" err="1" smtClean="0">
                <a:effectLst/>
                <a:latin typeface="+mn-lt"/>
                <a:ea typeface="Calibri"/>
                <a:cs typeface="Times New Roman"/>
              </a:rPr>
              <a:t>Brinuti</a:t>
            </a:r>
            <a:r>
              <a:rPr lang="en-US" sz="1200" dirty="0" smtClean="0">
                <a:effectLst/>
                <a:latin typeface="+mn-lt"/>
                <a:ea typeface="Calibri"/>
                <a:cs typeface="Times New Roman"/>
              </a:rPr>
              <a:t> </a:t>
            </a:r>
            <a:r>
              <a:rPr lang="en-US" sz="1200" dirty="0" err="1" smtClean="0">
                <a:effectLst/>
                <a:latin typeface="+mn-lt"/>
                <a:ea typeface="Calibri"/>
                <a:cs typeface="Times New Roman"/>
              </a:rPr>
              <a:t>za</a:t>
            </a:r>
            <a:r>
              <a:rPr lang="en-US" sz="1200" dirty="0" smtClean="0">
                <a:effectLst/>
                <a:latin typeface="+mn-lt"/>
                <a:ea typeface="Calibri"/>
                <a:cs typeface="Times New Roman"/>
              </a:rPr>
              <a:t> – </a:t>
            </a:r>
            <a:r>
              <a:rPr lang="en-US" sz="1200" dirty="0" err="1" smtClean="0">
                <a:effectLst/>
                <a:latin typeface="+mn-lt"/>
                <a:ea typeface="Calibri"/>
                <a:cs typeface="Times New Roman"/>
              </a:rPr>
              <a:t>uključuje</a:t>
            </a:r>
            <a:r>
              <a:rPr lang="en-US" sz="1200" dirty="0" smtClean="0">
                <a:effectLst/>
                <a:latin typeface="+mn-lt"/>
                <a:ea typeface="Calibri"/>
                <a:cs typeface="Times New Roman"/>
              </a:rPr>
              <a:t> </a:t>
            </a:r>
            <a:r>
              <a:rPr lang="en-US" sz="1200" dirty="0" err="1" smtClean="0">
                <a:effectLst/>
                <a:latin typeface="+mn-lt"/>
                <a:ea typeface="Calibri"/>
                <a:cs typeface="Times New Roman"/>
              </a:rPr>
              <a:t>saznanje</a:t>
            </a:r>
            <a:r>
              <a:rPr lang="en-US" sz="1200" dirty="0" smtClean="0">
                <a:effectLst/>
                <a:latin typeface="+mn-lt"/>
                <a:ea typeface="Calibri"/>
                <a:cs typeface="Times New Roman"/>
              </a:rPr>
              <a:t> da je </a:t>
            </a:r>
            <a:r>
              <a:rPr lang="en-US" sz="1200" dirty="0" err="1" smtClean="0">
                <a:effectLst/>
                <a:latin typeface="+mn-lt"/>
                <a:ea typeface="Calibri"/>
                <a:cs typeface="Times New Roman"/>
              </a:rPr>
              <a:t>briga</a:t>
            </a:r>
            <a:r>
              <a:rPr lang="en-US" sz="1200" dirty="0" smtClean="0">
                <a:effectLst/>
                <a:latin typeface="+mn-lt"/>
                <a:ea typeface="Calibri"/>
                <a:cs typeface="Times New Roman"/>
              </a:rPr>
              <a:t> </a:t>
            </a:r>
            <a:r>
              <a:rPr lang="en-US" sz="1200" dirty="0" err="1" smtClean="0">
                <a:effectLst/>
                <a:latin typeface="+mn-lt"/>
                <a:ea typeface="Calibri"/>
                <a:cs typeface="Times New Roman"/>
              </a:rPr>
              <a:t>potrebna</a:t>
            </a:r>
            <a:r>
              <a:rPr lang="en-US" sz="1200" dirty="0" smtClean="0">
                <a:effectLst/>
                <a:latin typeface="+mn-lt"/>
                <a:ea typeface="Calibri"/>
                <a:cs typeface="Times New Roman"/>
              </a:rPr>
              <a:t>. </a:t>
            </a:r>
            <a:r>
              <a:rPr lang="en-US" sz="1200" dirty="0" err="1" smtClean="0">
                <a:effectLst/>
                <a:latin typeface="+mn-lt"/>
                <a:ea typeface="Calibri"/>
                <a:cs typeface="Times New Roman"/>
              </a:rPr>
              <a:t>Postoji</a:t>
            </a:r>
            <a:r>
              <a:rPr lang="en-US" sz="1200" dirty="0" smtClean="0">
                <a:effectLst/>
                <a:latin typeface="+mn-lt"/>
                <a:ea typeface="Calibri"/>
                <a:cs typeface="Times New Roman"/>
              </a:rPr>
              <a:t> </a:t>
            </a:r>
            <a:r>
              <a:rPr lang="en-US" sz="1200" dirty="0" err="1" smtClean="0">
                <a:effectLst/>
                <a:latin typeface="+mn-lt"/>
                <a:ea typeface="Calibri"/>
                <a:cs typeface="Times New Roman"/>
              </a:rPr>
              <a:t>određena</a:t>
            </a:r>
            <a:r>
              <a:rPr lang="sl-SI" sz="1200" baseline="0" dirty="0" smtClean="0">
                <a:effectLst/>
                <a:latin typeface="+mn-lt"/>
                <a:ea typeface="Calibri"/>
                <a:cs typeface="Times New Roman"/>
              </a:rPr>
              <a:t> ocena</a:t>
            </a:r>
            <a:r>
              <a:rPr lang="en-US" sz="1200" dirty="0" smtClean="0">
                <a:effectLst/>
                <a:latin typeface="+mn-lt"/>
                <a:ea typeface="Calibri"/>
                <a:cs typeface="Times New Roman"/>
              </a:rPr>
              <a:t> da je </a:t>
            </a:r>
            <a:r>
              <a:rPr lang="en-US" sz="1200" dirty="0" err="1" smtClean="0">
                <a:effectLst/>
                <a:latin typeface="+mn-lt"/>
                <a:ea typeface="Calibri"/>
                <a:cs typeface="Times New Roman"/>
              </a:rPr>
              <a:t>briga</a:t>
            </a:r>
            <a:r>
              <a:rPr lang="en-US" sz="1200" dirty="0" smtClean="0">
                <a:effectLst/>
                <a:latin typeface="+mn-lt"/>
                <a:ea typeface="Calibri"/>
                <a:cs typeface="Times New Roman"/>
              </a:rPr>
              <a:t> </a:t>
            </a:r>
            <a:r>
              <a:rPr lang="en-US" sz="1200" dirty="0" err="1" smtClean="0">
                <a:effectLst/>
                <a:latin typeface="+mn-lt"/>
                <a:ea typeface="Calibri"/>
                <a:cs typeface="Times New Roman"/>
              </a:rPr>
              <a:t>potrebna</a:t>
            </a:r>
            <a:r>
              <a:rPr lang="en-US" sz="1200" dirty="0" smtClean="0">
                <a:effectLst/>
                <a:latin typeface="+mn-lt"/>
                <a:ea typeface="Calibri"/>
                <a:cs typeface="Times New Roman"/>
              </a:rPr>
              <a:t> (</a:t>
            </a:r>
            <a:r>
              <a:rPr lang="en-US" sz="1200" dirty="0" err="1" smtClean="0">
                <a:effectLst/>
                <a:latin typeface="+mn-lt"/>
                <a:ea typeface="Calibri"/>
                <a:cs typeface="Times New Roman"/>
              </a:rPr>
              <a:t>briga</a:t>
            </a:r>
            <a:r>
              <a:rPr lang="en-US" sz="1200" dirty="0" smtClean="0">
                <a:effectLst/>
                <a:latin typeface="+mn-lt"/>
                <a:ea typeface="Calibri"/>
                <a:cs typeface="Times New Roman"/>
              </a:rPr>
              <a:t> </a:t>
            </a:r>
            <a:r>
              <a:rPr lang="en-US" sz="1200" dirty="0" err="1" smtClean="0">
                <a:effectLst/>
                <a:latin typeface="+mn-lt"/>
                <a:ea typeface="Calibri"/>
                <a:cs typeface="Times New Roman"/>
              </a:rPr>
              <a:t>za</a:t>
            </a:r>
            <a:r>
              <a:rPr lang="en-US" sz="1200" dirty="0" smtClean="0">
                <a:effectLst/>
                <a:latin typeface="+mn-lt"/>
                <a:ea typeface="Calibri"/>
                <a:cs typeface="Times New Roman"/>
              </a:rPr>
              <a:t> </a:t>
            </a:r>
            <a:r>
              <a:rPr lang="en-US" sz="1200" dirty="0" err="1" smtClean="0">
                <a:effectLst/>
                <a:latin typeface="+mn-lt"/>
                <a:ea typeface="Calibri"/>
                <a:cs typeface="Times New Roman"/>
              </a:rPr>
              <a:t>zdravlje</a:t>
            </a:r>
            <a:r>
              <a:rPr lang="en-US" sz="1200" dirty="0" smtClean="0">
                <a:effectLst/>
                <a:latin typeface="+mn-lt"/>
                <a:ea typeface="Calibri"/>
                <a:cs typeface="Times New Roman"/>
              </a:rPr>
              <a:t>, </a:t>
            </a:r>
            <a:r>
              <a:rPr lang="en-US" sz="1200" dirty="0" err="1" smtClean="0">
                <a:effectLst/>
                <a:latin typeface="+mn-lt"/>
                <a:ea typeface="Calibri"/>
                <a:cs typeface="Times New Roman"/>
              </a:rPr>
              <a:t>obrazovanje</a:t>
            </a:r>
            <a:r>
              <a:rPr lang="en-US" sz="1200" dirty="0" smtClean="0">
                <a:effectLst/>
                <a:latin typeface="+mn-lt"/>
                <a:ea typeface="Calibri"/>
                <a:cs typeface="Times New Roman"/>
              </a:rPr>
              <a:t>…)</a:t>
            </a:r>
          </a:p>
          <a:p>
            <a:pPr marL="342900" lvl="0" indent="-342900">
              <a:lnSpc>
                <a:spcPct val="115000"/>
              </a:lnSpc>
              <a:spcAft>
                <a:spcPts val="0"/>
              </a:spcAft>
              <a:buFont typeface="Calibri"/>
              <a:buChar char="-"/>
            </a:pPr>
            <a:r>
              <a:rPr lang="en-US" sz="1200" dirty="0" err="1" smtClean="0">
                <a:effectLst/>
                <a:latin typeface="+mn-lt"/>
                <a:ea typeface="Calibri"/>
                <a:cs typeface="Times New Roman"/>
              </a:rPr>
              <a:t>Preuzeti</a:t>
            </a:r>
            <a:r>
              <a:rPr lang="en-US" sz="1200" dirty="0" smtClean="0">
                <a:effectLst/>
                <a:latin typeface="+mn-lt"/>
                <a:ea typeface="Calibri"/>
                <a:cs typeface="Times New Roman"/>
              </a:rPr>
              <a:t> </a:t>
            </a:r>
            <a:r>
              <a:rPr lang="en-US" sz="1200" dirty="0" err="1" smtClean="0">
                <a:effectLst/>
                <a:latin typeface="+mn-lt"/>
                <a:ea typeface="Calibri"/>
                <a:cs typeface="Times New Roman"/>
              </a:rPr>
              <a:t>brigu</a:t>
            </a:r>
            <a:r>
              <a:rPr lang="en-US" sz="1200" dirty="0" smtClean="0">
                <a:effectLst/>
                <a:latin typeface="+mn-lt"/>
                <a:ea typeface="Calibri"/>
                <a:cs typeface="Times New Roman"/>
              </a:rPr>
              <a:t> </a:t>
            </a:r>
            <a:r>
              <a:rPr lang="en-US" sz="1200" dirty="0" err="1" smtClean="0">
                <a:effectLst/>
                <a:latin typeface="+mn-lt"/>
                <a:ea typeface="Calibri"/>
                <a:cs typeface="Times New Roman"/>
              </a:rPr>
              <a:t>odnosno</a:t>
            </a:r>
            <a:r>
              <a:rPr lang="en-US" sz="1200" dirty="0" smtClean="0">
                <a:effectLst/>
                <a:latin typeface="+mn-lt"/>
                <a:ea typeface="Calibri"/>
                <a:cs typeface="Times New Roman"/>
              </a:rPr>
              <a:t> </a:t>
            </a:r>
            <a:r>
              <a:rPr lang="en-US" sz="1200" dirty="0" err="1" smtClean="0">
                <a:effectLst/>
                <a:latin typeface="+mn-lt"/>
                <a:ea typeface="Calibri"/>
                <a:cs typeface="Times New Roman"/>
              </a:rPr>
              <a:t>pobrinuti</a:t>
            </a:r>
            <a:r>
              <a:rPr lang="en-US" sz="1200" dirty="0" smtClean="0">
                <a:effectLst/>
                <a:latin typeface="+mn-lt"/>
                <a:ea typeface="Calibri"/>
                <a:cs typeface="Times New Roman"/>
              </a:rPr>
              <a:t> se </a:t>
            </a:r>
            <a:r>
              <a:rPr lang="en-US" sz="1200" dirty="0" err="1" smtClean="0">
                <a:effectLst/>
                <a:latin typeface="+mn-lt"/>
                <a:ea typeface="Calibri"/>
                <a:cs typeface="Times New Roman"/>
              </a:rPr>
              <a:t>za</a:t>
            </a:r>
            <a:r>
              <a:rPr lang="en-US" sz="1200" dirty="0" smtClean="0">
                <a:effectLst/>
                <a:latin typeface="+mn-lt"/>
                <a:ea typeface="Calibri"/>
                <a:cs typeface="Times New Roman"/>
              </a:rPr>
              <a:t> – </a:t>
            </a:r>
            <a:r>
              <a:rPr lang="sl-SI" sz="1200" dirty="0" err="1" smtClean="0">
                <a:effectLst/>
                <a:latin typeface="+mn-lt"/>
                <a:ea typeface="Calibri"/>
                <a:cs typeface="Times New Roman"/>
              </a:rPr>
              <a:t>znači</a:t>
            </a:r>
            <a:r>
              <a:rPr lang="sl-SI" sz="1200" baseline="0" dirty="0" smtClean="0">
                <a:effectLst/>
                <a:latin typeface="+mn-lt"/>
                <a:ea typeface="Calibri"/>
                <a:cs typeface="Times New Roman"/>
              </a:rPr>
              <a:t> </a:t>
            </a:r>
            <a:r>
              <a:rPr lang="en-US" sz="1200" dirty="0" err="1" smtClean="0">
                <a:effectLst/>
                <a:latin typeface="+mn-lt"/>
                <a:ea typeface="Calibri"/>
                <a:cs typeface="Times New Roman"/>
              </a:rPr>
              <a:t>preuzimanje</a:t>
            </a:r>
            <a:r>
              <a:rPr lang="en-US" sz="1200" dirty="0" smtClean="0">
                <a:effectLst/>
                <a:latin typeface="+mn-lt"/>
                <a:ea typeface="Calibri"/>
                <a:cs typeface="Times New Roman"/>
              </a:rPr>
              <a:t> </a:t>
            </a:r>
            <a:r>
              <a:rPr lang="en-US" sz="1200" dirty="0" err="1" smtClean="0">
                <a:effectLst/>
                <a:latin typeface="+mn-lt"/>
                <a:ea typeface="Calibri"/>
                <a:cs typeface="Times New Roman"/>
              </a:rPr>
              <a:t>odgovornosti</a:t>
            </a:r>
            <a:r>
              <a:rPr lang="en-US" sz="1200" dirty="0" smtClean="0">
                <a:effectLst/>
                <a:latin typeface="+mn-lt"/>
                <a:ea typeface="Calibri"/>
                <a:cs typeface="Times New Roman"/>
              </a:rPr>
              <a:t> </a:t>
            </a:r>
            <a:r>
              <a:rPr lang="en-US" sz="1200" dirty="0" err="1" smtClean="0">
                <a:effectLst/>
                <a:latin typeface="+mn-lt"/>
                <a:ea typeface="Calibri"/>
                <a:cs typeface="Times New Roman"/>
              </a:rPr>
              <a:t>za</a:t>
            </a:r>
            <a:r>
              <a:rPr lang="en-US" sz="1200" dirty="0" smtClean="0">
                <a:effectLst/>
                <a:latin typeface="+mn-lt"/>
                <a:ea typeface="Calibri"/>
                <a:cs typeface="Times New Roman"/>
              </a:rPr>
              <a:t> </a:t>
            </a:r>
            <a:r>
              <a:rPr lang="en-US" sz="1200" dirty="0" err="1" smtClean="0">
                <a:effectLst/>
                <a:latin typeface="+mn-lt"/>
                <a:ea typeface="Calibri"/>
                <a:cs typeface="Times New Roman"/>
              </a:rPr>
              <a:t>konkretnu</a:t>
            </a:r>
            <a:r>
              <a:rPr lang="en-US" sz="1200" dirty="0" smtClean="0">
                <a:effectLst/>
                <a:latin typeface="+mn-lt"/>
                <a:ea typeface="Calibri"/>
                <a:cs typeface="Times New Roman"/>
              </a:rPr>
              <a:t> </a:t>
            </a:r>
            <a:r>
              <a:rPr lang="en-US" sz="1200" dirty="0" err="1" smtClean="0">
                <a:effectLst/>
                <a:latin typeface="+mn-lt"/>
                <a:ea typeface="Calibri"/>
                <a:cs typeface="Times New Roman"/>
              </a:rPr>
              <a:t>akciju</a:t>
            </a:r>
            <a:r>
              <a:rPr lang="en-US" sz="1200" dirty="0" smtClean="0">
                <a:effectLst/>
                <a:latin typeface="+mn-lt"/>
                <a:ea typeface="Calibri"/>
                <a:cs typeface="Times New Roman"/>
              </a:rPr>
              <a:t> u </a:t>
            </a:r>
            <a:r>
              <a:rPr lang="en-US" sz="1200" dirty="0" err="1" smtClean="0">
                <a:effectLst/>
                <a:latin typeface="+mn-lt"/>
                <a:ea typeface="Calibri"/>
                <a:cs typeface="Times New Roman"/>
              </a:rPr>
              <a:t>vezi</a:t>
            </a:r>
            <a:r>
              <a:rPr lang="en-US" sz="1200" dirty="0" smtClean="0">
                <a:effectLst/>
                <a:latin typeface="+mn-lt"/>
                <a:ea typeface="Calibri"/>
                <a:cs typeface="Times New Roman"/>
              </a:rPr>
              <a:t> </a:t>
            </a:r>
            <a:r>
              <a:rPr lang="en-US" sz="1200" dirty="0" err="1" smtClean="0">
                <a:effectLst/>
                <a:latin typeface="+mn-lt"/>
                <a:ea typeface="Calibri"/>
                <a:cs typeface="Times New Roman"/>
              </a:rPr>
              <a:t>sa</a:t>
            </a:r>
            <a:r>
              <a:rPr lang="en-US" sz="1200" dirty="0" smtClean="0">
                <a:effectLst/>
                <a:latin typeface="+mn-lt"/>
                <a:ea typeface="Calibri"/>
                <a:cs typeface="Times New Roman"/>
              </a:rPr>
              <a:t> </a:t>
            </a:r>
            <a:r>
              <a:rPr lang="en-US" sz="1200" dirty="0" err="1" smtClean="0">
                <a:effectLst/>
                <a:latin typeface="+mn-lt"/>
                <a:ea typeface="Calibri"/>
                <a:cs typeface="Times New Roman"/>
              </a:rPr>
              <a:t>potrebom</a:t>
            </a:r>
            <a:r>
              <a:rPr lang="en-US" sz="1200" dirty="0" smtClean="0">
                <a:effectLst/>
                <a:latin typeface="+mn-lt"/>
                <a:ea typeface="Calibri"/>
                <a:cs typeface="Times New Roman"/>
              </a:rPr>
              <a:t> </a:t>
            </a:r>
            <a:r>
              <a:rPr lang="en-US" sz="1200" dirty="0" err="1" smtClean="0">
                <a:effectLst/>
                <a:latin typeface="+mn-lt"/>
                <a:ea typeface="Calibri"/>
                <a:cs typeface="Times New Roman"/>
              </a:rPr>
              <a:t>ili</a:t>
            </a:r>
            <a:r>
              <a:rPr lang="en-US" sz="1200" dirty="0" smtClean="0">
                <a:effectLst/>
                <a:latin typeface="+mn-lt"/>
                <a:ea typeface="Calibri"/>
                <a:cs typeface="Times New Roman"/>
              </a:rPr>
              <a:t> </a:t>
            </a:r>
            <a:r>
              <a:rPr lang="en-US" sz="1200" dirty="0" err="1" smtClean="0">
                <a:effectLst/>
                <a:latin typeface="+mn-lt"/>
                <a:ea typeface="Calibri"/>
                <a:cs typeface="Times New Roman"/>
              </a:rPr>
              <a:t>osobom</a:t>
            </a:r>
            <a:r>
              <a:rPr lang="en-US" sz="1200" dirty="0" smtClean="0">
                <a:effectLst/>
                <a:latin typeface="+mn-lt"/>
                <a:ea typeface="Calibri"/>
                <a:cs typeface="Times New Roman"/>
              </a:rPr>
              <a:t> </a:t>
            </a:r>
            <a:r>
              <a:rPr lang="en-US" sz="1200" dirty="0" err="1" smtClean="0">
                <a:effectLst/>
                <a:latin typeface="+mn-lt"/>
                <a:ea typeface="Calibri"/>
                <a:cs typeface="Times New Roman"/>
              </a:rPr>
              <a:t>kojoj</a:t>
            </a:r>
            <a:r>
              <a:rPr lang="en-US" sz="1200" dirty="0" smtClean="0">
                <a:effectLst/>
                <a:latin typeface="+mn-lt"/>
                <a:ea typeface="Calibri"/>
                <a:cs typeface="Times New Roman"/>
              </a:rPr>
              <a:t> je </a:t>
            </a:r>
            <a:r>
              <a:rPr lang="en-US" sz="1200" dirty="0" err="1" smtClean="0">
                <a:effectLst/>
                <a:latin typeface="+mn-lt"/>
                <a:ea typeface="Calibri"/>
                <a:cs typeface="Times New Roman"/>
              </a:rPr>
              <a:t>pomoć</a:t>
            </a:r>
            <a:r>
              <a:rPr lang="en-US" sz="1200" dirty="0" smtClean="0">
                <a:effectLst/>
                <a:latin typeface="+mn-lt"/>
                <a:ea typeface="Calibri"/>
                <a:cs typeface="Times New Roman"/>
              </a:rPr>
              <a:t> </a:t>
            </a:r>
            <a:r>
              <a:rPr lang="en-US" sz="1200" dirty="0" err="1" smtClean="0">
                <a:effectLst/>
                <a:latin typeface="+mn-lt"/>
                <a:ea typeface="Calibri"/>
                <a:cs typeface="Times New Roman"/>
              </a:rPr>
              <a:t>potrebna</a:t>
            </a:r>
            <a:endParaRPr lang="en-US" sz="1200" dirty="0" smtClean="0">
              <a:effectLst/>
              <a:latin typeface="+mn-lt"/>
              <a:ea typeface="Calibri"/>
              <a:cs typeface="Times New Roman"/>
            </a:endParaRPr>
          </a:p>
          <a:p>
            <a:pPr marL="342900" lvl="0" indent="-342900">
              <a:lnSpc>
                <a:spcPct val="115000"/>
              </a:lnSpc>
              <a:spcAft>
                <a:spcPts val="0"/>
              </a:spcAft>
              <a:buFont typeface="Calibri"/>
              <a:buChar char="-"/>
            </a:pPr>
            <a:r>
              <a:rPr lang="en-US" sz="1200" dirty="0" err="1" smtClean="0">
                <a:effectLst/>
                <a:latin typeface="+mn-lt"/>
                <a:ea typeface="Calibri"/>
                <a:cs typeface="Times New Roman"/>
              </a:rPr>
              <a:t>Posredovanje</a:t>
            </a:r>
            <a:r>
              <a:rPr lang="en-US" sz="1200" dirty="0" smtClean="0">
                <a:effectLst/>
                <a:latin typeface="+mn-lt"/>
                <a:ea typeface="Calibri"/>
                <a:cs typeface="Times New Roman"/>
              </a:rPr>
              <a:t> </a:t>
            </a:r>
            <a:r>
              <a:rPr lang="en-US" sz="1200" dirty="0" err="1" smtClean="0">
                <a:effectLst/>
                <a:latin typeface="+mn-lt"/>
                <a:ea typeface="Calibri"/>
                <a:cs typeface="Times New Roman"/>
              </a:rPr>
              <a:t>brige</a:t>
            </a:r>
            <a:r>
              <a:rPr lang="en-US" sz="1200" dirty="0" smtClean="0">
                <a:effectLst/>
                <a:latin typeface="+mn-lt"/>
                <a:ea typeface="Calibri"/>
                <a:cs typeface="Times New Roman"/>
              </a:rPr>
              <a:t> – </a:t>
            </a:r>
            <a:r>
              <a:rPr lang="en-US" sz="1200" dirty="0" err="1" smtClean="0">
                <a:effectLst/>
                <a:latin typeface="+mn-lt"/>
                <a:ea typeface="Calibri"/>
                <a:cs typeface="Times New Roman"/>
              </a:rPr>
              <a:t>neposredno</a:t>
            </a:r>
            <a:r>
              <a:rPr lang="en-US" sz="1200" dirty="0" smtClean="0">
                <a:effectLst/>
                <a:latin typeface="+mn-lt"/>
                <a:ea typeface="Calibri"/>
                <a:cs typeface="Times New Roman"/>
              </a:rPr>
              <a:t> </a:t>
            </a:r>
            <a:r>
              <a:rPr lang="en-US" sz="1200" dirty="0" err="1" smtClean="0">
                <a:effectLst/>
                <a:latin typeface="+mn-lt"/>
                <a:ea typeface="Calibri"/>
                <a:cs typeface="Times New Roman"/>
              </a:rPr>
              <a:t>izvođenje</a:t>
            </a:r>
            <a:r>
              <a:rPr lang="en-US" sz="1200" dirty="0" smtClean="0">
                <a:effectLst/>
                <a:latin typeface="+mn-lt"/>
                <a:ea typeface="Calibri"/>
                <a:cs typeface="Times New Roman"/>
              </a:rPr>
              <a:t> </a:t>
            </a:r>
            <a:r>
              <a:rPr lang="en-US" sz="1200" dirty="0" err="1" smtClean="0">
                <a:effectLst/>
                <a:latin typeface="+mn-lt"/>
                <a:ea typeface="Calibri"/>
                <a:cs typeface="Times New Roman"/>
              </a:rPr>
              <a:t>aktivnosti</a:t>
            </a:r>
            <a:r>
              <a:rPr lang="en-US" sz="1200" dirty="0" smtClean="0">
                <a:effectLst/>
                <a:latin typeface="+mn-lt"/>
                <a:ea typeface="Calibri"/>
                <a:cs typeface="Times New Roman"/>
              </a:rPr>
              <a:t> </a:t>
            </a:r>
            <a:r>
              <a:rPr lang="sl-SI" sz="1200" dirty="0" smtClean="0">
                <a:effectLst/>
                <a:latin typeface="+mn-lt"/>
                <a:ea typeface="Calibri"/>
                <a:cs typeface="Times New Roman"/>
              </a:rPr>
              <a:t>i</a:t>
            </a:r>
            <a:r>
              <a:rPr lang="en-US" sz="1200" dirty="0" smtClean="0">
                <a:effectLst/>
                <a:latin typeface="+mn-lt"/>
                <a:ea typeface="Calibri"/>
                <a:cs typeface="Times New Roman"/>
              </a:rPr>
              <a:t> </a:t>
            </a:r>
            <a:r>
              <a:rPr lang="en-US" sz="1200" dirty="0" err="1" smtClean="0">
                <a:effectLst/>
                <a:latin typeface="+mn-lt"/>
                <a:ea typeface="Calibri"/>
                <a:cs typeface="Times New Roman"/>
              </a:rPr>
              <a:t>zadovoljavanje</a:t>
            </a:r>
            <a:r>
              <a:rPr lang="en-US" sz="1200" dirty="0" smtClean="0">
                <a:effectLst/>
                <a:latin typeface="+mn-lt"/>
                <a:ea typeface="Calibri"/>
                <a:cs typeface="Times New Roman"/>
              </a:rPr>
              <a:t> </a:t>
            </a:r>
            <a:r>
              <a:rPr lang="en-US" sz="1200" dirty="0" err="1" smtClean="0">
                <a:effectLst/>
                <a:latin typeface="+mn-lt"/>
                <a:ea typeface="Calibri"/>
                <a:cs typeface="Times New Roman"/>
              </a:rPr>
              <a:t>potreba</a:t>
            </a:r>
            <a:r>
              <a:rPr lang="en-US" sz="1200" dirty="0" smtClean="0">
                <a:effectLst/>
                <a:latin typeface="+mn-lt"/>
                <a:ea typeface="Calibri"/>
                <a:cs typeface="Times New Roman"/>
              </a:rPr>
              <a:t> </a:t>
            </a:r>
            <a:r>
              <a:rPr lang="en-US" sz="1200" dirty="0" err="1" smtClean="0">
                <a:effectLst/>
                <a:latin typeface="+mn-lt"/>
                <a:ea typeface="Calibri"/>
                <a:cs typeface="Times New Roman"/>
              </a:rPr>
              <a:t>za</a:t>
            </a:r>
            <a:r>
              <a:rPr lang="en-US" sz="1200" dirty="0" smtClean="0">
                <a:effectLst/>
                <a:latin typeface="+mn-lt"/>
                <a:ea typeface="Calibri"/>
                <a:cs typeface="Times New Roman"/>
              </a:rPr>
              <a:t> </a:t>
            </a:r>
            <a:r>
              <a:rPr lang="en-US" sz="1200" dirty="0" err="1" smtClean="0">
                <a:effectLst/>
                <a:latin typeface="+mn-lt"/>
                <a:ea typeface="Calibri"/>
                <a:cs typeface="Times New Roman"/>
              </a:rPr>
              <a:t>brigom</a:t>
            </a:r>
            <a:endParaRPr lang="en-US" sz="1200" dirty="0" smtClean="0">
              <a:effectLst/>
              <a:latin typeface="+mn-lt"/>
              <a:ea typeface="Calibri"/>
              <a:cs typeface="Times New Roman"/>
            </a:endParaRPr>
          </a:p>
          <a:p>
            <a:pPr marL="342900" lvl="0" indent="-342900">
              <a:lnSpc>
                <a:spcPct val="115000"/>
              </a:lnSpc>
              <a:spcAft>
                <a:spcPts val="1000"/>
              </a:spcAft>
              <a:buFont typeface="Calibri"/>
              <a:buChar char="-"/>
            </a:pPr>
            <a:r>
              <a:rPr lang="en-US" sz="1200" dirty="0" err="1" smtClean="0">
                <a:effectLst/>
                <a:latin typeface="+mn-lt"/>
                <a:ea typeface="Calibri"/>
                <a:cs typeface="Times New Roman"/>
              </a:rPr>
              <a:t>Prihvaćanje</a:t>
            </a:r>
            <a:r>
              <a:rPr lang="en-US" sz="1200" dirty="0" smtClean="0">
                <a:effectLst/>
                <a:latin typeface="+mn-lt"/>
                <a:ea typeface="Calibri"/>
                <a:cs typeface="Times New Roman"/>
              </a:rPr>
              <a:t> </a:t>
            </a:r>
            <a:r>
              <a:rPr lang="en-US" sz="1200" dirty="0" err="1" smtClean="0">
                <a:effectLst/>
                <a:latin typeface="+mn-lt"/>
                <a:ea typeface="Calibri"/>
                <a:cs typeface="Times New Roman"/>
              </a:rPr>
              <a:t>brige</a:t>
            </a:r>
            <a:r>
              <a:rPr lang="en-US" sz="1200" dirty="0" smtClean="0">
                <a:effectLst/>
                <a:latin typeface="+mn-lt"/>
                <a:ea typeface="Calibri"/>
                <a:cs typeface="Times New Roman"/>
              </a:rPr>
              <a:t> – </a:t>
            </a:r>
            <a:r>
              <a:rPr lang="en-US" sz="1200" dirty="0" err="1" smtClean="0">
                <a:effectLst/>
                <a:latin typeface="+mn-lt"/>
                <a:ea typeface="Calibri"/>
                <a:cs typeface="Times New Roman"/>
              </a:rPr>
              <a:t>uočavanje</a:t>
            </a:r>
            <a:r>
              <a:rPr lang="en-US" sz="1200" dirty="0" smtClean="0">
                <a:effectLst/>
                <a:latin typeface="+mn-lt"/>
                <a:ea typeface="Calibri"/>
                <a:cs typeface="Times New Roman"/>
              </a:rPr>
              <a:t> </a:t>
            </a:r>
            <a:r>
              <a:rPr lang="en-US" sz="1200" dirty="0" err="1" smtClean="0">
                <a:effectLst/>
                <a:latin typeface="+mn-lt"/>
                <a:ea typeface="Calibri"/>
                <a:cs typeface="Times New Roman"/>
              </a:rPr>
              <a:t>brige</a:t>
            </a:r>
            <a:r>
              <a:rPr lang="en-US" sz="1200" dirty="0" smtClean="0">
                <a:effectLst/>
                <a:latin typeface="+mn-lt"/>
                <a:ea typeface="Calibri"/>
                <a:cs typeface="Times New Roman"/>
              </a:rPr>
              <a:t> </a:t>
            </a:r>
            <a:r>
              <a:rPr lang="en-US" sz="1200" dirty="0" err="1" smtClean="0">
                <a:effectLst/>
                <a:latin typeface="+mn-lt"/>
                <a:ea typeface="Calibri"/>
                <a:cs typeface="Times New Roman"/>
              </a:rPr>
              <a:t>kod</a:t>
            </a:r>
            <a:r>
              <a:rPr lang="en-US" sz="1200" dirty="0" smtClean="0">
                <a:effectLst/>
                <a:latin typeface="+mn-lt"/>
                <a:ea typeface="Calibri"/>
                <a:cs typeface="Times New Roman"/>
              </a:rPr>
              <a:t> </a:t>
            </a:r>
            <a:r>
              <a:rPr lang="en-US" sz="1200" dirty="0" err="1" smtClean="0">
                <a:effectLst/>
                <a:latin typeface="+mn-lt"/>
                <a:ea typeface="Calibri"/>
                <a:cs typeface="Times New Roman"/>
              </a:rPr>
              <a:t>bolesnika</a:t>
            </a:r>
            <a:r>
              <a:rPr lang="en-US" sz="1200" dirty="0" smtClean="0">
                <a:effectLst/>
                <a:latin typeface="+mn-lt"/>
                <a:ea typeface="Calibri"/>
                <a:cs typeface="Times New Roman"/>
              </a:rPr>
              <a:t> </a:t>
            </a:r>
            <a:r>
              <a:rPr lang="sl-SI" sz="1200" dirty="0" smtClean="0">
                <a:effectLst/>
                <a:latin typeface="+mn-lt"/>
                <a:ea typeface="Calibri"/>
                <a:cs typeface="Times New Roman"/>
              </a:rPr>
              <a:t>i</a:t>
            </a:r>
            <a:r>
              <a:rPr lang="sl-SI" sz="1200" baseline="0" dirty="0" smtClean="0">
                <a:effectLst/>
                <a:latin typeface="+mn-lt"/>
                <a:ea typeface="Calibri"/>
                <a:cs typeface="Times New Roman"/>
              </a:rPr>
              <a:t> </a:t>
            </a:r>
            <a:r>
              <a:rPr lang="en-US" sz="1200" dirty="0" err="1" smtClean="0">
                <a:effectLst/>
                <a:latin typeface="+mn-lt"/>
                <a:ea typeface="Calibri"/>
                <a:cs typeface="Times New Roman"/>
              </a:rPr>
              <a:t>njegov</a:t>
            </a:r>
            <a:r>
              <a:rPr lang="sl-SI" sz="1200" dirty="0" smtClean="0">
                <a:effectLst/>
                <a:latin typeface="+mn-lt"/>
                <a:ea typeface="Calibri"/>
                <a:cs typeface="Times New Roman"/>
              </a:rPr>
              <a:t>a</a:t>
            </a:r>
            <a:r>
              <a:rPr lang="en-US" sz="1200" dirty="0" smtClean="0">
                <a:effectLst/>
                <a:latin typeface="+mn-lt"/>
                <a:ea typeface="Calibri"/>
                <a:cs typeface="Times New Roman"/>
              </a:rPr>
              <a:t> </a:t>
            </a:r>
            <a:r>
              <a:rPr lang="sl-SI" sz="1200" dirty="0" smtClean="0">
                <a:effectLst/>
                <a:latin typeface="+mn-lt"/>
                <a:ea typeface="Calibri"/>
                <a:cs typeface="Times New Roman"/>
              </a:rPr>
              <a:t>reakcija</a:t>
            </a:r>
            <a:r>
              <a:rPr lang="en-US" sz="1200" dirty="0" smtClean="0">
                <a:effectLst/>
                <a:latin typeface="+mn-lt"/>
                <a:ea typeface="Calibri"/>
                <a:cs typeface="Times New Roman"/>
              </a:rPr>
              <a:t> </a:t>
            </a:r>
            <a:r>
              <a:rPr lang="en-US" sz="1200" dirty="0" err="1" smtClean="0">
                <a:effectLst/>
                <a:latin typeface="+mn-lt"/>
                <a:ea typeface="Calibri"/>
                <a:cs typeface="Times New Roman"/>
              </a:rPr>
              <a:t>na</a:t>
            </a:r>
            <a:r>
              <a:rPr lang="en-US" sz="1200" dirty="0" smtClean="0">
                <a:effectLst/>
                <a:latin typeface="+mn-lt"/>
                <a:ea typeface="Calibri"/>
                <a:cs typeface="Times New Roman"/>
              </a:rPr>
              <a:t> </a:t>
            </a:r>
            <a:r>
              <a:rPr lang="en-US" sz="1200" dirty="0" err="1" smtClean="0">
                <a:effectLst/>
                <a:latin typeface="+mn-lt"/>
                <a:ea typeface="Calibri"/>
                <a:cs typeface="Times New Roman"/>
              </a:rPr>
              <a:t>brigu</a:t>
            </a:r>
            <a:r>
              <a:rPr lang="en-US" sz="1200" dirty="0" smtClean="0">
                <a:effectLst/>
                <a:latin typeface="+mn-lt"/>
                <a:ea typeface="Calibri"/>
                <a:cs typeface="Times New Roman"/>
              </a:rPr>
              <a:t> </a:t>
            </a:r>
            <a:r>
              <a:rPr lang="en-US" sz="1200" dirty="0" err="1" smtClean="0">
                <a:effectLst/>
                <a:latin typeface="+mn-lt"/>
                <a:ea typeface="Calibri"/>
                <a:cs typeface="Times New Roman"/>
              </a:rPr>
              <a:t>koja</a:t>
            </a:r>
            <a:r>
              <a:rPr lang="en-US" sz="1200" dirty="0" smtClean="0">
                <a:effectLst/>
                <a:latin typeface="+mn-lt"/>
                <a:ea typeface="Calibri"/>
                <a:cs typeface="Times New Roman"/>
              </a:rPr>
              <a:t> mu je </a:t>
            </a:r>
            <a:r>
              <a:rPr lang="en-US" sz="1200" dirty="0" err="1" smtClean="0">
                <a:effectLst/>
                <a:latin typeface="+mn-lt"/>
                <a:ea typeface="Calibri"/>
                <a:cs typeface="Times New Roman"/>
              </a:rPr>
              <a:t>pružena</a:t>
            </a:r>
            <a:r>
              <a:rPr lang="en-US" sz="1200" dirty="0" smtClean="0">
                <a:effectLst/>
                <a:latin typeface="+mn-lt"/>
                <a:ea typeface="Calibri"/>
                <a:cs typeface="Times New Roman"/>
              </a:rPr>
              <a:t> (</a:t>
            </a:r>
            <a:r>
              <a:rPr lang="en-US" sz="1200" dirty="0" err="1" smtClean="0">
                <a:effectLst/>
                <a:latin typeface="+mn-lt"/>
                <a:ea typeface="Calibri"/>
                <a:cs typeface="Times New Roman"/>
              </a:rPr>
              <a:t>bolesnik</a:t>
            </a:r>
            <a:r>
              <a:rPr lang="en-US" sz="1200" dirty="0" smtClean="0">
                <a:effectLst/>
                <a:latin typeface="+mn-lt"/>
                <a:ea typeface="Calibri"/>
                <a:cs typeface="Times New Roman"/>
              </a:rPr>
              <a:t> se </a:t>
            </a:r>
            <a:r>
              <a:rPr lang="en-US" sz="1200" dirty="0" err="1" smtClean="0">
                <a:effectLst/>
                <a:latin typeface="+mn-lt"/>
                <a:ea typeface="Calibri"/>
                <a:cs typeface="Times New Roman"/>
              </a:rPr>
              <a:t>oseća</a:t>
            </a:r>
            <a:r>
              <a:rPr lang="en-US" sz="1200" dirty="0" smtClean="0">
                <a:effectLst/>
                <a:latin typeface="+mn-lt"/>
                <a:ea typeface="Calibri"/>
                <a:cs typeface="Times New Roman"/>
              </a:rPr>
              <a:t> </a:t>
            </a:r>
            <a:r>
              <a:rPr lang="en-US" sz="1200" dirty="0" err="1" smtClean="0">
                <a:effectLst/>
                <a:latin typeface="+mn-lt"/>
                <a:ea typeface="Calibri"/>
                <a:cs typeface="Times New Roman"/>
              </a:rPr>
              <a:t>bolje</a:t>
            </a:r>
            <a:r>
              <a:rPr lang="en-US" sz="1200" dirty="0" smtClean="0">
                <a:effectLst/>
                <a:latin typeface="+mn-lt"/>
                <a:ea typeface="Calibri"/>
                <a:cs typeface="Times New Roman"/>
              </a:rPr>
              <a:t>)</a:t>
            </a:r>
          </a:p>
          <a:p>
            <a:endParaRPr lang="en-US" dirty="0"/>
          </a:p>
        </p:txBody>
      </p:sp>
      <p:sp>
        <p:nvSpPr>
          <p:cNvPr id="4" name="Slide Number Placeholder 3"/>
          <p:cNvSpPr>
            <a:spLocks noGrp="1"/>
          </p:cNvSpPr>
          <p:nvPr>
            <p:ph type="sldNum" sz="quarter" idx="10"/>
          </p:nvPr>
        </p:nvSpPr>
        <p:spPr/>
        <p:txBody>
          <a:bodyPr/>
          <a:lstStyle/>
          <a:p>
            <a:fld id="{D51A8E8C-7000-4BD7-A278-0C1355790446}" type="slidenum">
              <a:rPr lang="en-US" smtClean="0"/>
              <a:pPr/>
              <a:t>10</a:t>
            </a:fld>
            <a:endParaRPr lang="en-US"/>
          </a:p>
        </p:txBody>
      </p:sp>
    </p:spTree>
    <p:extLst>
      <p:ext uri="{BB962C8B-B14F-4D97-AF65-F5344CB8AC3E}">
        <p14:creationId xmlns:p14="http://schemas.microsoft.com/office/powerpoint/2010/main" val="190804906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Text Box 2"/>
          <p:cNvSpPr txBox="1">
            <a:spLocks noChangeArrowheads="1"/>
          </p:cNvSpPr>
          <p:nvPr userDrawn="1"/>
        </p:nvSpPr>
        <p:spPr bwMode="auto">
          <a:xfrm>
            <a:off x="0" y="6057781"/>
            <a:ext cx="9144000" cy="784830"/>
          </a:xfrm>
          <a:prstGeom prst="rect">
            <a:avLst/>
          </a:prstGeom>
          <a:solidFill>
            <a:schemeClr val="accent6">
              <a:lumMod val="20000"/>
              <a:lumOff val="80000"/>
            </a:schemeClr>
          </a:solidFill>
          <a:ln w="9525">
            <a:solidFill>
              <a:srgbClr val="FF0000"/>
            </a:solidFill>
            <a:miter lim="800000"/>
            <a:headEnd/>
            <a:tailEnd/>
          </a:ln>
        </p:spPr>
        <p:txBody>
          <a:bodyPr rot="0" vert="horz" wrap="square" lIns="91440" tIns="45720" rIns="91440" bIns="45720" anchor="t" anchorCtr="0">
            <a:spAutoFit/>
          </a:bodyPr>
          <a:lstStyle/>
          <a:p>
            <a:pPr algn="ctr">
              <a:spcAft>
                <a:spcPts val="0"/>
              </a:spcAft>
            </a:pPr>
            <a:r>
              <a:rPr lang="en-US" sz="1200" dirty="0">
                <a:effectLst/>
                <a:latin typeface="Book Antiqua"/>
                <a:ea typeface="Calibri"/>
                <a:cs typeface="Times New Roman"/>
              </a:rPr>
              <a:t>Project number:  </a:t>
            </a:r>
            <a:r>
              <a:rPr lang="bs-Latn-BA" sz="1100" dirty="0"/>
              <a:t>585927-EPP-1-2017-1-RS-EPPKA2-CBHE-JP (2017 – 3109 / 001 – 001)</a:t>
            </a:r>
            <a:endParaRPr lang="bs-Latn-BA" sz="1100" dirty="0">
              <a:latin typeface="Book Antiqua"/>
              <a:ea typeface="Calibri"/>
              <a:cs typeface="Times New Roman"/>
            </a:endParaRPr>
          </a:p>
          <a:p>
            <a:pPr algn="ctr">
              <a:spcAft>
                <a:spcPts val="0"/>
              </a:spcAft>
            </a:pPr>
            <a:r>
              <a:rPr lang="en-US" sz="1100" dirty="0">
                <a:effectLst/>
                <a:latin typeface="Book Antiqua"/>
                <a:ea typeface="Calibri"/>
                <a:cs typeface="Times New Roman"/>
              </a:rPr>
              <a:t> </a:t>
            </a:r>
            <a:endParaRPr lang="bs-Latn-BA" sz="1100" dirty="0">
              <a:effectLst/>
              <a:latin typeface="Book Antiqua"/>
              <a:ea typeface="Calibri"/>
              <a:cs typeface="Times New Roman"/>
            </a:endParaRPr>
          </a:p>
          <a:p>
            <a:pPr algn="ctr">
              <a:spcAft>
                <a:spcPts val="0"/>
              </a:spcAft>
            </a:pPr>
            <a:r>
              <a:rPr lang="bs-Latn-BA" sz="1100" i="1" dirty="0">
                <a:effectLst/>
                <a:latin typeface="Book Antiqua"/>
                <a:ea typeface="Calibri"/>
                <a:cs typeface="Times New Roman"/>
              </a:rPr>
              <a:t>"This project has been funded with support from the European Commission. This publication reflects the views only of the author, and the Commission cannot be held responsible for any use which may be made of the information contained therein"</a:t>
            </a:r>
            <a:endParaRPr lang="bs-Latn-BA" sz="1200" dirty="0">
              <a:effectLst/>
              <a:latin typeface="Book Antiqua"/>
              <a:ea typeface="Calibri"/>
              <a:cs typeface="Times New Roman"/>
            </a:endParaRPr>
          </a:p>
        </p:txBody>
      </p:sp>
      <p:cxnSp>
        <p:nvCxnSpPr>
          <p:cNvPr id="8" name="Straight Connector 7">
            <a:extLst>
              <a:ext uri="{FF2B5EF4-FFF2-40B4-BE49-F238E27FC236}">
                <a16:creationId xmlns="" xmlns:a16="http://schemas.microsoft.com/office/drawing/2014/main" id="{AA6036C1-E46E-40FC-8D9E-3F62C050F6CC}"/>
              </a:ext>
            </a:extLst>
          </p:cNvPr>
          <p:cNvCxnSpPr/>
          <p:nvPr userDrawn="1"/>
        </p:nvCxnSpPr>
        <p:spPr>
          <a:xfrm>
            <a:off x="0" y="6858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pic>
        <p:nvPicPr>
          <p:cNvPr id="9" name="Picture 8" descr="eu_flag_co_funded_pos_[rgb]_right.jpg">
            <a:extLst>
              <a:ext uri="{FF2B5EF4-FFF2-40B4-BE49-F238E27FC236}">
                <a16:creationId xmlns="" xmlns:a16="http://schemas.microsoft.com/office/drawing/2014/main" id="{7982487F-B347-4152-ABE5-C06202C83ABA}"/>
              </a:ext>
            </a:extLst>
          </p:cNvPr>
          <p:cNvPicPr/>
          <p:nvPr userDrawn="1"/>
        </p:nvPicPr>
        <p:blipFill>
          <a:blip r:embed="rId2"/>
          <a:stretch>
            <a:fillRect/>
          </a:stretch>
        </p:blipFill>
        <p:spPr>
          <a:xfrm>
            <a:off x="7693388" y="11294"/>
            <a:ext cx="1433195" cy="409575"/>
          </a:xfrm>
          <a:prstGeom prst="rect">
            <a:avLst/>
          </a:prstGeom>
        </p:spPr>
      </p:pic>
      <p:sp>
        <p:nvSpPr>
          <p:cNvPr id="10" name="Rectangle 9">
            <a:extLst>
              <a:ext uri="{FF2B5EF4-FFF2-40B4-BE49-F238E27FC236}">
                <a16:creationId xmlns="" xmlns:a16="http://schemas.microsoft.com/office/drawing/2014/main" id="{DBE89489-55FC-40AA-8A55-07401BA4665F}"/>
              </a:ext>
            </a:extLst>
          </p:cNvPr>
          <p:cNvSpPr/>
          <p:nvPr userDrawn="1"/>
        </p:nvSpPr>
        <p:spPr>
          <a:xfrm>
            <a:off x="1676400" y="439579"/>
            <a:ext cx="6096000" cy="246221"/>
          </a:xfrm>
          <a:prstGeom prst="rect">
            <a:avLst/>
          </a:prstGeom>
        </p:spPr>
        <p:txBody>
          <a:bodyPr wrap="square">
            <a:spAutoFit/>
          </a:bodyPr>
          <a:lstStyle/>
          <a:p>
            <a:pPr algn="ctr"/>
            <a:r>
              <a:rPr lang="bs-Latn-BA" sz="1000" b="0" dirty="0">
                <a:effectLst/>
                <a:latin typeface="Book Antiqua" pitchFamily="18" charset="0"/>
                <a:ea typeface="Calibri" panose="020F0502020204030204" pitchFamily="34" charset="0"/>
                <a:cs typeface="Times New Roman" panose="02020603050405020304" pitchFamily="18" charset="0"/>
              </a:rPr>
              <a:t>Strengthening Capacities for Higher Education of Pain Medicine in Western Balkan countries</a:t>
            </a:r>
            <a:r>
              <a:rPr lang="x-none" sz="1000" b="0" dirty="0">
                <a:effectLst/>
                <a:latin typeface="Book Antiqua" pitchFamily="18" charset="0"/>
                <a:ea typeface="Calibri" panose="020F0502020204030204" pitchFamily="34" charset="0"/>
                <a:cs typeface="Times New Roman" panose="02020603050405020304" pitchFamily="18" charset="0"/>
              </a:rPr>
              <a:t> – </a:t>
            </a:r>
            <a:r>
              <a:rPr lang="bs-Latn-BA" sz="1000" b="0" dirty="0">
                <a:effectLst/>
                <a:latin typeface="Book Antiqua" panose="02040602050305030304" pitchFamily="18" charset="0"/>
                <a:ea typeface="Calibri" panose="020F0502020204030204" pitchFamily="34" charset="0"/>
                <a:cs typeface="Times New Roman" panose="02020603050405020304" pitchFamily="18" charset="0"/>
              </a:rPr>
              <a:t>HEPMP</a:t>
            </a:r>
            <a:endParaRPr lang="en-US" sz="1000" b="0" dirty="0">
              <a:latin typeface="Book Antiqua" pitchFamily="18" charset="0"/>
            </a:endParaRPr>
          </a:p>
        </p:txBody>
      </p: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505200" y="16986"/>
            <a:ext cx="1828800" cy="630247"/>
          </a:xfrm>
          <a:prstGeom prst="rect">
            <a:avLst/>
          </a:prstGeom>
        </p:spPr>
      </p:pic>
      <p:pic>
        <p:nvPicPr>
          <p:cNvPr id="12" name="Picture 1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5357" y="1"/>
            <a:ext cx="666643" cy="700762"/>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5A8D951-FD7A-4EA6-9971-BA4650F5F282}" type="datetime1">
              <a:rPr lang="en-US" smtClean="0"/>
              <a:pPr/>
              <a:t>11/27/19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07DDA1A-1160-4810-A009-9384DF143964}" type="datetime1">
              <a:rPr lang="en-US" smtClean="0"/>
              <a:pPr/>
              <a:t>11/27/19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74B8CA7-DF52-4574-B28B-BF67C425F74E}" type="datetime1">
              <a:rPr lang="en-US" smtClean="0"/>
              <a:pPr/>
              <a:t>11/27/19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96F388C-ACCE-4EF5-AD2C-86A2C6495869}" type="datetime1">
              <a:rPr lang="en-US" smtClean="0"/>
              <a:pPr/>
              <a:t>11/27/19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602A2DB-E9A4-4F11-9A97-3D805873123B}" type="datetime1">
              <a:rPr lang="en-US" smtClean="0"/>
              <a:pPr/>
              <a:t>11/27/19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F65D039D-4B07-4C92-99B2-D30586816A68}" type="datetime1">
              <a:rPr lang="en-US" smtClean="0"/>
              <a:pPr/>
              <a:t>11/27/19</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EDD8C0F6-D106-4D90-B6A1-515B7FD8F0C8}" type="datetime1">
              <a:rPr lang="en-US" smtClean="0"/>
              <a:pPr/>
              <a:t>11/27/19</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69BB9723-2437-47C8-833A-EDB2EBB6A5A1}" type="datetime1">
              <a:rPr lang="en-US" smtClean="0"/>
              <a:pPr/>
              <a:t>11/27/19</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3505C9E6-3B8B-4571-9128-858A99C98B86}" type="datetime1">
              <a:rPr lang="en-US" smtClean="0"/>
              <a:pPr/>
              <a:t>11/27/19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E4141EB-C6BD-49FF-BC05-BF0312C62789}" type="datetime1">
              <a:rPr lang="en-US" smtClean="0"/>
              <a:pPr/>
              <a:t>11/27/19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4" Type="http://schemas.openxmlformats.org/officeDocument/2006/relationships/image" Target="../media/image2.png"/><Relationship Id="rId15"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762000"/>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2057400"/>
            <a:ext cx="8229600" cy="38862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Box 2"/>
          <p:cNvSpPr txBox="1">
            <a:spLocks noChangeArrowheads="1"/>
          </p:cNvSpPr>
          <p:nvPr userDrawn="1"/>
        </p:nvSpPr>
        <p:spPr bwMode="auto">
          <a:xfrm>
            <a:off x="0" y="6057781"/>
            <a:ext cx="9144000" cy="784830"/>
          </a:xfrm>
          <a:prstGeom prst="rect">
            <a:avLst/>
          </a:prstGeom>
          <a:solidFill>
            <a:schemeClr val="accent6">
              <a:lumMod val="20000"/>
              <a:lumOff val="80000"/>
            </a:schemeClr>
          </a:solidFill>
          <a:ln w="9525">
            <a:solidFill>
              <a:srgbClr val="FF0000"/>
            </a:solidFill>
            <a:miter lim="800000"/>
            <a:headEnd/>
            <a:tailEnd/>
          </a:ln>
        </p:spPr>
        <p:txBody>
          <a:bodyPr rot="0" vert="horz" wrap="square" lIns="91440" tIns="45720" rIns="91440" bIns="45720" anchor="t" anchorCtr="0">
            <a:spAutoFit/>
          </a:bodyPr>
          <a:lstStyle/>
          <a:p>
            <a:pPr algn="ctr">
              <a:spcAft>
                <a:spcPts val="0"/>
              </a:spcAft>
            </a:pPr>
            <a:r>
              <a:rPr lang="en-US" sz="1200" dirty="0">
                <a:effectLst/>
                <a:latin typeface="Book Antiqua"/>
                <a:ea typeface="Calibri"/>
                <a:cs typeface="Times New Roman"/>
              </a:rPr>
              <a:t>Project number:  </a:t>
            </a:r>
            <a:r>
              <a:rPr lang="bs-Latn-BA" sz="1100" dirty="0"/>
              <a:t>585927-EPP-1-2017-1-RS-EPPKA2-CBHE-JP (2017 – 3109 / 001 – 001)</a:t>
            </a:r>
            <a:endParaRPr lang="bs-Latn-BA" sz="1100" dirty="0">
              <a:latin typeface="Book Antiqua"/>
              <a:ea typeface="Calibri"/>
              <a:cs typeface="Times New Roman"/>
            </a:endParaRPr>
          </a:p>
          <a:p>
            <a:pPr algn="ctr">
              <a:spcAft>
                <a:spcPts val="0"/>
              </a:spcAft>
            </a:pPr>
            <a:r>
              <a:rPr lang="en-US" sz="1100" dirty="0">
                <a:effectLst/>
                <a:latin typeface="Book Antiqua"/>
                <a:ea typeface="Calibri"/>
                <a:cs typeface="Times New Roman"/>
              </a:rPr>
              <a:t> </a:t>
            </a:r>
            <a:endParaRPr lang="bs-Latn-BA" sz="1100" dirty="0">
              <a:effectLst/>
              <a:latin typeface="Book Antiqua"/>
              <a:ea typeface="Calibri"/>
              <a:cs typeface="Times New Roman"/>
            </a:endParaRPr>
          </a:p>
          <a:p>
            <a:pPr algn="ctr">
              <a:spcAft>
                <a:spcPts val="0"/>
              </a:spcAft>
            </a:pPr>
            <a:r>
              <a:rPr lang="bs-Latn-BA" sz="1100" i="1" dirty="0">
                <a:effectLst/>
                <a:latin typeface="Book Antiqua"/>
                <a:ea typeface="Calibri"/>
                <a:cs typeface="Times New Roman"/>
              </a:rPr>
              <a:t>"This project has been funded with support from the European Commission. This publication reflects the views only of the author, and the Commission cannot be held responsible for any use which may be made of the information contained therein"</a:t>
            </a:r>
            <a:endParaRPr lang="bs-Latn-BA" sz="1200" dirty="0">
              <a:effectLst/>
              <a:latin typeface="Book Antiqua"/>
              <a:ea typeface="Calibri"/>
              <a:cs typeface="Times New Roman"/>
            </a:endParaRPr>
          </a:p>
        </p:txBody>
      </p:sp>
      <p:cxnSp>
        <p:nvCxnSpPr>
          <p:cNvPr id="8" name="Straight Connector 7">
            <a:extLst>
              <a:ext uri="{FF2B5EF4-FFF2-40B4-BE49-F238E27FC236}">
                <a16:creationId xmlns="" xmlns:a16="http://schemas.microsoft.com/office/drawing/2014/main" id="{AA6036C1-E46E-40FC-8D9E-3F62C050F6CC}"/>
              </a:ext>
            </a:extLst>
          </p:cNvPr>
          <p:cNvCxnSpPr/>
          <p:nvPr userDrawn="1"/>
        </p:nvCxnSpPr>
        <p:spPr>
          <a:xfrm>
            <a:off x="0" y="6858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pic>
        <p:nvPicPr>
          <p:cNvPr id="9" name="Picture 8" descr="eu_flag_co_funded_pos_[rgb]_right.jpg">
            <a:extLst>
              <a:ext uri="{FF2B5EF4-FFF2-40B4-BE49-F238E27FC236}">
                <a16:creationId xmlns="" xmlns:a16="http://schemas.microsoft.com/office/drawing/2014/main" id="{7982487F-B347-4152-ABE5-C06202C83ABA}"/>
              </a:ext>
            </a:extLst>
          </p:cNvPr>
          <p:cNvPicPr/>
          <p:nvPr userDrawn="1"/>
        </p:nvPicPr>
        <p:blipFill>
          <a:blip r:embed="rId13"/>
          <a:stretch>
            <a:fillRect/>
          </a:stretch>
        </p:blipFill>
        <p:spPr>
          <a:xfrm>
            <a:off x="7693388" y="11294"/>
            <a:ext cx="1433195" cy="409575"/>
          </a:xfrm>
          <a:prstGeom prst="rect">
            <a:avLst/>
          </a:prstGeom>
        </p:spPr>
      </p:pic>
      <p:sp>
        <p:nvSpPr>
          <p:cNvPr id="10" name="Rectangle 9">
            <a:extLst>
              <a:ext uri="{FF2B5EF4-FFF2-40B4-BE49-F238E27FC236}">
                <a16:creationId xmlns="" xmlns:a16="http://schemas.microsoft.com/office/drawing/2014/main" id="{DBE89489-55FC-40AA-8A55-07401BA4665F}"/>
              </a:ext>
            </a:extLst>
          </p:cNvPr>
          <p:cNvSpPr/>
          <p:nvPr userDrawn="1"/>
        </p:nvSpPr>
        <p:spPr>
          <a:xfrm>
            <a:off x="1676400" y="439579"/>
            <a:ext cx="6096000" cy="246221"/>
          </a:xfrm>
          <a:prstGeom prst="rect">
            <a:avLst/>
          </a:prstGeom>
        </p:spPr>
        <p:txBody>
          <a:bodyPr wrap="square">
            <a:spAutoFit/>
          </a:bodyPr>
          <a:lstStyle/>
          <a:p>
            <a:pPr algn="ctr"/>
            <a:r>
              <a:rPr lang="bs-Latn-BA" sz="1000" b="0" dirty="0">
                <a:effectLst/>
                <a:latin typeface="Book Antiqua" pitchFamily="18" charset="0"/>
                <a:ea typeface="Calibri" panose="020F0502020204030204" pitchFamily="34" charset="0"/>
                <a:cs typeface="Times New Roman" panose="02020603050405020304" pitchFamily="18" charset="0"/>
              </a:rPr>
              <a:t>Strengthening Capacities for Higher Education of Pain Medicine in Western Balkan countries</a:t>
            </a:r>
            <a:r>
              <a:rPr lang="x-none" sz="1000" b="0" dirty="0">
                <a:effectLst/>
                <a:latin typeface="Book Antiqua" pitchFamily="18" charset="0"/>
                <a:ea typeface="Calibri" panose="020F0502020204030204" pitchFamily="34" charset="0"/>
                <a:cs typeface="Times New Roman" panose="02020603050405020304" pitchFamily="18" charset="0"/>
              </a:rPr>
              <a:t> – </a:t>
            </a:r>
            <a:r>
              <a:rPr lang="bs-Latn-BA" sz="1000" b="0" dirty="0">
                <a:effectLst/>
                <a:latin typeface="Book Antiqua" panose="02040602050305030304" pitchFamily="18" charset="0"/>
                <a:ea typeface="Calibri" panose="020F0502020204030204" pitchFamily="34" charset="0"/>
                <a:cs typeface="Times New Roman" panose="02020603050405020304" pitchFamily="18" charset="0"/>
              </a:rPr>
              <a:t>HEPMP</a:t>
            </a:r>
            <a:endParaRPr lang="en-US" sz="1000" b="0" dirty="0">
              <a:latin typeface="Book Antiqua" pitchFamily="18" charset="0"/>
            </a:endParaRPr>
          </a:p>
        </p:txBody>
      </p:sp>
      <p:pic>
        <p:nvPicPr>
          <p:cNvPr id="11" name="Picture 10"/>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3505200" y="16986"/>
            <a:ext cx="1828800" cy="630247"/>
          </a:xfrm>
          <a:prstGeom prst="rect">
            <a:avLst/>
          </a:prstGeom>
        </p:spPr>
      </p:pic>
      <p:pic>
        <p:nvPicPr>
          <p:cNvPr id="12" name="Picture 11"/>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95357" y="1"/>
            <a:ext cx="666643" cy="700762"/>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4.gif"/><Relationship Id="rId5" Type="http://schemas.openxmlformats.org/officeDocument/2006/relationships/image" Target="../media/image5.png"/><Relationship Id="rId6" Type="http://schemas.openxmlformats.org/officeDocument/2006/relationships/image" Target="../media/image6.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eg"/><Relationship Id="rId3" Type="http://schemas.openxmlformats.org/officeDocument/2006/relationships/image" Target="../media/image6.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6.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6.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6.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6.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6.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6.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6.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6.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8.xml"/><Relationship Id="rId3" Type="http://schemas.openxmlformats.org/officeDocument/2006/relationships/image" Target="../media/image6.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9.xml"/><Relationship Id="rId3" Type="http://schemas.openxmlformats.org/officeDocument/2006/relationships/image" Target="../media/image6.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0.xml"/><Relationship Id="rId3" Type="http://schemas.openxmlformats.org/officeDocument/2006/relationships/image" Target="../media/image6.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6.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6.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19200" y="2233275"/>
            <a:ext cx="6400800" cy="1143000"/>
          </a:xfrm>
        </p:spPr>
        <p:txBody>
          <a:bodyPr>
            <a:noAutofit/>
          </a:bodyPr>
          <a:lstStyle/>
          <a:p>
            <a:r>
              <a:rPr lang="bs-Latn-BA" sz="2800" dirty="0" smtClean="0">
                <a:solidFill>
                  <a:schemeClr val="accent1">
                    <a:lumMod val="50000"/>
                  </a:schemeClr>
                </a:solidFill>
                <a:effectLst>
                  <a:outerShdw blurRad="38100" dist="38100" dir="2700000" algn="tl">
                    <a:srgbClr val="000000">
                      <a:alpha val="43137"/>
                    </a:srgbClr>
                  </a:outerShdw>
                </a:effectLst>
                <a:latin typeface="Book Antiqua" panose="02040602050305030304" pitchFamily="18" charset="0"/>
              </a:rPr>
              <a:t>Etika i lečenje akutnog bola</a:t>
            </a:r>
            <a:endParaRPr lang="bs-Latn-BA" sz="2800" dirty="0">
              <a:solidFill>
                <a:schemeClr val="accent1">
                  <a:lumMod val="50000"/>
                </a:schemeClr>
              </a:solidFill>
              <a:effectLst>
                <a:outerShdw blurRad="38100" dist="38100" dir="2700000" algn="tl">
                  <a:srgbClr val="000000">
                    <a:alpha val="43137"/>
                  </a:srgbClr>
                </a:outerShdw>
              </a:effectLst>
              <a:latin typeface="Book Antiqua" panose="02040602050305030304" pitchFamily="18" charset="0"/>
            </a:endParaRPr>
          </a:p>
        </p:txBody>
      </p:sp>
      <p:sp>
        <p:nvSpPr>
          <p:cNvPr id="8" name="Title 1"/>
          <p:cNvSpPr txBox="1">
            <a:spLocks/>
          </p:cNvSpPr>
          <p:nvPr/>
        </p:nvSpPr>
        <p:spPr>
          <a:xfrm>
            <a:off x="1371600" y="3376275"/>
            <a:ext cx="6400800" cy="1676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sr-Latn-BA" sz="1600" dirty="0" smtClean="0">
                <a:solidFill>
                  <a:srgbClr val="002060"/>
                </a:solidFill>
                <a:latin typeface="Book Antiqua" panose="02040602050305030304" pitchFamily="18" charset="0"/>
              </a:rPr>
              <a:t>Maja Šoštarič</a:t>
            </a:r>
          </a:p>
          <a:p>
            <a:r>
              <a:rPr lang="sr-Latn-BA" sz="1600" dirty="0" smtClean="0">
                <a:solidFill>
                  <a:srgbClr val="002060"/>
                </a:solidFill>
                <a:latin typeface="Book Antiqua" panose="02040602050305030304" pitchFamily="18" charset="0"/>
              </a:rPr>
              <a:t>Medical faculty, University of Ljubljana</a:t>
            </a:r>
          </a:p>
          <a:p>
            <a:r>
              <a:rPr lang="sr-Latn-BA" sz="1600" dirty="0" smtClean="0">
                <a:solidFill>
                  <a:srgbClr val="002060"/>
                </a:solidFill>
                <a:latin typeface="Book Antiqua" panose="02040602050305030304" pitchFamily="18" charset="0"/>
              </a:rPr>
              <a:t>University Medical Centre Ljubljana</a:t>
            </a:r>
          </a:p>
        </p:txBody>
      </p:sp>
      <p:sp>
        <p:nvSpPr>
          <p:cNvPr id="9" name="Title 1"/>
          <p:cNvSpPr txBox="1">
            <a:spLocks/>
          </p:cNvSpPr>
          <p:nvPr/>
        </p:nvSpPr>
        <p:spPr>
          <a:xfrm>
            <a:off x="685800" y="4953000"/>
            <a:ext cx="7772400"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bs-Latn-BA" sz="1800" dirty="0" smtClean="0">
                <a:solidFill>
                  <a:srgbClr val="002060"/>
                </a:solidFill>
                <a:latin typeface="Book Antiqua" panose="02040602050305030304" pitchFamily="18" charset="0"/>
              </a:rPr>
              <a:t>BANJA LUKA, TUZLA</a:t>
            </a:r>
          </a:p>
          <a:p>
            <a:r>
              <a:rPr lang="bs-Latn-BA" sz="1800" dirty="0" smtClean="0">
                <a:solidFill>
                  <a:srgbClr val="002060"/>
                </a:solidFill>
                <a:latin typeface="Book Antiqua" panose="02040602050305030304" pitchFamily="18" charset="0"/>
              </a:rPr>
              <a:t>28.11.-29.11.2019</a:t>
            </a:r>
            <a:endParaRPr lang="bs-Latn-BA" sz="1800" dirty="0">
              <a:solidFill>
                <a:srgbClr val="002060"/>
              </a:solidFill>
              <a:latin typeface="Book Antiqua" panose="02040602050305030304" pitchFamily="18" charset="0"/>
            </a:endParaRPr>
          </a:p>
        </p:txBody>
      </p:sp>
      <p:sp>
        <p:nvSpPr>
          <p:cNvPr id="11" name="Title 1"/>
          <p:cNvSpPr txBox="1">
            <a:spLocks/>
          </p:cNvSpPr>
          <p:nvPr/>
        </p:nvSpPr>
        <p:spPr>
          <a:xfrm>
            <a:off x="3352800" y="3733800"/>
            <a:ext cx="2325688" cy="1295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bs-Latn-BA" sz="1800" dirty="0">
              <a:solidFill>
                <a:srgbClr val="002060"/>
              </a:solidFill>
              <a:latin typeface="Book Antiqua" panose="02040602050305030304" pitchFamily="18" charset="0"/>
            </a:endParaRPr>
          </a:p>
        </p:txBody>
      </p:sp>
      <p:pic>
        <p:nvPicPr>
          <p:cNvPr id="18" name="Picture 17" descr="eu_flag_co_funded_pos_[rgb]_right.jpg">
            <a:extLst>
              <a:ext uri="{FF2B5EF4-FFF2-40B4-BE49-F238E27FC236}">
                <a16:creationId xmlns="" xmlns:a16="http://schemas.microsoft.com/office/drawing/2014/main" id="{7982487F-B347-4152-ABE5-C06202C83ABA}"/>
              </a:ext>
            </a:extLst>
          </p:cNvPr>
          <p:cNvPicPr/>
          <p:nvPr/>
        </p:nvPicPr>
        <p:blipFill>
          <a:blip r:embed="rId3"/>
          <a:stretch>
            <a:fillRect/>
          </a:stretch>
        </p:blipFill>
        <p:spPr>
          <a:xfrm>
            <a:off x="7693388" y="11294"/>
            <a:ext cx="1433195" cy="409575"/>
          </a:xfrm>
          <a:prstGeom prst="rect">
            <a:avLst/>
          </a:prstGeom>
        </p:spPr>
      </p:pic>
      <p:pic>
        <p:nvPicPr>
          <p:cNvPr id="1026" name="Picture 2" descr="Rezultat iskanja slik za logo univerza v ljubljani"/>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8863" y="5029200"/>
            <a:ext cx="890337" cy="88662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Rezultat iskanja slik za logo KliniÄni center Ljubljana"/>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643635" y="5353822"/>
            <a:ext cx="2347965" cy="665978"/>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0" y="0"/>
            <a:ext cx="9144000" cy="764833"/>
          </a:xfrm>
          <a:prstGeom prst="rect">
            <a:avLst/>
          </a:prstGeom>
        </p:spPr>
      </p:pic>
    </p:spTree>
    <p:extLst>
      <p:ext uri="{BB962C8B-B14F-4D97-AF65-F5344CB8AC3E}">
        <p14:creationId xmlns:p14="http://schemas.microsoft.com/office/powerpoint/2010/main" val="9539554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55320"/>
            <a:ext cx="8229600" cy="1143000"/>
          </a:xfrm>
        </p:spPr>
        <p:txBody>
          <a:bodyPr>
            <a:normAutofit/>
          </a:bodyPr>
          <a:lstStyle/>
          <a:p>
            <a:r>
              <a:rPr lang="en-US" sz="3200" dirty="0" err="1" smtClean="0"/>
              <a:t>Aktivnosti</a:t>
            </a:r>
            <a:r>
              <a:rPr lang="sl-SI" sz="3200" dirty="0"/>
              <a:t> </a:t>
            </a:r>
            <a:r>
              <a:rPr lang="sl-SI" sz="3200" dirty="0" err="1" smtClean="0"/>
              <a:t>koje</a:t>
            </a:r>
            <a:r>
              <a:rPr lang="sl-SI" sz="3200" dirty="0" smtClean="0"/>
              <a:t> se izvode kod etike brige</a:t>
            </a:r>
            <a:endParaRPr lang="en-US" sz="3200" dirty="0"/>
          </a:p>
        </p:txBody>
      </p:sp>
      <p:sp>
        <p:nvSpPr>
          <p:cNvPr id="3" name="Content Placeholder 2"/>
          <p:cNvSpPr>
            <a:spLocks noGrp="1"/>
          </p:cNvSpPr>
          <p:nvPr>
            <p:ph idx="1"/>
          </p:nvPr>
        </p:nvSpPr>
        <p:spPr>
          <a:xfrm>
            <a:off x="533400" y="2688807"/>
            <a:ext cx="8229600" cy="3886200"/>
          </a:xfrm>
        </p:spPr>
        <p:txBody>
          <a:bodyPr>
            <a:normAutofit/>
          </a:bodyPr>
          <a:lstStyle/>
          <a:p>
            <a:pPr>
              <a:buFont typeface="Arial" charset="0"/>
              <a:buChar char="•"/>
            </a:pPr>
            <a:r>
              <a:rPr lang="sl-SI" sz="2400" dirty="0" err="1" smtClean="0"/>
              <a:t>Brinuti</a:t>
            </a:r>
            <a:r>
              <a:rPr lang="sl-SI" sz="2400" dirty="0" smtClean="0"/>
              <a:t> </a:t>
            </a:r>
            <a:r>
              <a:rPr lang="sl-SI" sz="2400" dirty="0" err="1" smtClean="0"/>
              <a:t>uopšteno</a:t>
            </a:r>
            <a:endParaRPr lang="en-US" sz="2400" dirty="0"/>
          </a:p>
          <a:p>
            <a:pPr>
              <a:buFont typeface="Arial" charset="0"/>
              <a:buChar char="•"/>
            </a:pPr>
            <a:r>
              <a:rPr lang="en-US" sz="2400" dirty="0" smtClean="0"/>
              <a:t>Pre</a:t>
            </a:r>
            <a:r>
              <a:rPr lang="sl-SI" sz="2400" dirty="0" err="1" smtClean="0"/>
              <a:t>uz</a:t>
            </a:r>
            <a:r>
              <a:rPr lang="en-US" sz="2400" dirty="0" err="1" smtClean="0"/>
              <a:t>eti</a:t>
            </a:r>
            <a:r>
              <a:rPr lang="sl-SI" sz="2400" dirty="0"/>
              <a:t> </a:t>
            </a:r>
            <a:r>
              <a:rPr lang="sl-SI" sz="2400" dirty="0" smtClean="0"/>
              <a:t>brigu odnosno </a:t>
            </a:r>
            <a:r>
              <a:rPr lang="sl-SI" sz="2400" dirty="0" err="1" smtClean="0"/>
              <a:t>pobrinuti</a:t>
            </a:r>
            <a:r>
              <a:rPr lang="sl-SI" sz="2400" dirty="0" smtClean="0"/>
              <a:t> se za</a:t>
            </a:r>
            <a:endParaRPr lang="en-US" sz="2400" dirty="0"/>
          </a:p>
          <a:p>
            <a:pPr>
              <a:buFont typeface="Arial" charset="0"/>
              <a:buChar char="•"/>
            </a:pPr>
            <a:r>
              <a:rPr lang="en-US" sz="2400" dirty="0" err="1" smtClean="0"/>
              <a:t>Posredovati</a:t>
            </a:r>
            <a:r>
              <a:rPr lang="en-US" sz="2400" dirty="0" smtClean="0"/>
              <a:t> </a:t>
            </a:r>
            <a:r>
              <a:rPr lang="sl-SI" sz="2400" dirty="0" smtClean="0"/>
              <a:t>brigu</a:t>
            </a:r>
            <a:endParaRPr lang="en-US" sz="2400" dirty="0"/>
          </a:p>
          <a:p>
            <a:pPr>
              <a:buFont typeface="Arial" charset="0"/>
              <a:buChar char="•"/>
            </a:pPr>
            <a:r>
              <a:rPr lang="en-US" sz="2400" dirty="0" err="1" smtClean="0"/>
              <a:t>Pr</a:t>
            </a:r>
            <a:r>
              <a:rPr lang="sl-SI" sz="2400" dirty="0" err="1" smtClean="0"/>
              <a:t>ihvaćati</a:t>
            </a:r>
            <a:r>
              <a:rPr lang="en-US" sz="2400" dirty="0" smtClean="0"/>
              <a:t> b</a:t>
            </a:r>
            <a:r>
              <a:rPr lang="sl-SI" sz="2400" dirty="0" err="1" smtClean="0"/>
              <a:t>rigu</a:t>
            </a:r>
            <a:endParaRPr lang="en-US" sz="2400" dirty="0">
              <a:effectLst/>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764833"/>
          </a:xfrm>
          <a:prstGeom prst="rect">
            <a:avLst/>
          </a:prstGeom>
        </p:spPr>
      </p:pic>
    </p:spTree>
    <p:extLst>
      <p:ext uri="{BB962C8B-B14F-4D97-AF65-F5344CB8AC3E}">
        <p14:creationId xmlns:p14="http://schemas.microsoft.com/office/powerpoint/2010/main" val="4046531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pPr>
              <a:defRPr/>
            </a:pPr>
            <a:r>
              <a:rPr lang="hr-HR" sz="3200" dirty="0" smtClean="0">
                <a:solidFill>
                  <a:srgbClr val="003366"/>
                </a:solidFill>
                <a:effectLst>
                  <a:outerShdw blurRad="38100" dist="38100" dir="2700000" algn="tl">
                    <a:srgbClr val="000000"/>
                  </a:outerShdw>
                </a:effectLst>
              </a:rPr>
              <a:t>Etika brige (</a:t>
            </a:r>
            <a:r>
              <a:rPr lang="hr-HR" sz="3200" dirty="0" err="1" smtClean="0">
                <a:solidFill>
                  <a:srgbClr val="003366"/>
                </a:solidFill>
                <a:effectLst>
                  <a:outerShdw blurRad="38100" dist="38100" dir="2700000" algn="tl">
                    <a:srgbClr val="000000"/>
                  </a:outerShdw>
                </a:effectLst>
              </a:rPr>
              <a:t>Tschudin</a:t>
            </a:r>
            <a:r>
              <a:rPr lang="hr-HR" sz="3200" dirty="0" smtClean="0">
                <a:solidFill>
                  <a:srgbClr val="003366"/>
                </a:solidFill>
                <a:effectLst>
                  <a:outerShdw blurRad="38100" dist="38100" dir="2700000" algn="tl">
                    <a:srgbClr val="000000"/>
                  </a:outerShdw>
                </a:effectLst>
              </a:rPr>
              <a:t>, 2004)</a:t>
            </a:r>
            <a:endParaRPr lang="sl-SI" sz="3200" dirty="0"/>
          </a:p>
        </p:txBody>
      </p:sp>
      <p:sp>
        <p:nvSpPr>
          <p:cNvPr id="7171" name="Ograda vsebine 2"/>
          <p:cNvSpPr>
            <a:spLocks noGrp="1"/>
          </p:cNvSpPr>
          <p:nvPr>
            <p:ph idx="1"/>
          </p:nvPr>
        </p:nvSpPr>
        <p:spPr>
          <a:xfrm>
            <a:off x="1547813" y="2276475"/>
            <a:ext cx="6769100" cy="3438525"/>
          </a:xfrm>
        </p:spPr>
        <p:txBody>
          <a:bodyPr/>
          <a:lstStyle/>
          <a:p>
            <a:r>
              <a:rPr lang="sl-SI" altLang="x-none" dirty="0" err="1" smtClean="0">
                <a:solidFill>
                  <a:schemeClr val="tx1">
                    <a:lumMod val="95000"/>
                    <a:lumOff val="5000"/>
                  </a:schemeClr>
                </a:solidFill>
                <a:effectLst>
                  <a:outerShdw blurRad="38100" dist="38100" dir="2700000" algn="tl">
                    <a:srgbClr val="000000"/>
                  </a:outerShdw>
                </a:effectLst>
              </a:rPr>
              <a:t>Etički</a:t>
            </a:r>
            <a:r>
              <a:rPr lang="sl-SI" altLang="x-none" dirty="0" smtClean="0">
                <a:solidFill>
                  <a:schemeClr val="tx1">
                    <a:lumMod val="95000"/>
                    <a:lumOff val="5000"/>
                  </a:schemeClr>
                </a:solidFill>
                <a:effectLst>
                  <a:outerShdw blurRad="38100" dist="38100" dir="2700000" algn="tl">
                    <a:srgbClr val="000000"/>
                  </a:outerShdw>
                </a:effectLst>
              </a:rPr>
              <a:t> stav</a:t>
            </a:r>
            <a:endParaRPr lang="sl-SI" altLang="x-none" dirty="0">
              <a:solidFill>
                <a:schemeClr val="tx1">
                  <a:lumMod val="95000"/>
                  <a:lumOff val="5000"/>
                </a:schemeClr>
              </a:solidFill>
              <a:effectLst>
                <a:outerShdw blurRad="38100" dist="38100" dir="2700000" algn="tl">
                  <a:srgbClr val="000000"/>
                </a:outerShdw>
              </a:effectLst>
            </a:endParaRPr>
          </a:p>
          <a:p>
            <a:r>
              <a:rPr lang="sl-SI" altLang="x-none" dirty="0" err="1" smtClean="0">
                <a:solidFill>
                  <a:schemeClr val="tx1">
                    <a:lumMod val="95000"/>
                    <a:lumOff val="5000"/>
                  </a:schemeClr>
                </a:solidFill>
                <a:effectLst>
                  <a:outerShdw blurRad="38100" dist="38100" dir="2700000" algn="tl">
                    <a:srgbClr val="000000"/>
                  </a:outerShdw>
                </a:effectLst>
              </a:rPr>
              <a:t>Suosećanje</a:t>
            </a:r>
            <a:r>
              <a:rPr lang="sl-SI" altLang="x-none" dirty="0" smtClean="0">
                <a:solidFill>
                  <a:schemeClr val="tx1">
                    <a:lumMod val="95000"/>
                    <a:lumOff val="5000"/>
                  </a:schemeClr>
                </a:solidFill>
                <a:effectLst>
                  <a:outerShdw blurRad="38100" dist="38100" dir="2700000" algn="tl">
                    <a:srgbClr val="000000"/>
                  </a:outerShdw>
                </a:effectLst>
              </a:rPr>
              <a:t>, </a:t>
            </a:r>
            <a:r>
              <a:rPr lang="sl-SI" altLang="x-none" dirty="0">
                <a:solidFill>
                  <a:schemeClr val="tx1">
                    <a:lumMod val="95000"/>
                    <a:lumOff val="5000"/>
                  </a:schemeClr>
                </a:solidFill>
                <a:effectLst>
                  <a:outerShdw blurRad="38100" dist="38100" dir="2700000" algn="tl">
                    <a:srgbClr val="000000"/>
                  </a:outerShdw>
                </a:effectLst>
              </a:rPr>
              <a:t>empatija</a:t>
            </a:r>
          </a:p>
          <a:p>
            <a:r>
              <a:rPr lang="sl-SI" altLang="x-none" dirty="0" err="1" smtClean="0">
                <a:solidFill>
                  <a:schemeClr val="tx1">
                    <a:lumMod val="95000"/>
                    <a:lumOff val="5000"/>
                  </a:schemeClr>
                </a:solidFill>
                <a:effectLst>
                  <a:outerShdw blurRad="38100" dist="38100" dir="2700000" algn="tl">
                    <a:srgbClr val="000000"/>
                  </a:outerShdw>
                </a:effectLst>
                <a:ea typeface="Times New Roman" charset="0"/>
                <a:cs typeface="Times New Roman" charset="0"/>
              </a:rPr>
              <a:t>Pažljiv</a:t>
            </a:r>
            <a:r>
              <a:rPr lang="sl-SI" altLang="x-none" dirty="0" smtClean="0">
                <a:solidFill>
                  <a:schemeClr val="tx1">
                    <a:lumMod val="95000"/>
                    <a:lumOff val="5000"/>
                  </a:schemeClr>
                </a:solidFill>
                <a:effectLst>
                  <a:outerShdw blurRad="38100" dist="38100" dir="2700000" algn="tl">
                    <a:srgbClr val="000000"/>
                  </a:outerShdw>
                </a:effectLst>
                <a:ea typeface="Times New Roman" charset="0"/>
                <a:cs typeface="Times New Roman" charset="0"/>
              </a:rPr>
              <a:t> </a:t>
            </a:r>
            <a:r>
              <a:rPr lang="sl-SI" altLang="x-none" dirty="0">
                <a:solidFill>
                  <a:schemeClr val="tx1">
                    <a:lumMod val="95000"/>
                    <a:lumOff val="5000"/>
                  </a:schemeClr>
                </a:solidFill>
                <a:effectLst>
                  <a:outerShdw blurRad="38100" dist="38100" dir="2700000" algn="tl">
                    <a:srgbClr val="000000"/>
                  </a:outerShdw>
                </a:effectLst>
                <a:ea typeface="Times New Roman" charset="0"/>
                <a:cs typeface="Times New Roman" charset="0"/>
              </a:rPr>
              <a:t>odnos</a:t>
            </a:r>
          </a:p>
          <a:p>
            <a:r>
              <a:rPr lang="sl-SI" altLang="x-none" dirty="0">
                <a:solidFill>
                  <a:schemeClr val="tx1">
                    <a:lumMod val="95000"/>
                    <a:lumOff val="5000"/>
                  </a:schemeClr>
                </a:solidFill>
                <a:effectLst>
                  <a:outerShdw blurRad="38100" dist="38100" dir="2700000" algn="tl">
                    <a:srgbClr val="000000"/>
                  </a:outerShdw>
                </a:effectLst>
              </a:rPr>
              <a:t>Prilagodljivost</a:t>
            </a:r>
          </a:p>
          <a:p>
            <a:r>
              <a:rPr lang="sl-SI" altLang="x-none" dirty="0">
                <a:solidFill>
                  <a:schemeClr val="tx1">
                    <a:lumMod val="95000"/>
                    <a:lumOff val="5000"/>
                  </a:schemeClr>
                </a:solidFill>
                <a:effectLst>
                  <a:outerShdw blurRad="38100" dist="38100" dir="2700000" algn="tl">
                    <a:srgbClr val="000000"/>
                  </a:outerShdw>
                </a:effectLst>
              </a:rPr>
              <a:t>Odzivnost</a:t>
            </a:r>
          </a:p>
          <a:p>
            <a:pPr>
              <a:buFontTx/>
              <a:buNone/>
            </a:pPr>
            <a:endParaRPr lang="sl-SI" altLang="x-none" dirty="0">
              <a:solidFill>
                <a:srgbClr val="0033CC"/>
              </a:solidFill>
              <a:effectLst>
                <a:outerShdw blurRad="38100" dist="38100" dir="2700000" algn="tl">
                  <a:srgbClr val="000000"/>
                </a:outerShdw>
              </a:effectLst>
            </a:endParaRPr>
          </a:p>
          <a:p>
            <a:endParaRPr lang="sl-SI" altLang="x-none" dirty="0">
              <a:solidFill>
                <a:srgbClr val="0033CC"/>
              </a:solidFill>
              <a:effectLst>
                <a:outerShdw blurRad="38100" dist="38100" dir="2700000" algn="tl">
                  <a:srgbClr val="000000"/>
                </a:outerShdw>
              </a:effectLst>
            </a:endParaRPr>
          </a:p>
        </p:txBody>
      </p:sp>
      <p:pic>
        <p:nvPicPr>
          <p:cNvPr id="8197" name="Slika 5" descr="semafor.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948488" y="2852738"/>
            <a:ext cx="1044575" cy="167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764833"/>
          </a:xfrm>
          <a:prstGeom prst="rect">
            <a:avLst/>
          </a:prstGeom>
        </p:spPr>
      </p:pic>
    </p:spTree>
    <p:extLst>
      <p:ext uri="{BB962C8B-B14F-4D97-AF65-F5344CB8AC3E}">
        <p14:creationId xmlns:p14="http://schemas.microsoft.com/office/powerpoint/2010/main" val="18527868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9179" y="990600"/>
            <a:ext cx="8229600" cy="1143000"/>
          </a:xfrm>
        </p:spPr>
        <p:txBody>
          <a:bodyPr>
            <a:normAutofit/>
          </a:bodyPr>
          <a:lstStyle/>
          <a:p>
            <a:r>
              <a:rPr lang="sl-SI" sz="3200" dirty="0" smtClean="0"/>
              <a:t>Elementi etike brige kod </a:t>
            </a:r>
            <a:r>
              <a:rPr lang="sl-SI" sz="3200" dirty="0" err="1" smtClean="0"/>
              <a:t>ublažavanja</a:t>
            </a:r>
            <a:r>
              <a:rPr lang="sl-SI" sz="3200" dirty="0" smtClean="0"/>
              <a:t> </a:t>
            </a:r>
            <a:r>
              <a:rPr lang="sl-SI" sz="3200" dirty="0" err="1" smtClean="0"/>
              <a:t>bola</a:t>
            </a:r>
            <a:endParaRPr lang="en-US" sz="3200" dirty="0"/>
          </a:p>
        </p:txBody>
      </p:sp>
      <p:sp>
        <p:nvSpPr>
          <p:cNvPr id="3" name="Content Placeholder 2"/>
          <p:cNvSpPr>
            <a:spLocks noGrp="1"/>
          </p:cNvSpPr>
          <p:nvPr>
            <p:ph idx="1"/>
          </p:nvPr>
        </p:nvSpPr>
        <p:spPr>
          <a:xfrm>
            <a:off x="457200" y="2133600"/>
            <a:ext cx="8229600" cy="3886200"/>
          </a:xfrm>
        </p:spPr>
        <p:txBody>
          <a:bodyPr>
            <a:normAutofit/>
          </a:bodyPr>
          <a:lstStyle/>
          <a:p>
            <a:r>
              <a:rPr lang="en-US" sz="2400" b="1" dirty="0" smtClean="0"/>
              <a:t>P</a:t>
            </a:r>
            <a:r>
              <a:rPr lang="sl-SI" sz="2400" b="1" dirty="0" smtClean="0"/>
              <a:t>ažnja</a:t>
            </a:r>
            <a:r>
              <a:rPr lang="sl-SI" sz="2400" dirty="0" smtClean="0"/>
              <a:t>: prepoznavanje individualnih bolesnikovih potreba na način kako ih bolesnik sam doživljava.</a:t>
            </a:r>
            <a:endParaRPr lang="en-US" sz="2400" dirty="0" smtClean="0"/>
          </a:p>
          <a:p>
            <a:r>
              <a:rPr lang="sl-SI" sz="2400" b="1" dirty="0" smtClean="0"/>
              <a:t>P</a:t>
            </a:r>
            <a:r>
              <a:rPr lang="sl-SI" sz="2400" b="1" dirty="0" smtClean="0"/>
              <a:t>overenje</a:t>
            </a:r>
            <a:r>
              <a:rPr lang="sl-SI" sz="2400" dirty="0" smtClean="0"/>
              <a:t>: </a:t>
            </a:r>
            <a:r>
              <a:rPr lang="en-US" sz="2400" dirty="0" err="1">
                <a:ea typeface="Calibri"/>
                <a:cs typeface="Times New Roman"/>
              </a:rPr>
              <a:t>uspostavljanje</a:t>
            </a:r>
            <a:r>
              <a:rPr lang="en-US" sz="2400" dirty="0">
                <a:ea typeface="Calibri"/>
                <a:cs typeface="Times New Roman"/>
              </a:rPr>
              <a:t> </a:t>
            </a:r>
            <a:r>
              <a:rPr lang="en-US" sz="2400" dirty="0" err="1">
                <a:ea typeface="Calibri"/>
                <a:cs typeface="Times New Roman"/>
              </a:rPr>
              <a:t>poverenja</a:t>
            </a:r>
            <a:r>
              <a:rPr lang="en-US" sz="2400" dirty="0">
                <a:ea typeface="Calibri"/>
                <a:cs typeface="Times New Roman"/>
              </a:rPr>
              <a:t> je </a:t>
            </a:r>
            <a:r>
              <a:rPr lang="en-US" sz="2400" dirty="0" err="1">
                <a:ea typeface="Calibri"/>
                <a:cs typeface="Times New Roman"/>
              </a:rPr>
              <a:t>osnova</a:t>
            </a:r>
            <a:r>
              <a:rPr lang="en-US" sz="2400" dirty="0">
                <a:ea typeface="Calibri"/>
                <a:cs typeface="Times New Roman"/>
              </a:rPr>
              <a:t> </a:t>
            </a:r>
            <a:r>
              <a:rPr lang="en-US" sz="2400" dirty="0" err="1">
                <a:ea typeface="Calibri"/>
                <a:cs typeface="Times New Roman"/>
              </a:rPr>
              <a:t>međusobnog</a:t>
            </a:r>
            <a:r>
              <a:rPr lang="en-US" sz="2400" dirty="0">
                <a:ea typeface="Calibri"/>
                <a:cs typeface="Times New Roman"/>
              </a:rPr>
              <a:t> </a:t>
            </a:r>
            <a:r>
              <a:rPr lang="en-US" sz="2400" dirty="0" err="1">
                <a:ea typeface="Calibri"/>
                <a:cs typeface="Times New Roman"/>
              </a:rPr>
              <a:t>odnosa</a:t>
            </a:r>
            <a:r>
              <a:rPr lang="en-US" sz="2400" dirty="0">
                <a:ea typeface="Calibri"/>
                <a:cs typeface="Times New Roman"/>
              </a:rPr>
              <a:t> </a:t>
            </a:r>
            <a:r>
              <a:rPr lang="en-US" sz="2400" dirty="0" err="1">
                <a:ea typeface="Calibri"/>
                <a:cs typeface="Times New Roman"/>
              </a:rPr>
              <a:t>koji</a:t>
            </a:r>
            <a:r>
              <a:rPr lang="en-US" sz="2400" dirty="0">
                <a:ea typeface="Calibri"/>
                <a:cs typeface="Times New Roman"/>
              </a:rPr>
              <a:t> </a:t>
            </a:r>
            <a:r>
              <a:rPr lang="en-US" sz="2400" dirty="0" err="1">
                <a:ea typeface="Calibri"/>
                <a:cs typeface="Times New Roman"/>
              </a:rPr>
              <a:t>omogućava</a:t>
            </a:r>
            <a:r>
              <a:rPr lang="en-US" sz="2400" dirty="0">
                <a:ea typeface="Calibri"/>
                <a:cs typeface="Times New Roman"/>
              </a:rPr>
              <a:t> </a:t>
            </a:r>
            <a:r>
              <a:rPr lang="en-US" sz="2400" dirty="0" err="1">
                <a:ea typeface="Calibri"/>
                <a:cs typeface="Times New Roman"/>
              </a:rPr>
              <a:t>izvođenje</a:t>
            </a:r>
            <a:r>
              <a:rPr lang="en-US" sz="2400" dirty="0">
                <a:ea typeface="Calibri"/>
                <a:cs typeface="Times New Roman"/>
              </a:rPr>
              <a:t> </a:t>
            </a:r>
            <a:r>
              <a:rPr lang="en-US" sz="2400" dirty="0" err="1">
                <a:ea typeface="Calibri"/>
                <a:cs typeface="Times New Roman"/>
              </a:rPr>
              <a:t>brige</a:t>
            </a:r>
            <a:r>
              <a:rPr lang="en-US" sz="2400" dirty="0">
                <a:ea typeface="Calibri"/>
                <a:cs typeface="Times New Roman"/>
              </a:rPr>
              <a:t>. </a:t>
            </a:r>
            <a:endParaRPr lang="en-US" sz="2400" dirty="0" smtClean="0"/>
          </a:p>
          <a:p>
            <a:r>
              <a:rPr lang="en-US" sz="2400" b="1" dirty="0" err="1" smtClean="0"/>
              <a:t>Koncept</a:t>
            </a:r>
            <a:r>
              <a:rPr lang="en-US" sz="2400" b="1" dirty="0" smtClean="0"/>
              <a:t> </a:t>
            </a:r>
            <a:r>
              <a:rPr lang="en-US" sz="2400" b="1" dirty="0" err="1" smtClean="0"/>
              <a:t>odgovornosti</a:t>
            </a:r>
            <a:r>
              <a:rPr lang="en-US" sz="2400" dirty="0" smtClean="0"/>
              <a:t>: </a:t>
            </a:r>
            <a:r>
              <a:rPr lang="en-US" sz="2400" dirty="0">
                <a:ea typeface="Calibri"/>
                <a:cs typeface="Times New Roman"/>
              </a:rPr>
              <a:t>u </a:t>
            </a:r>
            <a:r>
              <a:rPr lang="en-US" sz="2400" dirty="0" err="1">
                <a:ea typeface="Calibri"/>
                <a:cs typeface="Times New Roman"/>
              </a:rPr>
              <a:t>eti</a:t>
            </a:r>
            <a:r>
              <a:rPr lang="sl-SI" sz="2400" dirty="0">
                <a:ea typeface="Calibri"/>
                <a:cs typeface="Times New Roman"/>
              </a:rPr>
              <a:t>c</a:t>
            </a:r>
            <a:r>
              <a:rPr lang="en-US" sz="2400" dirty="0" err="1">
                <a:ea typeface="Calibri"/>
                <a:cs typeface="Times New Roman"/>
              </a:rPr>
              <a:t>i</a:t>
            </a:r>
            <a:r>
              <a:rPr lang="en-US" sz="2400" dirty="0">
                <a:ea typeface="Calibri"/>
                <a:cs typeface="Times New Roman"/>
              </a:rPr>
              <a:t> </a:t>
            </a:r>
            <a:r>
              <a:rPr lang="en-US" sz="2400" dirty="0" err="1">
                <a:ea typeface="Calibri"/>
                <a:cs typeface="Times New Roman"/>
              </a:rPr>
              <a:t>brige</a:t>
            </a:r>
            <a:r>
              <a:rPr lang="en-US" sz="2400" dirty="0">
                <a:ea typeface="Calibri"/>
                <a:cs typeface="Times New Roman"/>
              </a:rPr>
              <a:t>  </a:t>
            </a:r>
            <a:r>
              <a:rPr lang="en-US" sz="2400" dirty="0" err="1">
                <a:ea typeface="Calibri"/>
                <a:cs typeface="Times New Roman"/>
              </a:rPr>
              <a:t>igra</a:t>
            </a:r>
            <a:r>
              <a:rPr lang="en-US" sz="2400" dirty="0">
                <a:ea typeface="Calibri"/>
                <a:cs typeface="Times New Roman"/>
              </a:rPr>
              <a:t> </a:t>
            </a:r>
            <a:r>
              <a:rPr lang="en-US" sz="2400" dirty="0" err="1">
                <a:ea typeface="Calibri"/>
                <a:cs typeface="Times New Roman"/>
              </a:rPr>
              <a:t>važnu</a:t>
            </a:r>
            <a:r>
              <a:rPr lang="en-US" sz="2400" dirty="0">
                <a:ea typeface="Calibri"/>
                <a:cs typeface="Times New Roman"/>
              </a:rPr>
              <a:t> </a:t>
            </a:r>
            <a:r>
              <a:rPr lang="en-US" sz="2400" dirty="0" err="1">
                <a:ea typeface="Calibri"/>
                <a:cs typeface="Times New Roman"/>
              </a:rPr>
              <a:t>ulogu</a:t>
            </a:r>
            <a:r>
              <a:rPr lang="en-US" sz="2400" dirty="0">
                <a:ea typeface="Calibri"/>
                <a:cs typeface="Times New Roman"/>
              </a:rPr>
              <a:t> u </a:t>
            </a:r>
            <a:r>
              <a:rPr lang="en-US" sz="2400" dirty="0" err="1">
                <a:ea typeface="Calibri"/>
                <a:cs typeface="Times New Roman"/>
              </a:rPr>
              <a:t>zdravstvenoj</a:t>
            </a:r>
            <a:r>
              <a:rPr lang="en-US" sz="2400" dirty="0">
                <a:ea typeface="Calibri"/>
                <a:cs typeface="Times New Roman"/>
              </a:rPr>
              <a:t> </a:t>
            </a:r>
            <a:r>
              <a:rPr lang="en-US" sz="2400" dirty="0" err="1">
                <a:ea typeface="Calibri"/>
                <a:cs typeface="Times New Roman"/>
              </a:rPr>
              <a:t>nezi</a:t>
            </a:r>
            <a:r>
              <a:rPr lang="en-US" sz="2400" dirty="0">
                <a:ea typeface="Calibri"/>
                <a:cs typeface="Times New Roman"/>
              </a:rPr>
              <a:t>. </a:t>
            </a:r>
            <a:endParaRPr lang="en-US" sz="2400" dirty="0" smtClean="0"/>
          </a:p>
          <a:p>
            <a:r>
              <a:rPr lang="en-US" sz="2400" b="1" dirty="0" err="1" smtClean="0"/>
              <a:t>Kompetentnost</a:t>
            </a:r>
            <a:r>
              <a:rPr lang="en-US" sz="2400" dirty="0" smtClean="0"/>
              <a:t>: </a:t>
            </a:r>
            <a:r>
              <a:rPr lang="en-US" sz="2400" dirty="0">
                <a:ea typeface="Calibri"/>
                <a:cs typeface="Times New Roman"/>
              </a:rPr>
              <a:t>u </a:t>
            </a:r>
            <a:r>
              <a:rPr lang="en-US" sz="2400" dirty="0" err="1">
                <a:ea typeface="Calibri"/>
                <a:cs typeface="Times New Roman"/>
              </a:rPr>
              <a:t>zdravstvenoj</a:t>
            </a:r>
            <a:r>
              <a:rPr lang="sl-SI" sz="2400" dirty="0">
                <a:ea typeface="Calibri"/>
                <a:cs typeface="Times New Roman"/>
              </a:rPr>
              <a:t> </a:t>
            </a:r>
            <a:r>
              <a:rPr lang="en-US" sz="2400" dirty="0">
                <a:ea typeface="Calibri"/>
                <a:cs typeface="Times New Roman"/>
              </a:rPr>
              <a:t> </a:t>
            </a:r>
            <a:r>
              <a:rPr lang="en-US" sz="2400" dirty="0" err="1">
                <a:ea typeface="Calibri"/>
                <a:cs typeface="Times New Roman"/>
              </a:rPr>
              <a:t>nezi</a:t>
            </a:r>
            <a:r>
              <a:rPr lang="en-US" sz="2400" dirty="0">
                <a:ea typeface="Calibri"/>
                <a:cs typeface="Times New Roman"/>
              </a:rPr>
              <a:t> je </a:t>
            </a:r>
            <a:r>
              <a:rPr lang="en-US" sz="2400" dirty="0" err="1">
                <a:ea typeface="Calibri"/>
                <a:cs typeface="Times New Roman"/>
              </a:rPr>
              <a:t>na</a:t>
            </a:r>
            <a:r>
              <a:rPr lang="en-US" sz="2400" dirty="0">
                <a:ea typeface="Calibri"/>
                <a:cs typeface="Times New Roman"/>
              </a:rPr>
              <a:t> </a:t>
            </a:r>
            <a:r>
              <a:rPr lang="en-US" sz="2400" dirty="0" err="1">
                <a:ea typeface="Calibri"/>
                <a:cs typeface="Times New Roman"/>
              </a:rPr>
              <a:t>fizičkom</a:t>
            </a:r>
            <a:r>
              <a:rPr lang="en-US" sz="2400" dirty="0">
                <a:ea typeface="Calibri"/>
                <a:cs typeface="Times New Roman"/>
              </a:rPr>
              <a:t> </a:t>
            </a:r>
            <a:r>
              <a:rPr lang="en-US" sz="2400" dirty="0" err="1">
                <a:ea typeface="Calibri"/>
                <a:cs typeface="Times New Roman"/>
              </a:rPr>
              <a:t>nivou</a:t>
            </a:r>
            <a:r>
              <a:rPr lang="en-US" sz="2400" dirty="0">
                <a:ea typeface="Calibri"/>
                <a:cs typeface="Times New Roman"/>
              </a:rPr>
              <a:t> </a:t>
            </a:r>
            <a:r>
              <a:rPr lang="en-US" sz="2400" dirty="0" err="1">
                <a:ea typeface="Calibri"/>
                <a:cs typeface="Times New Roman"/>
              </a:rPr>
              <a:t>zasnovana</a:t>
            </a:r>
            <a:r>
              <a:rPr lang="en-US" sz="2400" dirty="0">
                <a:ea typeface="Calibri"/>
                <a:cs typeface="Times New Roman"/>
              </a:rPr>
              <a:t> </a:t>
            </a:r>
            <a:r>
              <a:rPr lang="en-US" sz="2400" dirty="0" err="1">
                <a:ea typeface="Calibri"/>
                <a:cs typeface="Times New Roman"/>
              </a:rPr>
              <a:t>na</a:t>
            </a:r>
            <a:r>
              <a:rPr lang="en-US" sz="2400" dirty="0">
                <a:ea typeface="Calibri"/>
                <a:cs typeface="Times New Roman"/>
              </a:rPr>
              <a:t> </a:t>
            </a:r>
            <a:r>
              <a:rPr lang="sl-SI" sz="2400" dirty="0">
                <a:ea typeface="Calibri"/>
                <a:cs typeface="Times New Roman"/>
              </a:rPr>
              <a:t>raspodeli obaveza i</a:t>
            </a:r>
            <a:r>
              <a:rPr lang="en-US" sz="2400" dirty="0">
                <a:ea typeface="Calibri"/>
                <a:cs typeface="Times New Roman"/>
              </a:rPr>
              <a:t> </a:t>
            </a:r>
            <a:r>
              <a:rPr lang="en-US" sz="2400" dirty="0" err="1">
                <a:ea typeface="Calibri"/>
                <a:cs typeface="Times New Roman"/>
              </a:rPr>
              <a:t>zadataka</a:t>
            </a:r>
            <a:r>
              <a:rPr lang="en-US" sz="2400" dirty="0">
                <a:ea typeface="Calibri"/>
                <a:cs typeface="Times New Roman"/>
              </a:rPr>
              <a:t> </a:t>
            </a:r>
            <a:r>
              <a:rPr lang="en-US" sz="2400" dirty="0" err="1">
                <a:ea typeface="Calibri"/>
                <a:cs typeface="Times New Roman"/>
              </a:rPr>
              <a:t>za</a:t>
            </a:r>
            <a:r>
              <a:rPr lang="en-US" sz="2400" dirty="0">
                <a:ea typeface="Calibri"/>
                <a:cs typeface="Times New Roman"/>
              </a:rPr>
              <a:t> </a:t>
            </a:r>
            <a:r>
              <a:rPr lang="en-US" sz="2400" dirty="0" err="1">
                <a:ea typeface="Calibri"/>
                <a:cs typeface="Times New Roman"/>
              </a:rPr>
              <a:t>pojedine</a:t>
            </a:r>
            <a:r>
              <a:rPr lang="en-US" sz="2400" dirty="0">
                <a:ea typeface="Calibri"/>
                <a:cs typeface="Times New Roman"/>
              </a:rPr>
              <a:t> </a:t>
            </a:r>
            <a:r>
              <a:rPr lang="en-US" sz="2400" dirty="0" err="1">
                <a:ea typeface="Calibri"/>
                <a:cs typeface="Times New Roman"/>
              </a:rPr>
              <a:t>zdravstvene</a:t>
            </a:r>
            <a:r>
              <a:rPr lang="en-US" sz="2400" dirty="0">
                <a:ea typeface="Calibri"/>
                <a:cs typeface="Times New Roman"/>
              </a:rPr>
              <a:t> </a:t>
            </a:r>
            <a:r>
              <a:rPr lang="en-US" sz="2400" dirty="0" err="1">
                <a:ea typeface="Calibri"/>
                <a:cs typeface="Times New Roman"/>
              </a:rPr>
              <a:t>radnike</a:t>
            </a:r>
            <a:r>
              <a:rPr lang="en-US" sz="2400" dirty="0">
                <a:ea typeface="Calibri"/>
                <a:cs typeface="Times New Roman"/>
              </a:rPr>
              <a:t>.</a:t>
            </a:r>
            <a:r>
              <a:rPr lang="en-US" sz="2400" dirty="0" smtClean="0"/>
              <a:t> </a:t>
            </a:r>
            <a:endParaRPr lang="en-US" sz="24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764833"/>
          </a:xfrm>
          <a:prstGeom prst="rect">
            <a:avLst/>
          </a:prstGeom>
        </p:spPr>
      </p:pic>
    </p:spTree>
    <p:extLst>
      <p:ext uri="{BB962C8B-B14F-4D97-AF65-F5344CB8AC3E}">
        <p14:creationId xmlns:p14="http://schemas.microsoft.com/office/powerpoint/2010/main" val="16205222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noAutofit/>
          </a:bodyPr>
          <a:lstStyle/>
          <a:p>
            <a:r>
              <a:rPr lang="en-US" sz="3200" dirty="0" err="1" smtClean="0"/>
              <a:t>Odnos</a:t>
            </a:r>
            <a:r>
              <a:rPr lang="en-US" sz="3200" dirty="0" smtClean="0"/>
              <a:t> do </a:t>
            </a:r>
            <a:r>
              <a:rPr lang="en-US" sz="3200" dirty="0" err="1" smtClean="0"/>
              <a:t>paci</a:t>
            </a:r>
            <a:r>
              <a:rPr lang="sl-SI" sz="3200" dirty="0" err="1" smtClean="0"/>
              <a:t>jenta</a:t>
            </a:r>
            <a:r>
              <a:rPr lang="sl-SI" sz="3200" dirty="0" smtClean="0"/>
              <a:t> u </a:t>
            </a:r>
            <a:r>
              <a:rPr lang="sl-SI" sz="3200" dirty="0" err="1" smtClean="0"/>
              <a:t>svetlu</a:t>
            </a:r>
            <a:r>
              <a:rPr lang="sl-SI" sz="3200" dirty="0" smtClean="0"/>
              <a:t> </a:t>
            </a:r>
            <a:r>
              <a:rPr lang="sl-SI" sz="3200" dirty="0" err="1" smtClean="0"/>
              <a:t>osećanja</a:t>
            </a:r>
            <a:r>
              <a:rPr lang="sl-SI" sz="3200" dirty="0" smtClean="0"/>
              <a:t> i </a:t>
            </a:r>
            <a:r>
              <a:rPr lang="sl-SI" sz="3200" dirty="0" err="1" smtClean="0"/>
              <a:t>ublažavanja</a:t>
            </a:r>
            <a:r>
              <a:rPr lang="sl-SI" sz="3200" dirty="0" smtClean="0"/>
              <a:t> </a:t>
            </a:r>
            <a:r>
              <a:rPr lang="sl-SI" sz="3200" dirty="0" err="1" smtClean="0"/>
              <a:t>bola</a:t>
            </a:r>
            <a:endParaRPr lang="en-US" sz="3200" dirty="0"/>
          </a:p>
        </p:txBody>
      </p:sp>
      <p:sp>
        <p:nvSpPr>
          <p:cNvPr id="3" name="Content Placeholder 2"/>
          <p:cNvSpPr>
            <a:spLocks noGrp="1"/>
          </p:cNvSpPr>
          <p:nvPr>
            <p:ph idx="1"/>
          </p:nvPr>
        </p:nvSpPr>
        <p:spPr>
          <a:xfrm>
            <a:off x="457200" y="2362200"/>
            <a:ext cx="8229600" cy="3886200"/>
          </a:xfrm>
        </p:spPr>
        <p:txBody>
          <a:bodyPr>
            <a:normAutofit fontScale="92500" lnSpcReduction="10000"/>
          </a:bodyPr>
          <a:lstStyle/>
          <a:p>
            <a:r>
              <a:rPr lang="sl-SI" sz="2400" b="1" dirty="0" smtClean="0"/>
              <a:t>Verbalni</a:t>
            </a:r>
            <a:r>
              <a:rPr lang="sl-SI" sz="2400" dirty="0" smtClean="0"/>
              <a:t>:  </a:t>
            </a:r>
            <a:r>
              <a:rPr lang="sl-SI" sz="2400" dirty="0"/>
              <a:t>raz</a:t>
            </a:r>
            <a:r>
              <a:rPr lang="en-US" sz="2400" dirty="0" err="1"/>
              <a:t>govor</a:t>
            </a:r>
            <a:r>
              <a:rPr lang="en-US" sz="2400" dirty="0"/>
              <a:t>, </a:t>
            </a:r>
            <a:r>
              <a:rPr lang="sl-SI" sz="2400" dirty="0"/>
              <a:t>objašnjavanje</a:t>
            </a:r>
            <a:r>
              <a:rPr lang="en-US" sz="2400" dirty="0"/>
              <a:t>, </a:t>
            </a:r>
            <a:r>
              <a:rPr lang="sl-SI" sz="2400" dirty="0"/>
              <a:t>ubeđivanje</a:t>
            </a:r>
            <a:r>
              <a:rPr lang="en-US" sz="2400" dirty="0"/>
              <a:t>, </a:t>
            </a:r>
            <a:r>
              <a:rPr lang="sl-SI" sz="2400" dirty="0"/>
              <a:t>uputstva</a:t>
            </a:r>
            <a:r>
              <a:rPr lang="en-US" sz="2400" dirty="0"/>
              <a:t>, </a:t>
            </a:r>
            <a:r>
              <a:rPr lang="en-US" sz="2400" dirty="0" err="1"/>
              <a:t>učenje</a:t>
            </a:r>
            <a:endParaRPr lang="en-US" sz="2400" dirty="0" smtClean="0"/>
          </a:p>
          <a:p>
            <a:r>
              <a:rPr lang="en-US" sz="2400" b="1" dirty="0" err="1" smtClean="0"/>
              <a:t>Telesni</a:t>
            </a:r>
            <a:r>
              <a:rPr lang="en-US" sz="2400" dirty="0" smtClean="0"/>
              <a:t>: </a:t>
            </a:r>
            <a:r>
              <a:rPr lang="en-US" sz="2400" dirty="0"/>
              <a:t>do</a:t>
            </a:r>
            <a:r>
              <a:rPr lang="sl-SI" sz="2400" dirty="0"/>
              <a:t>d</a:t>
            </a:r>
            <a:r>
              <a:rPr lang="en-US" sz="2400" dirty="0" err="1"/>
              <a:t>i</a:t>
            </a:r>
            <a:r>
              <a:rPr lang="sl-SI" sz="2400" dirty="0"/>
              <a:t>r</a:t>
            </a:r>
            <a:r>
              <a:rPr lang="en-US" sz="2400" dirty="0"/>
              <a:t>, postop</a:t>
            </a:r>
            <a:r>
              <a:rPr lang="sl-SI" sz="2400" dirty="0"/>
              <a:t>c</a:t>
            </a:r>
            <a:r>
              <a:rPr lang="en-US" sz="2400" dirty="0" err="1"/>
              <a:t>i</a:t>
            </a:r>
            <a:r>
              <a:rPr lang="en-US" sz="2400" dirty="0"/>
              <a:t> in </a:t>
            </a:r>
            <a:r>
              <a:rPr lang="sl-SI" sz="2400" dirty="0"/>
              <a:t>intervencije</a:t>
            </a:r>
            <a:endParaRPr lang="en-US" sz="2400" dirty="0" smtClean="0"/>
          </a:p>
          <a:p>
            <a:r>
              <a:rPr lang="en-US" sz="2400" b="1" dirty="0" err="1" smtClean="0"/>
              <a:t>Neposredni</a:t>
            </a:r>
            <a:r>
              <a:rPr lang="en-US" sz="2400" dirty="0" smtClean="0"/>
              <a:t>: </a:t>
            </a:r>
            <a:r>
              <a:rPr lang="en-US" sz="2400" dirty="0" err="1"/>
              <a:t>medicinska</a:t>
            </a:r>
            <a:r>
              <a:rPr lang="en-US" sz="2400" dirty="0"/>
              <a:t> </a:t>
            </a:r>
            <a:r>
              <a:rPr lang="en-US" sz="2400" dirty="0" err="1"/>
              <a:t>sestra</a:t>
            </a:r>
            <a:r>
              <a:rPr lang="en-US" sz="2400" dirty="0"/>
              <a:t> – </a:t>
            </a:r>
            <a:r>
              <a:rPr lang="en-US" sz="2400" dirty="0" err="1"/>
              <a:t>paci</a:t>
            </a:r>
            <a:r>
              <a:rPr lang="sl-SI" sz="2400" dirty="0"/>
              <a:t>j</a:t>
            </a:r>
            <a:r>
              <a:rPr lang="en-US" sz="2400" dirty="0" err="1"/>
              <a:t>ent</a:t>
            </a:r>
            <a:endParaRPr lang="en-US" sz="2400" dirty="0" smtClean="0"/>
          </a:p>
          <a:p>
            <a:r>
              <a:rPr lang="en-US" sz="2400" b="1" dirty="0" err="1" smtClean="0"/>
              <a:t>Posredni</a:t>
            </a:r>
            <a:r>
              <a:rPr lang="en-US" sz="2400" dirty="0" smtClean="0"/>
              <a:t>: </a:t>
            </a:r>
            <a:r>
              <a:rPr lang="en-US" sz="2400" dirty="0" err="1"/>
              <a:t>medicinska</a:t>
            </a:r>
            <a:r>
              <a:rPr lang="en-US" sz="2400" dirty="0"/>
              <a:t> </a:t>
            </a:r>
            <a:r>
              <a:rPr lang="en-US" sz="2400" dirty="0" err="1"/>
              <a:t>sestra</a:t>
            </a:r>
            <a:r>
              <a:rPr lang="en-US" sz="2400" dirty="0"/>
              <a:t> – </a:t>
            </a:r>
            <a:r>
              <a:rPr lang="en-US" sz="2400" dirty="0" err="1"/>
              <a:t>okol</a:t>
            </a:r>
            <a:r>
              <a:rPr lang="sl-SI" sz="2400" dirty="0"/>
              <a:t>ina</a:t>
            </a:r>
            <a:r>
              <a:rPr lang="en-US" sz="2400" dirty="0"/>
              <a:t> – </a:t>
            </a:r>
            <a:r>
              <a:rPr lang="en-US" sz="2400" dirty="0" err="1"/>
              <a:t>paci</a:t>
            </a:r>
            <a:r>
              <a:rPr lang="sl-SI" sz="2400" dirty="0"/>
              <a:t>j</a:t>
            </a:r>
            <a:r>
              <a:rPr lang="en-US" sz="2400" dirty="0" err="1"/>
              <a:t>ent</a:t>
            </a:r>
            <a:endParaRPr lang="en-US" sz="2400" dirty="0" smtClean="0"/>
          </a:p>
          <a:p>
            <a:r>
              <a:rPr lang="en-US" sz="2400" b="1" dirty="0" err="1" smtClean="0"/>
              <a:t>Os</a:t>
            </a:r>
            <a:r>
              <a:rPr lang="sl-SI" sz="2400" b="1" dirty="0" smtClean="0"/>
              <a:t>o</a:t>
            </a:r>
            <a:r>
              <a:rPr lang="en-US" sz="2400" b="1" dirty="0" err="1" smtClean="0"/>
              <a:t>bni</a:t>
            </a:r>
            <a:r>
              <a:rPr lang="en-US" sz="2400" dirty="0" smtClean="0"/>
              <a:t>: </a:t>
            </a:r>
            <a:r>
              <a:rPr lang="en-US" sz="2400" dirty="0" err="1"/>
              <a:t>kad</a:t>
            </a:r>
            <a:r>
              <a:rPr lang="sl-SI" sz="2400" dirty="0"/>
              <a:t>a su zasnovani na ličnim osobinama i </a:t>
            </a:r>
            <a:r>
              <a:rPr lang="en-US" sz="2400" dirty="0"/>
              <a:t> </a:t>
            </a:r>
            <a:r>
              <a:rPr lang="sl-SI" sz="2400" dirty="0"/>
              <a:t>sistemu vrednosti medicinske sestre </a:t>
            </a:r>
            <a:r>
              <a:rPr lang="en-US" sz="2400" dirty="0"/>
              <a:t>(</a:t>
            </a:r>
            <a:r>
              <a:rPr lang="sl-SI" sz="2400" dirty="0"/>
              <a:t>ljubaznost</a:t>
            </a:r>
            <a:r>
              <a:rPr lang="en-US" sz="2400" dirty="0"/>
              <a:t>, </a:t>
            </a:r>
            <a:r>
              <a:rPr lang="sl-SI" sz="2400" dirty="0"/>
              <a:t>strpljivost</a:t>
            </a:r>
            <a:r>
              <a:rPr lang="en-US" sz="2400" dirty="0"/>
              <a:t>, </a:t>
            </a:r>
            <a:r>
              <a:rPr lang="sl-SI" sz="2400" dirty="0"/>
              <a:t>u</a:t>
            </a:r>
            <a:r>
              <a:rPr lang="en-US" sz="2400" dirty="0" err="1"/>
              <a:t>ljudnost</a:t>
            </a:r>
            <a:r>
              <a:rPr lang="en-US" sz="2400" dirty="0"/>
              <a:t>, </a:t>
            </a:r>
            <a:r>
              <a:rPr lang="en-US" sz="2400" dirty="0" err="1" smtClean="0"/>
              <a:t>razumevanje</a:t>
            </a:r>
            <a:r>
              <a:rPr lang="en-US" sz="2400" dirty="0" smtClean="0"/>
              <a:t>)</a:t>
            </a:r>
            <a:endParaRPr lang="en-US" sz="2400" dirty="0" smtClean="0"/>
          </a:p>
          <a:p>
            <a:r>
              <a:rPr lang="en-US" sz="2400" b="1" dirty="0" err="1" smtClean="0"/>
              <a:t>Str</a:t>
            </a:r>
            <a:r>
              <a:rPr lang="sl-SI" sz="2400" b="1" dirty="0" smtClean="0"/>
              <a:t>učni</a:t>
            </a:r>
            <a:r>
              <a:rPr lang="sl-SI" sz="2400" dirty="0" smtClean="0"/>
              <a:t>: </a:t>
            </a:r>
            <a:r>
              <a:rPr lang="en-US" sz="2400" dirty="0" err="1"/>
              <a:t>kada</a:t>
            </a:r>
            <a:r>
              <a:rPr lang="sl-SI" sz="2400" dirty="0"/>
              <a:t> sadrže sva savremena stručna</a:t>
            </a:r>
            <a:r>
              <a:rPr lang="en-US" sz="2400" dirty="0"/>
              <a:t> </a:t>
            </a:r>
            <a:r>
              <a:rPr lang="en-US" sz="2400" dirty="0" err="1"/>
              <a:t>načela</a:t>
            </a:r>
            <a:r>
              <a:rPr lang="en-US" sz="2400" dirty="0"/>
              <a:t>, </a:t>
            </a:r>
            <a:r>
              <a:rPr lang="en-US" sz="2400" dirty="0" err="1"/>
              <a:t>vredno</a:t>
            </a:r>
            <a:r>
              <a:rPr lang="sl-SI" sz="2400" dirty="0"/>
              <a:t>sti</a:t>
            </a:r>
            <a:r>
              <a:rPr lang="en-US" sz="2400" dirty="0"/>
              <a:t> </a:t>
            </a:r>
            <a:r>
              <a:rPr lang="en-US" sz="2400" dirty="0" err="1"/>
              <a:t>i</a:t>
            </a:r>
            <a:r>
              <a:rPr lang="en-US" sz="2400" dirty="0"/>
              <a:t> </a:t>
            </a:r>
            <a:r>
              <a:rPr lang="en-US" sz="2400" dirty="0" err="1"/>
              <a:t>usmer</a:t>
            </a:r>
            <a:r>
              <a:rPr lang="sl-SI" sz="2400" dirty="0"/>
              <a:t>enja</a:t>
            </a:r>
            <a:r>
              <a:rPr lang="en-US" sz="2400" dirty="0"/>
              <a:t> (</a:t>
            </a:r>
            <a:r>
              <a:rPr lang="en-US" sz="2400" dirty="0" err="1"/>
              <a:t>str</a:t>
            </a:r>
            <a:r>
              <a:rPr lang="sl-SI" sz="2400" dirty="0"/>
              <a:t>učnost</a:t>
            </a:r>
            <a:r>
              <a:rPr lang="en-US" sz="2400" dirty="0"/>
              <a:t>, </a:t>
            </a:r>
            <a:r>
              <a:rPr lang="en-US" sz="2400" dirty="0" err="1"/>
              <a:t>nes</a:t>
            </a:r>
            <a:r>
              <a:rPr lang="en-US" sz="2400" dirty="0"/>
              <a:t>̌</a:t>
            </a:r>
            <a:r>
              <a:rPr lang="sl-SI" sz="2400" dirty="0"/>
              <a:t>tetnost</a:t>
            </a:r>
            <a:r>
              <a:rPr lang="en-US" sz="2400" dirty="0"/>
              <a:t>, dobro</a:t>
            </a:r>
            <a:r>
              <a:rPr lang="sl-SI" sz="2400" dirty="0"/>
              <a:t>tvornost</a:t>
            </a:r>
            <a:r>
              <a:rPr lang="en-US" sz="2400" dirty="0"/>
              <a:t>, </a:t>
            </a:r>
            <a:r>
              <a:rPr lang="en-US" sz="2400" dirty="0" err="1" smtClean="0"/>
              <a:t>korektnost</a:t>
            </a:r>
            <a:r>
              <a:rPr lang="en-US" sz="2400" dirty="0"/>
              <a:t>)</a:t>
            </a:r>
            <a:endParaRPr lang="en-US" sz="2400" dirty="0" smtClean="0"/>
          </a:p>
          <a:p>
            <a:r>
              <a:rPr lang="en-US" sz="2400" b="1" dirty="0" err="1" smtClean="0"/>
              <a:t>Moralno</a:t>
            </a:r>
            <a:r>
              <a:rPr lang="en-US" sz="2400" b="1" dirty="0" smtClean="0"/>
              <a:t> </a:t>
            </a:r>
            <a:r>
              <a:rPr lang="en-US" sz="2400" b="1" dirty="0" err="1" smtClean="0"/>
              <a:t>etič</a:t>
            </a:r>
            <a:r>
              <a:rPr lang="sl-SI" sz="2400" b="1" dirty="0" smtClean="0"/>
              <a:t>k</a:t>
            </a:r>
            <a:r>
              <a:rPr lang="en-US" sz="2400" b="1" dirty="0" err="1" smtClean="0"/>
              <a:t>i</a:t>
            </a:r>
            <a:r>
              <a:rPr lang="en-US" sz="2400" dirty="0" smtClean="0"/>
              <a:t>: </a:t>
            </a:r>
            <a:r>
              <a:rPr lang="en-US" sz="2400" dirty="0" err="1"/>
              <a:t>kada</a:t>
            </a:r>
            <a:r>
              <a:rPr lang="en-US" sz="2400" dirty="0"/>
              <a:t> je </a:t>
            </a:r>
            <a:r>
              <a:rPr lang="sl-SI" sz="2400" dirty="0"/>
              <a:t>naglasak na propisanim ili poželjnim merilima ponašanja i delovanja </a:t>
            </a:r>
            <a:r>
              <a:rPr lang="en-US" sz="2400" dirty="0"/>
              <a:t>(</a:t>
            </a:r>
            <a:r>
              <a:rPr lang="sl-SI" sz="2400" dirty="0"/>
              <a:t>poverenje</a:t>
            </a:r>
            <a:r>
              <a:rPr lang="en-US" sz="2400" dirty="0"/>
              <a:t>, </a:t>
            </a:r>
            <a:r>
              <a:rPr lang="en-US" sz="2400" dirty="0" err="1"/>
              <a:t>tajnost</a:t>
            </a:r>
            <a:r>
              <a:rPr lang="en-US" sz="2400" dirty="0"/>
              <a:t>, </a:t>
            </a:r>
            <a:r>
              <a:rPr lang="en-US" sz="2400" dirty="0" err="1"/>
              <a:t>pravič</a:t>
            </a:r>
            <a:r>
              <a:rPr lang="en-US" sz="2400" dirty="0" err="1" smtClean="0"/>
              <a:t>nost</a:t>
            </a:r>
            <a:r>
              <a:rPr lang="en-US" sz="2400" dirty="0" smtClean="0"/>
              <a:t>) </a:t>
            </a:r>
            <a:r>
              <a:rPr lang="en-US" sz="2400" dirty="0"/>
              <a:t/>
            </a:r>
            <a:br>
              <a:rPr lang="en-US" sz="2400" dirty="0"/>
            </a:br>
            <a:endParaRPr lang="en-US" sz="2400" dirty="0"/>
          </a:p>
          <a:p>
            <a:endParaRPr lang="en-US" sz="24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764833"/>
          </a:xfrm>
          <a:prstGeom prst="rect">
            <a:avLst/>
          </a:prstGeom>
        </p:spPr>
      </p:pic>
    </p:spTree>
    <p:extLst>
      <p:ext uri="{BB962C8B-B14F-4D97-AF65-F5344CB8AC3E}">
        <p14:creationId xmlns:p14="http://schemas.microsoft.com/office/powerpoint/2010/main" val="16346759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2"/>
          <p:cNvSpPr>
            <a:spLocks noGrp="1" noChangeArrowheads="1"/>
          </p:cNvSpPr>
          <p:nvPr>
            <p:ph type="title"/>
          </p:nvPr>
        </p:nvSpPr>
        <p:spPr/>
        <p:txBody>
          <a:bodyPr>
            <a:normAutofit/>
          </a:bodyPr>
          <a:lstStyle/>
          <a:p>
            <a:pPr eaLnBrk="1" hangingPunct="1"/>
            <a:r>
              <a:rPr lang="sl-SI" altLang="x-none" sz="3200" dirty="0" smtClean="0"/>
              <a:t>Sprečavanje i </a:t>
            </a:r>
            <a:r>
              <a:rPr lang="sl-SI" altLang="x-none" sz="3200" dirty="0" err="1" smtClean="0"/>
              <a:t>istarživanje</a:t>
            </a:r>
            <a:r>
              <a:rPr lang="sl-SI" altLang="x-none" sz="3200" dirty="0" smtClean="0"/>
              <a:t> bola</a:t>
            </a:r>
            <a:endParaRPr lang="sl-SI" altLang="x-none" sz="3200" dirty="0"/>
          </a:p>
        </p:txBody>
      </p:sp>
      <p:sp>
        <p:nvSpPr>
          <p:cNvPr id="91138" name="Rectangle 3"/>
          <p:cNvSpPr>
            <a:spLocks noGrp="1" noChangeArrowheads="1"/>
          </p:cNvSpPr>
          <p:nvPr>
            <p:ph type="body" idx="1"/>
          </p:nvPr>
        </p:nvSpPr>
        <p:spPr>
          <a:xfrm>
            <a:off x="566738" y="2276475"/>
            <a:ext cx="8001000" cy="4267200"/>
          </a:xfrm>
        </p:spPr>
        <p:txBody>
          <a:bodyPr>
            <a:normAutofit/>
          </a:bodyPr>
          <a:lstStyle/>
          <a:p>
            <a:pPr eaLnBrk="1" hangingPunct="1"/>
            <a:r>
              <a:rPr lang="sl-SI" altLang="x-none" sz="2800" dirty="0" smtClean="0"/>
              <a:t>Etički </a:t>
            </a:r>
            <a:r>
              <a:rPr lang="sl-SI" altLang="x-none" sz="2800" dirty="0" smtClean="0"/>
              <a:t>izazovi</a:t>
            </a:r>
          </a:p>
          <a:p>
            <a:pPr lvl="1"/>
            <a:r>
              <a:rPr lang="sl-SI" altLang="x-none" sz="2400" dirty="0">
                <a:latin typeface="Times New Roman" charset="0"/>
              </a:rPr>
              <a:t>Lečenje i istraživanja na području bola izazivaju mnoge etičke dileme. </a:t>
            </a:r>
            <a:endParaRPr lang="sl-SI" altLang="x-none" sz="2800" dirty="0" smtClean="0"/>
          </a:p>
          <a:p>
            <a:pPr eaLnBrk="1" hangingPunct="1"/>
            <a:r>
              <a:rPr lang="sl-SI" altLang="x-none" sz="2800" dirty="0" smtClean="0"/>
              <a:t>Ublažavanje bola je obaveza za sve zdravstvene </a:t>
            </a:r>
            <a:r>
              <a:rPr lang="sl-SI" altLang="x-none" sz="2800" dirty="0" smtClean="0"/>
              <a:t>radnike</a:t>
            </a:r>
          </a:p>
          <a:p>
            <a:pPr lvl="1"/>
            <a:r>
              <a:rPr lang="sl-SI" altLang="x-none" sz="2400" dirty="0">
                <a:latin typeface="Times New Roman" charset="0"/>
              </a:rPr>
              <a:t>tako za lekare kao i za medicinske </a:t>
            </a:r>
            <a:r>
              <a:rPr lang="sl-SI" altLang="x-none" sz="2400" dirty="0" smtClean="0">
                <a:latin typeface="Times New Roman" charset="0"/>
              </a:rPr>
              <a:t>sestre</a:t>
            </a:r>
            <a:endParaRPr lang="sl-SI" altLang="x-none" sz="2400" dirty="0">
              <a:latin typeface="Times New Roman" charset="0"/>
            </a:endParaRPr>
          </a:p>
          <a:p>
            <a:pPr eaLnBrk="1" hangingPunct="1"/>
            <a:endParaRPr lang="sl-SI" altLang="x-none" sz="28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764833"/>
          </a:xfrm>
          <a:prstGeom prst="rect">
            <a:avLst/>
          </a:prstGeom>
        </p:spPr>
      </p:pic>
    </p:spTree>
    <p:extLst>
      <p:ext uri="{BB962C8B-B14F-4D97-AF65-F5344CB8AC3E}">
        <p14:creationId xmlns:p14="http://schemas.microsoft.com/office/powerpoint/2010/main" val="575144230"/>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2"/>
          <p:cNvSpPr>
            <a:spLocks noGrp="1" noChangeArrowheads="1"/>
          </p:cNvSpPr>
          <p:nvPr>
            <p:ph type="title"/>
          </p:nvPr>
        </p:nvSpPr>
        <p:spPr/>
        <p:txBody>
          <a:bodyPr>
            <a:normAutofit/>
          </a:bodyPr>
          <a:lstStyle/>
          <a:p>
            <a:pPr eaLnBrk="1" hangingPunct="1"/>
            <a:r>
              <a:rPr lang="sl-SI" altLang="x-none" sz="3400" dirty="0" err="1" smtClean="0"/>
              <a:t>Uzroci</a:t>
            </a:r>
            <a:r>
              <a:rPr lang="sl-SI" altLang="x-none" sz="3400" dirty="0" smtClean="0"/>
              <a:t> za </a:t>
            </a:r>
            <a:r>
              <a:rPr lang="sl-SI" altLang="x-none" sz="3400" dirty="0" err="1" smtClean="0"/>
              <a:t>neadkevatno</a:t>
            </a:r>
            <a:r>
              <a:rPr lang="sl-SI" altLang="x-none" sz="3400" dirty="0" smtClean="0"/>
              <a:t> </a:t>
            </a:r>
            <a:r>
              <a:rPr lang="sl-SI" altLang="x-none" sz="3400" dirty="0" err="1" smtClean="0"/>
              <a:t>ublažavanje</a:t>
            </a:r>
            <a:r>
              <a:rPr lang="sl-SI" altLang="x-none" sz="3400" dirty="0" smtClean="0"/>
              <a:t> </a:t>
            </a:r>
            <a:r>
              <a:rPr lang="sl-SI" altLang="x-none" sz="3400" dirty="0" err="1" smtClean="0"/>
              <a:t>bola</a:t>
            </a:r>
            <a:endParaRPr lang="sl-SI" altLang="x-none" sz="3400" dirty="0"/>
          </a:p>
        </p:txBody>
      </p:sp>
      <p:sp>
        <p:nvSpPr>
          <p:cNvPr id="93186" name="Rectangle 3"/>
          <p:cNvSpPr>
            <a:spLocks noGrp="1" noChangeArrowheads="1"/>
          </p:cNvSpPr>
          <p:nvPr>
            <p:ph type="body" idx="1"/>
          </p:nvPr>
        </p:nvSpPr>
        <p:spPr>
          <a:xfrm>
            <a:off x="571500" y="2438400"/>
            <a:ext cx="8001000" cy="4267200"/>
          </a:xfrm>
        </p:spPr>
        <p:txBody>
          <a:bodyPr>
            <a:normAutofit/>
          </a:bodyPr>
          <a:lstStyle/>
          <a:p>
            <a:pPr eaLnBrk="1" hangingPunct="1">
              <a:lnSpc>
                <a:spcPct val="90000"/>
              </a:lnSpc>
            </a:pPr>
            <a:r>
              <a:rPr lang="sl-SI" altLang="x-none" sz="2400" dirty="0" err="1" smtClean="0"/>
              <a:t>Nedovoljno</a:t>
            </a:r>
            <a:r>
              <a:rPr lang="sl-SI" altLang="x-none" sz="2400" dirty="0" smtClean="0"/>
              <a:t> prepoznavanje </a:t>
            </a:r>
            <a:r>
              <a:rPr lang="sl-SI" altLang="x-none" sz="2400" dirty="0" err="1" smtClean="0"/>
              <a:t>bola</a:t>
            </a:r>
            <a:r>
              <a:rPr lang="sl-SI" altLang="x-none" sz="2400" dirty="0" smtClean="0"/>
              <a:t> </a:t>
            </a:r>
            <a:r>
              <a:rPr lang="sl-SI" altLang="x-none" sz="2400" dirty="0" err="1" smtClean="0"/>
              <a:t>kao</a:t>
            </a:r>
            <a:r>
              <a:rPr lang="sl-SI" altLang="x-none" sz="2400" dirty="0" smtClean="0"/>
              <a:t> prioritete u </a:t>
            </a:r>
            <a:r>
              <a:rPr lang="sl-SI" altLang="x-none" sz="2400" dirty="0" err="1" smtClean="0"/>
              <a:t>brizi</a:t>
            </a:r>
            <a:r>
              <a:rPr lang="sl-SI" altLang="x-none" sz="2400" dirty="0" smtClean="0"/>
              <a:t> </a:t>
            </a:r>
            <a:r>
              <a:rPr lang="sl-SI" altLang="x-none" sz="2400" smtClean="0"/>
              <a:t>za </a:t>
            </a:r>
            <a:r>
              <a:rPr lang="sl-SI" altLang="x-none" sz="2400" smtClean="0"/>
              <a:t>bolesnika</a:t>
            </a:r>
            <a:endParaRPr lang="sl-SI" altLang="x-none" sz="2400" dirty="0"/>
          </a:p>
          <a:p>
            <a:pPr eaLnBrk="1" hangingPunct="1">
              <a:lnSpc>
                <a:spcPct val="90000"/>
              </a:lnSpc>
            </a:pPr>
            <a:r>
              <a:rPr lang="sl-SI" altLang="x-none" sz="2400" dirty="0" smtClean="0"/>
              <a:t>Nesposobnost </a:t>
            </a:r>
            <a:r>
              <a:rPr lang="sl-SI" altLang="x-none" sz="2400" dirty="0" err="1" smtClean="0"/>
              <a:t>uspostavljanja</a:t>
            </a:r>
            <a:r>
              <a:rPr lang="sl-SI" altLang="x-none" sz="2400" dirty="0" smtClean="0"/>
              <a:t> </a:t>
            </a:r>
            <a:r>
              <a:rPr lang="sl-SI" altLang="x-none" sz="2400" dirty="0" err="1" smtClean="0"/>
              <a:t>pristnog</a:t>
            </a:r>
            <a:r>
              <a:rPr lang="sl-SI" altLang="x-none" sz="2400" dirty="0" smtClean="0"/>
              <a:t> odnosa </a:t>
            </a:r>
            <a:r>
              <a:rPr lang="sl-SI" altLang="x-none" sz="2400" dirty="0" err="1" smtClean="0"/>
              <a:t>između</a:t>
            </a:r>
            <a:r>
              <a:rPr lang="sl-SI" altLang="x-none" sz="2400" dirty="0" smtClean="0"/>
              <a:t> </a:t>
            </a:r>
            <a:r>
              <a:rPr lang="sl-SI" altLang="x-none" sz="2400" dirty="0" err="1" smtClean="0"/>
              <a:t>bolesnika</a:t>
            </a:r>
            <a:r>
              <a:rPr lang="sl-SI" altLang="x-none" sz="2400" dirty="0" smtClean="0"/>
              <a:t> i </a:t>
            </a:r>
            <a:r>
              <a:rPr lang="sl-SI" altLang="x-none" sz="2400" dirty="0" err="1" smtClean="0"/>
              <a:t>lekara</a:t>
            </a:r>
            <a:endParaRPr lang="sl-SI" altLang="x-none" sz="2400" dirty="0" smtClean="0"/>
          </a:p>
          <a:p>
            <a:pPr eaLnBrk="1" hangingPunct="1">
              <a:lnSpc>
                <a:spcPct val="90000"/>
              </a:lnSpc>
            </a:pPr>
            <a:r>
              <a:rPr lang="sl-SI" altLang="x-none" sz="2400" dirty="0" smtClean="0"/>
              <a:t>Neznanje u poglede </a:t>
            </a:r>
            <a:r>
              <a:rPr lang="sl-SI" altLang="x-none" sz="2400" dirty="0" err="1" smtClean="0"/>
              <a:t>propisivanja</a:t>
            </a:r>
            <a:r>
              <a:rPr lang="sl-SI" altLang="x-none" sz="2400" dirty="0" smtClean="0"/>
              <a:t> analgetika</a:t>
            </a:r>
          </a:p>
          <a:p>
            <a:pPr eaLnBrk="1" hangingPunct="1">
              <a:lnSpc>
                <a:spcPct val="90000"/>
              </a:lnSpc>
            </a:pPr>
            <a:r>
              <a:rPr lang="sl-SI" altLang="x-none" sz="2400" dirty="0" smtClean="0"/>
              <a:t>Strah od nastanka </a:t>
            </a:r>
            <a:r>
              <a:rPr lang="sl-SI" altLang="x-none" sz="2400" dirty="0" err="1" smtClean="0"/>
              <a:t>ovisnosti</a:t>
            </a:r>
            <a:r>
              <a:rPr lang="sl-SI" altLang="x-none" sz="2400" dirty="0" smtClean="0"/>
              <a:t> odnosno </a:t>
            </a:r>
            <a:r>
              <a:rPr lang="sl-SI" altLang="x-none" sz="2400" dirty="0" err="1" smtClean="0"/>
              <a:t>tolerancije</a:t>
            </a:r>
            <a:r>
              <a:rPr lang="sl-SI" altLang="x-none" sz="2400" dirty="0" smtClean="0"/>
              <a:t> na analgetike</a:t>
            </a:r>
          </a:p>
          <a:p>
            <a:pPr eaLnBrk="1" hangingPunct="1">
              <a:lnSpc>
                <a:spcPct val="90000"/>
              </a:lnSpc>
            </a:pPr>
            <a:r>
              <a:rPr lang="sl-SI" altLang="x-none" sz="2400" dirty="0" err="1" smtClean="0"/>
              <a:t>Ublažavanje</a:t>
            </a:r>
            <a:r>
              <a:rPr lang="sl-SI" altLang="x-none" sz="2400" dirty="0" smtClean="0"/>
              <a:t> </a:t>
            </a:r>
            <a:r>
              <a:rPr lang="sl-SI" altLang="x-none" sz="2400" dirty="0" err="1" smtClean="0"/>
              <a:t>bola</a:t>
            </a:r>
            <a:r>
              <a:rPr lang="sl-SI" altLang="x-none" sz="2400" dirty="0" smtClean="0"/>
              <a:t> </a:t>
            </a:r>
            <a:r>
              <a:rPr lang="sl-SI" altLang="x-none" sz="2400" dirty="0" err="1" smtClean="0"/>
              <a:t>kao</a:t>
            </a:r>
            <a:r>
              <a:rPr lang="sl-SI" altLang="x-none" sz="2400" dirty="0" smtClean="0"/>
              <a:t> zadnja linija fronta</a:t>
            </a:r>
            <a:endParaRPr lang="sl-SI" altLang="x-none" sz="2400" dirty="0"/>
          </a:p>
          <a:p>
            <a:pPr eaLnBrk="1" hangingPunct="1">
              <a:lnSpc>
                <a:spcPct val="90000"/>
              </a:lnSpc>
            </a:pPr>
            <a:r>
              <a:rPr lang="sl-SI" altLang="x-none" sz="2400" dirty="0" smtClean="0"/>
              <a:t>Nesposobnost biti </a:t>
            </a:r>
            <a:r>
              <a:rPr lang="sl-SI" altLang="x-none" sz="2400" dirty="0" err="1" smtClean="0"/>
              <a:t>pravičan</a:t>
            </a:r>
            <a:r>
              <a:rPr lang="sl-SI" altLang="x-none" sz="2400" dirty="0" smtClean="0"/>
              <a:t> in </a:t>
            </a:r>
            <a:r>
              <a:rPr lang="sl-SI" altLang="x-none" sz="2400" dirty="0" err="1" smtClean="0"/>
              <a:t>odgovoran</a:t>
            </a:r>
            <a:endParaRPr lang="sl-SI" altLang="x-none" sz="2400" dirty="0"/>
          </a:p>
          <a:p>
            <a:pPr eaLnBrk="1" hangingPunct="1">
              <a:lnSpc>
                <a:spcPct val="90000"/>
              </a:lnSpc>
              <a:buFont typeface="Wingdings" charset="2"/>
              <a:buNone/>
            </a:pPr>
            <a:endParaRPr lang="sl-SI" altLang="x-none" dirty="0"/>
          </a:p>
          <a:p>
            <a:pPr eaLnBrk="1" hangingPunct="1">
              <a:lnSpc>
                <a:spcPct val="90000"/>
              </a:lnSpc>
            </a:pPr>
            <a:endParaRPr lang="sl-SI" altLang="x-none"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764833"/>
          </a:xfrm>
          <a:prstGeom prst="rect">
            <a:avLst/>
          </a:prstGeom>
        </p:spPr>
      </p:pic>
    </p:spTree>
    <p:extLst>
      <p:ext uri="{BB962C8B-B14F-4D97-AF65-F5344CB8AC3E}">
        <p14:creationId xmlns:p14="http://schemas.microsoft.com/office/powerpoint/2010/main" val="1139560606"/>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72887"/>
            <a:ext cx="8229600" cy="1143000"/>
          </a:xfrm>
        </p:spPr>
        <p:txBody>
          <a:bodyPr>
            <a:normAutofit/>
          </a:bodyPr>
          <a:lstStyle/>
          <a:p>
            <a:r>
              <a:rPr lang="en-US" sz="3200" dirty="0" err="1" smtClean="0"/>
              <a:t>Bol</a:t>
            </a:r>
            <a:r>
              <a:rPr lang="sl-SI" sz="3200" dirty="0" smtClean="0"/>
              <a:t> </a:t>
            </a:r>
            <a:r>
              <a:rPr lang="en-US" sz="3200" dirty="0" err="1" smtClean="0"/>
              <a:t>i</a:t>
            </a:r>
            <a:r>
              <a:rPr lang="en-US" sz="3200" dirty="0" smtClean="0"/>
              <a:t> </a:t>
            </a:r>
            <a:r>
              <a:rPr lang="en-US" sz="3200" dirty="0" err="1" smtClean="0"/>
              <a:t>etika</a:t>
            </a:r>
            <a:endParaRPr lang="en-US" sz="3200" dirty="0"/>
          </a:p>
        </p:txBody>
      </p:sp>
      <p:sp>
        <p:nvSpPr>
          <p:cNvPr id="3" name="Content Placeholder 2"/>
          <p:cNvSpPr>
            <a:spLocks noGrp="1"/>
          </p:cNvSpPr>
          <p:nvPr>
            <p:ph idx="1"/>
          </p:nvPr>
        </p:nvSpPr>
        <p:spPr>
          <a:xfrm>
            <a:off x="457200" y="2755935"/>
            <a:ext cx="8229600" cy="3886200"/>
          </a:xfrm>
        </p:spPr>
        <p:txBody>
          <a:bodyPr>
            <a:normAutofit/>
          </a:bodyPr>
          <a:lstStyle/>
          <a:p>
            <a:r>
              <a:rPr lang="sl-SI" sz="2400" dirty="0" err="1" smtClean="0"/>
              <a:t>Ublažavanje</a:t>
            </a:r>
            <a:r>
              <a:rPr lang="en-US" sz="2400" dirty="0" smtClean="0"/>
              <a:t> </a:t>
            </a:r>
            <a:r>
              <a:rPr lang="en-US" sz="2400" dirty="0" err="1" smtClean="0"/>
              <a:t>bol</a:t>
            </a:r>
            <a:r>
              <a:rPr lang="sl-SI" sz="2400" dirty="0" smtClean="0"/>
              <a:t>a</a:t>
            </a:r>
            <a:r>
              <a:rPr lang="en-US" sz="2400" dirty="0" smtClean="0"/>
              <a:t> je </a:t>
            </a:r>
            <a:r>
              <a:rPr lang="en-US" sz="2400" dirty="0" err="1" smtClean="0"/>
              <a:t>etič</a:t>
            </a:r>
            <a:r>
              <a:rPr lang="sl-SI" sz="2400" dirty="0" smtClean="0"/>
              <a:t>k</a:t>
            </a:r>
            <a:r>
              <a:rPr lang="en-US" sz="2400" dirty="0" smtClean="0"/>
              <a:t>a </a:t>
            </a:r>
            <a:r>
              <a:rPr lang="en-US" sz="2400" dirty="0" err="1" smtClean="0"/>
              <a:t>obligacija</a:t>
            </a:r>
            <a:endParaRPr lang="en-US" sz="2400" dirty="0" smtClean="0"/>
          </a:p>
          <a:p>
            <a:r>
              <a:rPr lang="en-US" sz="2400" dirty="0" err="1" smtClean="0"/>
              <a:t>Edukacija</a:t>
            </a:r>
            <a:r>
              <a:rPr lang="en-US" sz="2400" dirty="0" smtClean="0"/>
              <a:t> o </a:t>
            </a:r>
            <a:r>
              <a:rPr lang="en-US" sz="2400" dirty="0" err="1" smtClean="0"/>
              <a:t>bol</a:t>
            </a:r>
            <a:r>
              <a:rPr lang="sl-SI" sz="2400" dirty="0" smtClean="0"/>
              <a:t>u</a:t>
            </a:r>
            <a:r>
              <a:rPr lang="en-US" sz="2400" dirty="0" smtClean="0"/>
              <a:t> in </a:t>
            </a:r>
            <a:r>
              <a:rPr lang="en-US" sz="2400" dirty="0" err="1" smtClean="0"/>
              <a:t>načinu</a:t>
            </a:r>
            <a:r>
              <a:rPr lang="en-US" sz="2400" dirty="0" smtClean="0"/>
              <a:t> </a:t>
            </a:r>
            <a:r>
              <a:rPr lang="sl-SI" sz="2400" dirty="0" err="1" smtClean="0"/>
              <a:t>ublažav</a:t>
            </a:r>
            <a:r>
              <a:rPr lang="en-US" sz="2400" dirty="0" err="1" smtClean="0"/>
              <a:t>anja</a:t>
            </a:r>
            <a:r>
              <a:rPr lang="en-US" sz="2400" dirty="0" smtClean="0"/>
              <a:t> </a:t>
            </a:r>
            <a:r>
              <a:rPr lang="en-US" sz="2400" dirty="0" err="1" smtClean="0"/>
              <a:t>bol</a:t>
            </a:r>
            <a:r>
              <a:rPr lang="sl-SI" sz="2400" dirty="0" smtClean="0"/>
              <a:t>a</a:t>
            </a:r>
            <a:r>
              <a:rPr lang="en-US" sz="2400" dirty="0" smtClean="0"/>
              <a:t> je </a:t>
            </a:r>
            <a:r>
              <a:rPr lang="sl-SI" sz="2400" dirty="0" err="1" smtClean="0"/>
              <a:t>zadatak</a:t>
            </a:r>
            <a:r>
              <a:rPr lang="sl-SI" sz="2400" dirty="0" smtClean="0"/>
              <a:t> </a:t>
            </a:r>
            <a:r>
              <a:rPr lang="sl-SI" sz="2400" dirty="0" err="1" smtClean="0"/>
              <a:t>svih</a:t>
            </a:r>
            <a:r>
              <a:rPr lang="sl-SI" sz="2400" dirty="0" smtClean="0"/>
              <a:t> </a:t>
            </a:r>
            <a:r>
              <a:rPr lang="en-US" sz="2400" dirty="0" err="1" smtClean="0"/>
              <a:t>pedagoških</a:t>
            </a:r>
            <a:r>
              <a:rPr lang="en-US" sz="2400" dirty="0" smtClean="0"/>
              <a:t> </a:t>
            </a:r>
            <a:r>
              <a:rPr lang="en-US" sz="2400" dirty="0" err="1" smtClean="0"/>
              <a:t>organizacij</a:t>
            </a:r>
            <a:r>
              <a:rPr lang="sl-SI" sz="2400" dirty="0" smtClean="0"/>
              <a:t>a</a:t>
            </a:r>
            <a:r>
              <a:rPr lang="sl-SI" sz="2400" dirty="0"/>
              <a:t> </a:t>
            </a:r>
            <a:r>
              <a:rPr lang="sl-SI" sz="2400" dirty="0" err="1" smtClean="0"/>
              <a:t>koje</a:t>
            </a:r>
            <a:r>
              <a:rPr lang="sl-SI" sz="2400" dirty="0" smtClean="0"/>
              <a:t> </a:t>
            </a:r>
            <a:r>
              <a:rPr lang="sl-SI" sz="2400" dirty="0" err="1" smtClean="0"/>
              <a:t>obrazuju</a:t>
            </a:r>
            <a:r>
              <a:rPr lang="sl-SI" sz="2400" dirty="0" smtClean="0"/>
              <a:t> </a:t>
            </a:r>
            <a:r>
              <a:rPr lang="en-US" sz="2400" dirty="0" err="1" smtClean="0"/>
              <a:t>zdravstvene</a:t>
            </a:r>
            <a:r>
              <a:rPr lang="en-US" sz="2400" dirty="0" smtClean="0"/>
              <a:t> </a:t>
            </a:r>
            <a:r>
              <a:rPr lang="sl-SI" sz="2400" dirty="0" err="1" smtClean="0"/>
              <a:t>radnike</a:t>
            </a:r>
            <a:endParaRPr lang="en-US" sz="2400" dirty="0" smtClean="0"/>
          </a:p>
          <a:p>
            <a:r>
              <a:rPr lang="en-US" sz="2400" dirty="0" err="1" smtClean="0"/>
              <a:t>Zakono</a:t>
            </a:r>
            <a:r>
              <a:rPr lang="sl-SI" sz="2400" dirty="0" err="1" smtClean="0"/>
              <a:t>davstvo</a:t>
            </a:r>
            <a:r>
              <a:rPr lang="sl-SI" sz="2400" dirty="0" smtClean="0"/>
              <a:t> </a:t>
            </a:r>
            <a:r>
              <a:rPr lang="sl-SI" sz="2400" dirty="0" err="1" smtClean="0"/>
              <a:t>koje</a:t>
            </a:r>
            <a:r>
              <a:rPr lang="sl-SI" sz="2400" dirty="0" smtClean="0"/>
              <a:t> </a:t>
            </a:r>
            <a:r>
              <a:rPr lang="sl-SI" sz="2400" dirty="0" err="1" smtClean="0"/>
              <a:t>sprečava</a:t>
            </a:r>
            <a:r>
              <a:rPr lang="sl-SI" sz="2400" dirty="0" smtClean="0"/>
              <a:t> </a:t>
            </a:r>
            <a:r>
              <a:rPr lang="sl-SI" sz="2400" dirty="0" err="1" smtClean="0"/>
              <a:t>dostup</a:t>
            </a:r>
            <a:r>
              <a:rPr lang="sl-SI" sz="2400" dirty="0" smtClean="0"/>
              <a:t> do </a:t>
            </a:r>
            <a:r>
              <a:rPr lang="sl-SI" sz="2400" dirty="0" err="1" smtClean="0"/>
              <a:t>opioidnih</a:t>
            </a:r>
            <a:r>
              <a:rPr lang="sl-SI" sz="2400" dirty="0" smtClean="0"/>
              <a:t> analgetika </a:t>
            </a:r>
            <a:r>
              <a:rPr lang="sl-SI" sz="2400" dirty="0" err="1" smtClean="0"/>
              <a:t>bolesnicima</a:t>
            </a:r>
            <a:r>
              <a:rPr lang="sl-SI" sz="2400" dirty="0" smtClean="0"/>
              <a:t> </a:t>
            </a:r>
            <a:r>
              <a:rPr lang="sl-SI" sz="2400" dirty="0" err="1" smtClean="0"/>
              <a:t>kojima</a:t>
            </a:r>
            <a:r>
              <a:rPr lang="sl-SI" sz="2400" dirty="0" smtClean="0"/>
              <a:t> </a:t>
            </a:r>
            <a:r>
              <a:rPr lang="sl-SI" sz="2400" dirty="0" err="1" smtClean="0"/>
              <a:t>su</a:t>
            </a:r>
            <a:r>
              <a:rPr lang="sl-SI" sz="2400" dirty="0" smtClean="0"/>
              <a:t> potrebni je neetično</a:t>
            </a:r>
            <a:endParaRPr lang="en-US" sz="24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764833"/>
          </a:xfrm>
          <a:prstGeom prst="rect">
            <a:avLst/>
          </a:prstGeom>
        </p:spPr>
      </p:pic>
    </p:spTree>
    <p:extLst>
      <p:ext uri="{BB962C8B-B14F-4D97-AF65-F5344CB8AC3E}">
        <p14:creationId xmlns:p14="http://schemas.microsoft.com/office/powerpoint/2010/main" val="3424376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sl-SI" sz="3200" dirty="0"/>
              <a:t>U</a:t>
            </a:r>
            <a:r>
              <a:rPr lang="en-US" sz="3200" dirty="0" err="1" smtClean="0"/>
              <a:t>zro</a:t>
            </a:r>
            <a:r>
              <a:rPr lang="sl-SI" sz="3200" dirty="0" smtClean="0"/>
              <a:t>c</a:t>
            </a:r>
            <a:r>
              <a:rPr lang="en-US" sz="3200" dirty="0" err="1" smtClean="0"/>
              <a:t>i</a:t>
            </a:r>
            <a:r>
              <a:rPr lang="en-US" sz="3200" dirty="0" smtClean="0"/>
              <a:t> </a:t>
            </a:r>
            <a:r>
              <a:rPr lang="en-US" sz="3200" dirty="0" err="1" smtClean="0"/>
              <a:t>za</a:t>
            </a:r>
            <a:r>
              <a:rPr lang="en-US" sz="3200" dirty="0" smtClean="0"/>
              <a:t> </a:t>
            </a:r>
            <a:r>
              <a:rPr lang="sl-SI" sz="3200" dirty="0" smtClean="0"/>
              <a:t>neadekvatno </a:t>
            </a:r>
            <a:r>
              <a:rPr lang="sl-SI" sz="3200" dirty="0" err="1" smtClean="0"/>
              <a:t>ublažavanje</a:t>
            </a:r>
            <a:r>
              <a:rPr lang="sl-SI" sz="3200" dirty="0" smtClean="0"/>
              <a:t> </a:t>
            </a:r>
            <a:r>
              <a:rPr lang="sl-SI" sz="3200" dirty="0" err="1" smtClean="0"/>
              <a:t>bola</a:t>
            </a:r>
            <a:endParaRPr lang="en-US" sz="3200" dirty="0"/>
          </a:p>
        </p:txBody>
      </p:sp>
      <p:sp>
        <p:nvSpPr>
          <p:cNvPr id="6" name="Content Placeholder 5"/>
          <p:cNvSpPr>
            <a:spLocks noGrp="1"/>
          </p:cNvSpPr>
          <p:nvPr>
            <p:ph idx="1"/>
          </p:nvPr>
        </p:nvSpPr>
        <p:spPr/>
        <p:txBody>
          <a:bodyPr>
            <a:normAutofit/>
          </a:bodyPr>
          <a:lstStyle/>
          <a:p>
            <a:r>
              <a:rPr lang="sl-SI" sz="2400" dirty="0"/>
              <a:t>U</a:t>
            </a:r>
            <a:r>
              <a:rPr lang="en-US" sz="2400" dirty="0" err="1" smtClean="0"/>
              <a:t>sredotoče</a:t>
            </a:r>
            <a:r>
              <a:rPr lang="sl-SI" sz="2400" dirty="0" err="1" smtClean="0"/>
              <a:t>nost</a:t>
            </a:r>
            <a:r>
              <a:rPr lang="en-US" sz="2400" dirty="0" smtClean="0"/>
              <a:t> </a:t>
            </a:r>
            <a:r>
              <a:rPr lang="en-US" sz="2400" dirty="0" err="1" smtClean="0"/>
              <a:t>na</a:t>
            </a:r>
            <a:r>
              <a:rPr lang="en-US" sz="2400" dirty="0" smtClean="0"/>
              <a:t> </a:t>
            </a:r>
            <a:r>
              <a:rPr lang="sl-SI" sz="2400" dirty="0" err="1" smtClean="0"/>
              <a:t>lečenje</a:t>
            </a:r>
            <a:r>
              <a:rPr lang="sl-SI" sz="2400" dirty="0" smtClean="0"/>
              <a:t> bolesti i ignoriranje trpljenja </a:t>
            </a:r>
            <a:r>
              <a:rPr lang="sl-SI" sz="2400" dirty="0" err="1" smtClean="0"/>
              <a:t>bolesnika</a:t>
            </a:r>
            <a:endParaRPr lang="sl-SI" sz="2400" dirty="0" smtClean="0"/>
          </a:p>
          <a:p>
            <a:r>
              <a:rPr lang="sl-SI" sz="2400" dirty="0" err="1" smtClean="0"/>
              <a:t>Značenje</a:t>
            </a:r>
            <a:r>
              <a:rPr lang="sl-SI" sz="2400" dirty="0" smtClean="0"/>
              <a:t> </a:t>
            </a:r>
            <a:r>
              <a:rPr lang="sl-SI" sz="2400" dirty="0" err="1" smtClean="0"/>
              <a:t>bola</a:t>
            </a:r>
            <a:r>
              <a:rPr lang="sl-SI" sz="2400" dirty="0" smtClean="0"/>
              <a:t> u </a:t>
            </a:r>
            <a:r>
              <a:rPr lang="en-US" sz="2400" dirty="0" err="1" smtClean="0"/>
              <a:t>medicini</a:t>
            </a:r>
            <a:endParaRPr lang="en-US" sz="2400" dirty="0" smtClean="0"/>
          </a:p>
          <a:p>
            <a:r>
              <a:rPr lang="sl-SI" sz="2400" dirty="0" err="1" smtClean="0"/>
              <a:t>Ublažavanje</a:t>
            </a:r>
            <a:r>
              <a:rPr lang="sl-SI" sz="2400" dirty="0" smtClean="0"/>
              <a:t> </a:t>
            </a:r>
            <a:r>
              <a:rPr lang="sl-SI" sz="2400" dirty="0" err="1" smtClean="0"/>
              <a:t>bola</a:t>
            </a:r>
            <a:r>
              <a:rPr lang="sl-SI" sz="2400" dirty="0" smtClean="0"/>
              <a:t> u </a:t>
            </a:r>
            <a:r>
              <a:rPr lang="sl-SI" sz="2400" dirty="0" err="1" smtClean="0"/>
              <a:t>standardnoj</a:t>
            </a:r>
            <a:r>
              <a:rPr lang="sl-SI" sz="2400" dirty="0" smtClean="0"/>
              <a:t> </a:t>
            </a:r>
            <a:r>
              <a:rPr lang="sl-SI" sz="2400" dirty="0" err="1" smtClean="0"/>
              <a:t>brizi</a:t>
            </a:r>
            <a:r>
              <a:rPr lang="sl-SI" sz="2400" dirty="0" smtClean="0"/>
              <a:t> za </a:t>
            </a:r>
            <a:r>
              <a:rPr lang="sl-SI" sz="2400" dirty="0" err="1" smtClean="0"/>
              <a:t>bolesnika</a:t>
            </a:r>
            <a:r>
              <a:rPr lang="sl-SI" sz="2400" dirty="0" smtClean="0"/>
              <a:t> </a:t>
            </a:r>
          </a:p>
          <a:p>
            <a:r>
              <a:rPr lang="en-US" sz="2400" dirty="0" smtClean="0"/>
              <a:t>Ob</a:t>
            </a:r>
            <a:r>
              <a:rPr lang="sl-SI" sz="2400" dirty="0" smtClean="0"/>
              <a:t>a</a:t>
            </a:r>
            <a:r>
              <a:rPr lang="en-US" sz="2400" dirty="0" err="1" smtClean="0"/>
              <a:t>veza</a:t>
            </a:r>
            <a:r>
              <a:rPr lang="en-US" sz="2400" dirty="0" smtClean="0"/>
              <a:t> </a:t>
            </a:r>
            <a:r>
              <a:rPr lang="en-US" sz="2400" dirty="0" err="1" smtClean="0"/>
              <a:t>zdravstven</a:t>
            </a:r>
            <a:r>
              <a:rPr lang="sl-SI" sz="2400" dirty="0" err="1" smtClean="0"/>
              <a:t>og</a:t>
            </a:r>
            <a:r>
              <a:rPr lang="en-US" sz="2400" dirty="0" smtClean="0"/>
              <a:t> </a:t>
            </a:r>
            <a:r>
              <a:rPr lang="en-US" sz="2400" dirty="0" err="1" smtClean="0"/>
              <a:t>os</a:t>
            </a:r>
            <a:r>
              <a:rPr lang="sl-SI" sz="2400" dirty="0" smtClean="0"/>
              <a:t>o</a:t>
            </a:r>
            <a:r>
              <a:rPr lang="en-US" sz="2400" dirty="0" smtClean="0"/>
              <a:t>b</a:t>
            </a:r>
            <a:r>
              <a:rPr lang="sl-SI" sz="2400" dirty="0" smtClean="0"/>
              <a:t>l</a:t>
            </a:r>
            <a:r>
              <a:rPr lang="en-US" sz="2400" dirty="0" err="1" smtClean="0"/>
              <a:t>ja</a:t>
            </a:r>
            <a:r>
              <a:rPr lang="en-US" sz="2400" dirty="0" smtClean="0"/>
              <a:t> </a:t>
            </a:r>
            <a:r>
              <a:rPr lang="sl-SI" sz="2400" dirty="0" smtClean="0"/>
              <a:t>u pogledu </a:t>
            </a:r>
            <a:r>
              <a:rPr lang="sl-SI" sz="2400" dirty="0" err="1" smtClean="0"/>
              <a:t>ublažavanja</a:t>
            </a:r>
            <a:r>
              <a:rPr lang="sl-SI" sz="2400" dirty="0" smtClean="0"/>
              <a:t> </a:t>
            </a:r>
            <a:r>
              <a:rPr lang="sl-SI" sz="2400" dirty="0" err="1" smtClean="0"/>
              <a:t>bola</a:t>
            </a:r>
            <a:endParaRPr lang="en-US" sz="2400" dirty="0" smtClean="0"/>
          </a:p>
          <a:p>
            <a:r>
              <a:rPr lang="sl-SI" sz="2400" dirty="0" err="1" smtClean="0"/>
              <a:t>Antagonizam</a:t>
            </a:r>
            <a:r>
              <a:rPr lang="sl-SI" sz="2400" dirty="0" smtClean="0"/>
              <a:t> </a:t>
            </a:r>
            <a:r>
              <a:rPr lang="sl-SI" sz="2400" dirty="0" err="1" smtClean="0"/>
              <a:t>između</a:t>
            </a:r>
            <a:r>
              <a:rPr lang="sl-SI" sz="2400" dirty="0" smtClean="0"/>
              <a:t> </a:t>
            </a:r>
            <a:r>
              <a:rPr lang="sl-SI" sz="2400" dirty="0" err="1" smtClean="0"/>
              <a:t>obaveze</a:t>
            </a:r>
            <a:r>
              <a:rPr lang="sl-SI" sz="2400" dirty="0" smtClean="0"/>
              <a:t> </a:t>
            </a:r>
            <a:r>
              <a:rPr lang="sl-SI" sz="2400" dirty="0" err="1" smtClean="0"/>
              <a:t>ublažavanja</a:t>
            </a:r>
            <a:r>
              <a:rPr lang="sl-SI" sz="2400" dirty="0" smtClean="0"/>
              <a:t> </a:t>
            </a:r>
            <a:r>
              <a:rPr lang="sl-SI" sz="2400" dirty="0" err="1" smtClean="0"/>
              <a:t>bola</a:t>
            </a:r>
            <a:r>
              <a:rPr lang="sl-SI" sz="2400" dirty="0" smtClean="0"/>
              <a:t> i drugih </a:t>
            </a:r>
            <a:r>
              <a:rPr lang="sl-SI" sz="2400" dirty="0" err="1" smtClean="0"/>
              <a:t>obaveza</a:t>
            </a:r>
            <a:r>
              <a:rPr lang="sl-SI" sz="2400" dirty="0" smtClean="0"/>
              <a:t> </a:t>
            </a:r>
            <a:r>
              <a:rPr lang="sl-SI" sz="2400" dirty="0" err="1" smtClean="0"/>
              <a:t>zdravstvenog</a:t>
            </a:r>
            <a:r>
              <a:rPr lang="sl-SI" sz="2400" dirty="0" smtClean="0"/>
              <a:t> </a:t>
            </a:r>
            <a:r>
              <a:rPr lang="sl-SI" sz="2400" dirty="0" err="1" smtClean="0"/>
              <a:t>osoblja</a:t>
            </a:r>
            <a:endParaRPr lang="en-US" sz="24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764833"/>
          </a:xfrm>
          <a:prstGeom prst="rect">
            <a:avLst/>
          </a:prstGeom>
        </p:spPr>
      </p:pic>
    </p:spTree>
    <p:extLst>
      <p:ext uri="{BB962C8B-B14F-4D97-AF65-F5344CB8AC3E}">
        <p14:creationId xmlns:p14="http://schemas.microsoft.com/office/powerpoint/2010/main" val="16676347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200" dirty="0" smtClean="0"/>
              <a:t>Ne</a:t>
            </a:r>
            <a:r>
              <a:rPr lang="sl-SI" sz="3200" dirty="0" err="1" smtClean="0"/>
              <a:t>dovoljno</a:t>
            </a:r>
            <a:r>
              <a:rPr lang="sl-SI" sz="3200" dirty="0" smtClean="0"/>
              <a:t> </a:t>
            </a:r>
            <a:r>
              <a:rPr lang="sl-SI" sz="3200" dirty="0" err="1" smtClean="0"/>
              <a:t>ublažavanje</a:t>
            </a:r>
            <a:r>
              <a:rPr lang="sl-SI" sz="3200" dirty="0" smtClean="0"/>
              <a:t> </a:t>
            </a:r>
            <a:r>
              <a:rPr lang="sl-SI" sz="3200" dirty="0" err="1" smtClean="0"/>
              <a:t>bola</a:t>
            </a:r>
            <a:endParaRPr lang="en-US" sz="3200" dirty="0"/>
          </a:p>
        </p:txBody>
      </p:sp>
      <p:sp>
        <p:nvSpPr>
          <p:cNvPr id="4" name="Content Placeholder 3"/>
          <p:cNvSpPr>
            <a:spLocks noGrp="1"/>
          </p:cNvSpPr>
          <p:nvPr>
            <p:ph idx="1"/>
          </p:nvPr>
        </p:nvSpPr>
        <p:spPr/>
        <p:txBody>
          <a:bodyPr>
            <a:normAutofit/>
          </a:bodyPr>
          <a:lstStyle/>
          <a:p>
            <a:r>
              <a:rPr lang="en-US" sz="2400" dirty="0" err="1" smtClean="0"/>
              <a:t>Pooperativn</a:t>
            </a:r>
            <a:r>
              <a:rPr lang="sl-SI" sz="2400" dirty="0" smtClean="0"/>
              <a:t>i</a:t>
            </a:r>
            <a:r>
              <a:rPr lang="en-US" sz="2400" dirty="0" smtClean="0"/>
              <a:t> </a:t>
            </a:r>
            <a:r>
              <a:rPr lang="en-US" sz="2400" dirty="0" err="1" smtClean="0"/>
              <a:t>bol</a:t>
            </a:r>
            <a:r>
              <a:rPr lang="en-US" sz="2400" dirty="0" smtClean="0"/>
              <a:t> – 80%</a:t>
            </a:r>
          </a:p>
          <a:p>
            <a:r>
              <a:rPr lang="en-US" sz="2400" dirty="0" err="1" smtClean="0"/>
              <a:t>Tra</a:t>
            </a:r>
            <a:r>
              <a:rPr lang="sl-SI" sz="2400" dirty="0" smtClean="0"/>
              <a:t>u</a:t>
            </a:r>
            <a:r>
              <a:rPr lang="en-US" sz="2400" dirty="0" err="1" smtClean="0"/>
              <a:t>matsk</a:t>
            </a:r>
            <a:r>
              <a:rPr lang="sl-SI" sz="2400" dirty="0" smtClean="0"/>
              <a:t>i</a:t>
            </a:r>
            <a:r>
              <a:rPr lang="en-US" sz="2400" dirty="0" smtClean="0"/>
              <a:t> </a:t>
            </a:r>
            <a:r>
              <a:rPr lang="en-US" sz="2400" dirty="0" err="1" smtClean="0"/>
              <a:t>bol</a:t>
            </a:r>
            <a:endParaRPr lang="en-US" sz="2400" dirty="0" smtClean="0"/>
          </a:p>
          <a:p>
            <a:r>
              <a:rPr lang="en-US" sz="2400" dirty="0" err="1" smtClean="0"/>
              <a:t>Kroničn</a:t>
            </a:r>
            <a:r>
              <a:rPr lang="sl-SI" sz="2400" dirty="0" smtClean="0"/>
              <a:t>i</a:t>
            </a:r>
            <a:r>
              <a:rPr lang="en-US" sz="2400" dirty="0" smtClean="0"/>
              <a:t> </a:t>
            </a:r>
            <a:r>
              <a:rPr lang="en-US" sz="2400" dirty="0" err="1" smtClean="0"/>
              <a:t>bol</a:t>
            </a:r>
            <a:endParaRPr lang="en-US" sz="2400" dirty="0" smtClean="0"/>
          </a:p>
          <a:p>
            <a:r>
              <a:rPr lang="en-US" sz="2400" dirty="0" err="1" smtClean="0"/>
              <a:t>Karcinomsk</a:t>
            </a:r>
            <a:r>
              <a:rPr lang="sl-SI" sz="2400" dirty="0" smtClean="0"/>
              <a:t>i</a:t>
            </a:r>
            <a:r>
              <a:rPr lang="en-US" sz="2400" dirty="0" smtClean="0"/>
              <a:t> in </a:t>
            </a:r>
            <a:r>
              <a:rPr lang="en-US" sz="2400" dirty="0" err="1" smtClean="0"/>
              <a:t>nekarcinomsk</a:t>
            </a:r>
            <a:r>
              <a:rPr lang="sl-SI" sz="2400" dirty="0" smtClean="0"/>
              <a:t>i</a:t>
            </a:r>
            <a:r>
              <a:rPr lang="en-US" sz="2400" dirty="0" smtClean="0"/>
              <a:t> </a:t>
            </a:r>
            <a:r>
              <a:rPr lang="en-US" sz="2400" dirty="0" err="1" smtClean="0"/>
              <a:t>bol</a:t>
            </a:r>
            <a:endParaRPr lang="en-US" sz="2400" dirty="0" smtClean="0"/>
          </a:p>
          <a:p>
            <a:r>
              <a:rPr lang="en-US" sz="2400" dirty="0" err="1" smtClean="0"/>
              <a:t>Bol</a:t>
            </a:r>
            <a:r>
              <a:rPr lang="sl-SI" sz="2400" dirty="0" smtClean="0"/>
              <a:t> na kraju života</a:t>
            </a:r>
          </a:p>
          <a:p>
            <a:r>
              <a:rPr lang="en-US" sz="2400" dirty="0" err="1" smtClean="0"/>
              <a:t>Bol</a:t>
            </a:r>
            <a:r>
              <a:rPr lang="sl-SI" sz="2400" dirty="0" smtClean="0"/>
              <a:t> u </a:t>
            </a:r>
            <a:r>
              <a:rPr lang="sl-SI" sz="2400" dirty="0" err="1" smtClean="0"/>
              <a:t>staračkim</a:t>
            </a:r>
            <a:r>
              <a:rPr lang="sl-SI" sz="2400" dirty="0" smtClean="0"/>
              <a:t> </a:t>
            </a:r>
            <a:r>
              <a:rPr lang="sl-SI" sz="2400" dirty="0" err="1" smtClean="0"/>
              <a:t>domovima</a:t>
            </a:r>
            <a:r>
              <a:rPr lang="en-US" sz="2400" dirty="0" smtClean="0"/>
              <a:t> – 40%</a:t>
            </a:r>
          </a:p>
          <a:p>
            <a:r>
              <a:rPr lang="en-US" sz="2400" dirty="0" err="1" smtClean="0"/>
              <a:t>Bol</a:t>
            </a:r>
            <a:r>
              <a:rPr lang="en-US" sz="2400" dirty="0" smtClean="0"/>
              <a:t> </a:t>
            </a:r>
            <a:r>
              <a:rPr lang="en-US" sz="2400" dirty="0" err="1" smtClean="0"/>
              <a:t>dementnih</a:t>
            </a:r>
            <a:endParaRPr lang="en-US" sz="2400" dirty="0" smtClean="0"/>
          </a:p>
          <a:p>
            <a:r>
              <a:rPr lang="en-US" sz="2400" dirty="0" err="1" smtClean="0"/>
              <a:t>Etič</a:t>
            </a:r>
            <a:r>
              <a:rPr lang="sl-SI" sz="2400" dirty="0" smtClean="0"/>
              <a:t>k</a:t>
            </a:r>
            <a:r>
              <a:rPr lang="en-US" sz="2400" dirty="0" smtClean="0"/>
              <a:t>a </a:t>
            </a:r>
            <a:r>
              <a:rPr lang="en-US" sz="2400" dirty="0" err="1" smtClean="0"/>
              <a:t>obveza</a:t>
            </a:r>
            <a:r>
              <a:rPr lang="en-US" sz="2400" dirty="0" smtClean="0"/>
              <a:t> l</a:t>
            </a:r>
            <a:r>
              <a:rPr lang="sl-SI" sz="2400" dirty="0" err="1" smtClean="0"/>
              <a:t>ečenja</a:t>
            </a:r>
            <a:r>
              <a:rPr lang="en-US" sz="2400" dirty="0" smtClean="0"/>
              <a:t> </a:t>
            </a:r>
            <a:r>
              <a:rPr lang="en-US" sz="2400" dirty="0" err="1" smtClean="0"/>
              <a:t>bol</a:t>
            </a:r>
            <a:r>
              <a:rPr lang="sl-SI" sz="2400" dirty="0" smtClean="0"/>
              <a:t>a</a:t>
            </a:r>
            <a:r>
              <a:rPr lang="sl-SI" sz="2400" dirty="0"/>
              <a:t> </a:t>
            </a:r>
            <a:r>
              <a:rPr lang="sl-SI" sz="2400" dirty="0" smtClean="0"/>
              <a:t>je </a:t>
            </a:r>
            <a:r>
              <a:rPr lang="sl-SI" sz="2400" dirty="0" err="1" smtClean="0"/>
              <a:t>često</a:t>
            </a:r>
            <a:r>
              <a:rPr lang="en-US" sz="2400" dirty="0" smtClean="0"/>
              <a:t> </a:t>
            </a:r>
            <a:r>
              <a:rPr lang="en-US" sz="2400" dirty="0" err="1" smtClean="0"/>
              <a:t>zanemarena</a:t>
            </a:r>
            <a:endParaRPr lang="en-US" sz="2400"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764833"/>
          </a:xfrm>
          <a:prstGeom prst="rect">
            <a:avLst/>
          </a:prstGeom>
        </p:spPr>
      </p:pic>
    </p:spTree>
    <p:extLst>
      <p:ext uri="{BB962C8B-B14F-4D97-AF65-F5344CB8AC3E}">
        <p14:creationId xmlns:p14="http://schemas.microsoft.com/office/powerpoint/2010/main" val="17225257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slov 6"/>
          <p:cNvSpPr>
            <a:spLocks noGrp="1"/>
          </p:cNvSpPr>
          <p:nvPr>
            <p:ph type="title"/>
          </p:nvPr>
        </p:nvSpPr>
        <p:spPr>
          <a:xfrm>
            <a:off x="457200" y="1066800"/>
            <a:ext cx="8229600" cy="1143000"/>
          </a:xfrm>
        </p:spPr>
        <p:txBody>
          <a:bodyPr>
            <a:normAutofit/>
          </a:bodyPr>
          <a:lstStyle/>
          <a:p>
            <a:pPr>
              <a:defRPr/>
            </a:pPr>
            <a:r>
              <a:rPr lang="sl-SI" sz="3200" dirty="0" smtClean="0">
                <a:solidFill>
                  <a:srgbClr val="003300"/>
                </a:solidFill>
              </a:rPr>
              <a:t>Etički </a:t>
            </a:r>
            <a:r>
              <a:rPr lang="sl-SI" sz="3200" dirty="0" smtClean="0">
                <a:solidFill>
                  <a:srgbClr val="003300"/>
                </a:solidFill>
              </a:rPr>
              <a:t>podsticaj, inicijativa</a:t>
            </a:r>
            <a:endParaRPr lang="sl-SI" sz="3200" dirty="0">
              <a:solidFill>
                <a:srgbClr val="003300"/>
              </a:solidFill>
            </a:endParaRPr>
          </a:p>
        </p:txBody>
      </p:sp>
      <p:sp>
        <p:nvSpPr>
          <p:cNvPr id="2" name="Content Placeholder 1"/>
          <p:cNvSpPr>
            <a:spLocks noGrp="1"/>
          </p:cNvSpPr>
          <p:nvPr>
            <p:ph idx="1"/>
          </p:nvPr>
        </p:nvSpPr>
        <p:spPr>
          <a:xfrm>
            <a:off x="457200" y="2667000"/>
            <a:ext cx="8229600" cy="3886200"/>
          </a:xfrm>
        </p:spPr>
        <p:txBody>
          <a:bodyPr>
            <a:normAutofit/>
          </a:bodyPr>
          <a:lstStyle/>
          <a:p>
            <a:r>
              <a:rPr lang="en-US" sz="2400" dirty="0" err="1" smtClean="0"/>
              <a:t>Efektivno</a:t>
            </a:r>
            <a:r>
              <a:rPr lang="en-US" sz="2400" dirty="0" smtClean="0"/>
              <a:t> l</a:t>
            </a:r>
            <a:r>
              <a:rPr lang="sl-SI" sz="2400" dirty="0" err="1" smtClean="0"/>
              <a:t>ečenje</a:t>
            </a:r>
            <a:r>
              <a:rPr lang="en-US" sz="2400" dirty="0" smtClean="0"/>
              <a:t> </a:t>
            </a:r>
            <a:r>
              <a:rPr lang="en-US" sz="2400" dirty="0" err="1" smtClean="0"/>
              <a:t>bol</a:t>
            </a:r>
            <a:r>
              <a:rPr lang="sl-SI" sz="2400" dirty="0" smtClean="0"/>
              <a:t>a</a:t>
            </a:r>
            <a:r>
              <a:rPr lang="en-US" sz="2400" dirty="0" smtClean="0"/>
              <a:t> </a:t>
            </a:r>
            <a:r>
              <a:rPr lang="en-US" sz="2400" dirty="0" err="1" smtClean="0"/>
              <a:t>i</a:t>
            </a:r>
            <a:r>
              <a:rPr lang="en-US" sz="2400" dirty="0" smtClean="0"/>
              <a:t> </a:t>
            </a:r>
            <a:r>
              <a:rPr lang="en-US" sz="2400" dirty="0" err="1" smtClean="0"/>
              <a:t>holisti</a:t>
            </a:r>
            <a:r>
              <a:rPr lang="sl-SI" sz="2400" dirty="0" err="1" smtClean="0"/>
              <a:t>čk</a:t>
            </a:r>
            <a:r>
              <a:rPr lang="en-US" sz="2400" dirty="0" err="1" smtClean="0"/>
              <a:t>i</a:t>
            </a:r>
            <a:r>
              <a:rPr lang="en-US" sz="2400" dirty="0" smtClean="0"/>
              <a:t> </a:t>
            </a:r>
            <a:r>
              <a:rPr lang="en-US" sz="2400" dirty="0" err="1" smtClean="0"/>
              <a:t>pristup</a:t>
            </a:r>
            <a:endParaRPr lang="en-US" sz="2400" dirty="0" smtClean="0"/>
          </a:p>
          <a:p>
            <a:r>
              <a:rPr lang="en-US" sz="2400" dirty="0" err="1" smtClean="0"/>
              <a:t>Etič</a:t>
            </a:r>
            <a:r>
              <a:rPr lang="sl-SI" sz="2400" dirty="0" smtClean="0"/>
              <a:t>k</a:t>
            </a:r>
            <a:r>
              <a:rPr lang="en-US" sz="2400" dirty="0" smtClean="0"/>
              <a:t>a </a:t>
            </a:r>
            <a:r>
              <a:rPr lang="en-US" sz="2400" dirty="0" err="1" smtClean="0"/>
              <a:t>obveza</a:t>
            </a:r>
            <a:r>
              <a:rPr lang="en-US" sz="2400" dirty="0" smtClean="0"/>
              <a:t> </a:t>
            </a:r>
            <a:r>
              <a:rPr lang="sl-SI" sz="2400" dirty="0" err="1" smtClean="0"/>
              <a:t>svih</a:t>
            </a:r>
            <a:r>
              <a:rPr lang="en-US" sz="2400" dirty="0" smtClean="0"/>
              <a:t> </a:t>
            </a:r>
            <a:r>
              <a:rPr lang="en-US" sz="2400" dirty="0" err="1" smtClean="0"/>
              <a:t>zdravstvenih</a:t>
            </a:r>
            <a:r>
              <a:rPr lang="en-US" sz="2400" dirty="0" smtClean="0"/>
              <a:t> </a:t>
            </a:r>
            <a:r>
              <a:rPr lang="sl-SI" sz="2400" dirty="0" err="1" smtClean="0"/>
              <a:t>radnika</a:t>
            </a:r>
            <a:r>
              <a:rPr lang="en-US" sz="2400" dirty="0" smtClean="0"/>
              <a:t>, </a:t>
            </a:r>
            <a:r>
              <a:rPr lang="en-US" sz="2400" dirty="0" err="1" smtClean="0"/>
              <a:t>dru</a:t>
            </a:r>
            <a:r>
              <a:rPr lang="sl-SI" sz="2400" dirty="0" err="1" smtClean="0"/>
              <a:t>štva</a:t>
            </a:r>
            <a:endParaRPr lang="en-US" sz="2400" dirty="0" smtClean="0"/>
          </a:p>
          <a:p>
            <a:r>
              <a:rPr lang="en-US" sz="2400" dirty="0" smtClean="0"/>
              <a:t>De</a:t>
            </a:r>
            <a:r>
              <a:rPr lang="sl-SI" sz="2400" dirty="0" smtClean="0"/>
              <a:t>o prava</a:t>
            </a:r>
            <a:r>
              <a:rPr lang="en-US" sz="2400" dirty="0" smtClean="0"/>
              <a:t> </a:t>
            </a:r>
            <a:r>
              <a:rPr lang="en-US" sz="2400" dirty="0" err="1" smtClean="0"/>
              <a:t>čovek</a:t>
            </a:r>
            <a:r>
              <a:rPr lang="sl-SI" sz="2400" dirty="0" smtClean="0"/>
              <a:t>a</a:t>
            </a:r>
            <a:endParaRPr lang="en-US" sz="2400" dirty="0" smtClean="0"/>
          </a:p>
          <a:p>
            <a:r>
              <a:rPr lang="en-US" sz="2400" dirty="0" err="1" smtClean="0"/>
              <a:t>Zdavstvene</a:t>
            </a:r>
            <a:r>
              <a:rPr lang="en-US" sz="2400" dirty="0" smtClean="0"/>
              <a:t> </a:t>
            </a:r>
            <a:r>
              <a:rPr lang="en-US" sz="2400" dirty="0" err="1" smtClean="0"/>
              <a:t>organizacije</a:t>
            </a:r>
            <a:r>
              <a:rPr lang="en-US" sz="2400" dirty="0" smtClean="0"/>
              <a:t>, </a:t>
            </a:r>
            <a:r>
              <a:rPr lang="en-US" sz="2400" dirty="0" err="1" smtClean="0"/>
              <a:t>sistemi</a:t>
            </a:r>
            <a:endParaRPr lang="en-US" sz="2400"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764833"/>
          </a:xfrm>
          <a:prstGeom prst="rect">
            <a:avLst/>
          </a:prstGeom>
        </p:spPr>
      </p:pic>
    </p:spTree>
    <p:extLst>
      <p:ext uri="{BB962C8B-B14F-4D97-AF65-F5344CB8AC3E}">
        <p14:creationId xmlns:p14="http://schemas.microsoft.com/office/powerpoint/2010/main" val="301795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7" name="Rectangle 3"/>
          <p:cNvSpPr>
            <a:spLocks noGrp="1" noChangeArrowheads="1"/>
          </p:cNvSpPr>
          <p:nvPr>
            <p:ph type="title"/>
          </p:nvPr>
        </p:nvSpPr>
        <p:spPr>
          <a:xfrm>
            <a:off x="539750" y="476250"/>
            <a:ext cx="8362950" cy="1103313"/>
          </a:xfrm>
        </p:spPr>
        <p:txBody>
          <a:bodyPr/>
          <a:lstStyle/>
          <a:p>
            <a:pPr algn="l">
              <a:defRPr/>
            </a:pPr>
            <a:r>
              <a:rPr lang="en-US" dirty="0" smtClean="0"/>
              <a:t> </a:t>
            </a:r>
            <a:r>
              <a:rPr lang="sl-SI" dirty="0" smtClean="0"/>
              <a:t>                       Etika</a:t>
            </a:r>
            <a:endParaRPr lang="en-US" dirty="0" smtClean="0"/>
          </a:p>
        </p:txBody>
      </p:sp>
      <p:sp>
        <p:nvSpPr>
          <p:cNvPr id="4100" name="Pravokotnik 6"/>
          <p:cNvSpPr>
            <a:spLocks noChangeArrowheads="1"/>
          </p:cNvSpPr>
          <p:nvPr/>
        </p:nvSpPr>
        <p:spPr bwMode="auto">
          <a:xfrm>
            <a:off x="827088" y="1844675"/>
            <a:ext cx="7572375" cy="2492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sl-SI" altLang="x-none" dirty="0"/>
          </a:p>
          <a:p>
            <a:r>
              <a:rPr lang="sl-SI" altLang="x-none" dirty="0"/>
              <a:t> </a:t>
            </a:r>
            <a:r>
              <a:rPr lang="sl-SI" altLang="x-none" sz="3200" dirty="0" smtClean="0"/>
              <a:t>ETIKA</a:t>
            </a:r>
            <a:r>
              <a:rPr lang="sl-SI" altLang="x-none" sz="3200" dirty="0" smtClean="0">
                <a:latin typeface="Arial" charset="0"/>
              </a:rPr>
              <a:t> </a:t>
            </a:r>
            <a:r>
              <a:rPr lang="sl-SI" altLang="x-none" dirty="0" smtClean="0"/>
              <a:t>–</a:t>
            </a:r>
            <a:r>
              <a:rPr lang="sl-SI" altLang="x-none" dirty="0" smtClean="0">
                <a:latin typeface="Arial" charset="0"/>
              </a:rPr>
              <a:t> </a:t>
            </a:r>
            <a:r>
              <a:rPr lang="sl-SI" altLang="x-none" dirty="0" smtClean="0"/>
              <a:t>ETHOS</a:t>
            </a:r>
            <a:r>
              <a:rPr lang="sl-SI" altLang="x-none" dirty="0" smtClean="0">
                <a:latin typeface="Arial" charset="0"/>
              </a:rPr>
              <a:t> </a:t>
            </a:r>
            <a:r>
              <a:rPr lang="sl-SI" altLang="x-none" dirty="0" smtClean="0"/>
              <a:t>– OBIČAJ, KARAKTER,</a:t>
            </a:r>
            <a:r>
              <a:rPr lang="sl-SI" altLang="x-none" dirty="0" smtClean="0">
                <a:latin typeface="Arial" charset="0"/>
              </a:rPr>
              <a:t> </a:t>
            </a:r>
            <a:r>
              <a:rPr lang="sl-SI" altLang="x-none" dirty="0" smtClean="0"/>
              <a:t>DOSTOJANSTVO</a:t>
            </a:r>
          </a:p>
          <a:p>
            <a:endParaRPr lang="sl-SI" altLang="x-none" dirty="0" smtClean="0"/>
          </a:p>
          <a:p>
            <a:r>
              <a:rPr lang="sl-SI" altLang="x-none" sz="2800" dirty="0" smtClean="0">
                <a:latin typeface="Arial" charset="0"/>
              </a:rPr>
              <a:t> </a:t>
            </a:r>
            <a:r>
              <a:rPr lang="sl-SI" altLang="x-none" sz="2800" dirty="0" smtClean="0"/>
              <a:t>MORALA</a:t>
            </a:r>
            <a:r>
              <a:rPr lang="sl-SI" altLang="x-none" sz="2800" dirty="0" smtClean="0">
                <a:latin typeface="Arial" charset="0"/>
              </a:rPr>
              <a:t> </a:t>
            </a:r>
            <a:r>
              <a:rPr lang="sl-SI" altLang="x-none" dirty="0" smtClean="0"/>
              <a:t>–</a:t>
            </a:r>
            <a:r>
              <a:rPr lang="sl-SI" altLang="x-none" dirty="0" smtClean="0">
                <a:latin typeface="Arial" charset="0"/>
              </a:rPr>
              <a:t> </a:t>
            </a:r>
            <a:r>
              <a:rPr lang="sl-SI" altLang="x-none" dirty="0" smtClean="0"/>
              <a:t>MORALIS</a:t>
            </a:r>
            <a:r>
              <a:rPr lang="sl-SI" altLang="x-none" dirty="0" smtClean="0">
                <a:latin typeface="Arial" charset="0"/>
              </a:rPr>
              <a:t> </a:t>
            </a:r>
            <a:r>
              <a:rPr lang="sl-SI" altLang="x-none" dirty="0" smtClean="0"/>
              <a:t>–</a:t>
            </a:r>
            <a:r>
              <a:rPr lang="sl-SI" altLang="x-none" dirty="0" smtClean="0">
                <a:latin typeface="Arial" charset="0"/>
              </a:rPr>
              <a:t> </a:t>
            </a:r>
            <a:r>
              <a:rPr lang="sl-SI" altLang="x-none" dirty="0" smtClean="0"/>
              <a:t>OBIČAJ, VRLINA KREPOST</a:t>
            </a:r>
            <a:endParaRPr lang="sl-SI" altLang="x-none" dirty="0"/>
          </a:p>
        </p:txBody>
      </p:sp>
      <p:pic>
        <p:nvPicPr>
          <p:cNvPr id="4101" name="Ograda vsebine 7" descr="204px-Scale_of_justice_2_svg.png"/>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a:xfrm>
            <a:off x="6516688" y="3716338"/>
            <a:ext cx="1800225" cy="1914525"/>
          </a:xfr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9144000" cy="764833"/>
          </a:xfrm>
          <a:prstGeom prst="rect">
            <a:avLst/>
          </a:prstGeom>
        </p:spPr>
      </p:pic>
    </p:spTree>
    <p:extLst>
      <p:ext uri="{BB962C8B-B14F-4D97-AF65-F5344CB8AC3E}">
        <p14:creationId xmlns:p14="http://schemas.microsoft.com/office/powerpoint/2010/main" val="17116029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Ograda vsebine 2"/>
          <p:cNvSpPr>
            <a:spLocks noGrp="1"/>
          </p:cNvSpPr>
          <p:nvPr>
            <p:ph idx="1"/>
          </p:nvPr>
        </p:nvSpPr>
        <p:spPr>
          <a:xfrm>
            <a:off x="714375" y="1857375"/>
            <a:ext cx="7772400" cy="4092575"/>
          </a:xfrm>
        </p:spPr>
        <p:txBody>
          <a:bodyPr/>
          <a:lstStyle/>
          <a:p>
            <a:pPr marL="514350" indent="-514350">
              <a:buFont typeface="Arial" pitchFamily="34" charset="0"/>
              <a:buChar char="•"/>
              <a:defRPr/>
            </a:pPr>
            <a:r>
              <a:rPr lang="sl-SI" dirty="0" smtClean="0"/>
              <a:t>Pravo do </a:t>
            </a:r>
            <a:r>
              <a:rPr lang="sl-SI" dirty="0" err="1" smtClean="0"/>
              <a:t>efikasnog</a:t>
            </a:r>
            <a:r>
              <a:rPr lang="sl-SI" dirty="0" smtClean="0"/>
              <a:t> </a:t>
            </a:r>
            <a:r>
              <a:rPr lang="sl-SI" dirty="0" err="1" smtClean="0"/>
              <a:t>ublažavanja</a:t>
            </a:r>
            <a:r>
              <a:rPr lang="sl-SI" dirty="0" smtClean="0"/>
              <a:t> </a:t>
            </a:r>
            <a:r>
              <a:rPr lang="sl-SI" dirty="0" err="1" smtClean="0"/>
              <a:t>bola</a:t>
            </a:r>
            <a:r>
              <a:rPr lang="sl-SI" dirty="0" smtClean="0"/>
              <a:t> </a:t>
            </a:r>
          </a:p>
          <a:p>
            <a:pPr marL="514350" indent="-514350">
              <a:buFont typeface="Arial" pitchFamily="34" charset="0"/>
              <a:buChar char="•"/>
              <a:defRPr/>
            </a:pPr>
            <a:r>
              <a:rPr lang="sl-SI" dirty="0" smtClean="0"/>
              <a:t>Informiranost </a:t>
            </a:r>
            <a:r>
              <a:rPr lang="sl-SI" dirty="0" err="1" smtClean="0"/>
              <a:t>smanjuje</a:t>
            </a:r>
            <a:r>
              <a:rPr lang="sl-SI" dirty="0" smtClean="0"/>
              <a:t> </a:t>
            </a:r>
            <a:r>
              <a:rPr lang="sl-SI" dirty="0" err="1" smtClean="0"/>
              <a:t>postoperativni</a:t>
            </a:r>
            <a:r>
              <a:rPr lang="sl-SI" dirty="0" smtClean="0"/>
              <a:t> bol</a:t>
            </a:r>
          </a:p>
          <a:p>
            <a:pPr marL="514350" indent="-514350">
              <a:buFontTx/>
              <a:buNone/>
              <a:defRPr/>
            </a:pPr>
            <a:endParaRPr lang="sl-SI" b="1" dirty="0" smtClean="0"/>
          </a:p>
          <a:p>
            <a:pPr marL="514350" indent="-514350" algn="ctr">
              <a:buFontTx/>
              <a:buNone/>
              <a:defRPr/>
            </a:pPr>
            <a:r>
              <a:rPr lang="sl-SI" sz="3600" b="1" dirty="0" smtClean="0"/>
              <a:t>            </a:t>
            </a:r>
            <a:r>
              <a:rPr lang="sl-SI" sz="3600" b="1" dirty="0" err="1" smtClean="0">
                <a:solidFill>
                  <a:schemeClr val="accent2">
                    <a:lumMod val="75000"/>
                  </a:schemeClr>
                </a:solidFill>
              </a:rPr>
              <a:t>Veće</a:t>
            </a:r>
            <a:r>
              <a:rPr lang="sl-SI" sz="3600" b="1" dirty="0" smtClean="0">
                <a:solidFill>
                  <a:schemeClr val="accent2">
                    <a:lumMod val="75000"/>
                  </a:schemeClr>
                </a:solidFill>
              </a:rPr>
              <a:t> zadovoljstvo </a:t>
            </a:r>
            <a:r>
              <a:rPr lang="sl-SI" sz="3600" b="1" dirty="0" err="1" smtClean="0">
                <a:solidFill>
                  <a:schemeClr val="accent2">
                    <a:lumMod val="75000"/>
                  </a:schemeClr>
                </a:solidFill>
              </a:rPr>
              <a:t>zdravstvenom</a:t>
            </a:r>
            <a:r>
              <a:rPr lang="sl-SI" sz="3600" b="1" dirty="0" smtClean="0">
                <a:solidFill>
                  <a:schemeClr val="accent2">
                    <a:lumMod val="75000"/>
                  </a:schemeClr>
                </a:solidFill>
              </a:rPr>
              <a:t> </a:t>
            </a:r>
            <a:r>
              <a:rPr lang="sl-SI" sz="3600" b="1" dirty="0" err="1" smtClean="0">
                <a:solidFill>
                  <a:schemeClr val="accent2">
                    <a:lumMod val="75000"/>
                  </a:schemeClr>
                </a:solidFill>
              </a:rPr>
              <a:t>opskrbom</a:t>
            </a:r>
            <a:r>
              <a:rPr lang="sl-SI" sz="3600" b="1" dirty="0" smtClean="0">
                <a:solidFill>
                  <a:schemeClr val="accent2">
                    <a:lumMod val="75000"/>
                  </a:schemeClr>
                </a:solidFill>
              </a:rPr>
              <a:t>!</a:t>
            </a:r>
          </a:p>
        </p:txBody>
      </p:sp>
      <p:sp>
        <p:nvSpPr>
          <p:cNvPr id="2" name="Naslov 1"/>
          <p:cNvSpPr>
            <a:spLocks noGrp="1"/>
          </p:cNvSpPr>
          <p:nvPr>
            <p:ph type="title"/>
          </p:nvPr>
        </p:nvSpPr>
        <p:spPr/>
        <p:txBody>
          <a:bodyPr>
            <a:normAutofit/>
          </a:bodyPr>
          <a:lstStyle/>
          <a:p>
            <a:pPr>
              <a:defRPr/>
            </a:pPr>
            <a:r>
              <a:rPr lang="hr-HR" sz="3200" dirty="0" smtClean="0">
                <a:solidFill>
                  <a:schemeClr val="tx1">
                    <a:lumMod val="95000"/>
                    <a:lumOff val="5000"/>
                  </a:schemeClr>
                </a:solidFill>
                <a:effectLst>
                  <a:outerShdw blurRad="38100" dist="38100" dir="2700000" algn="tl">
                    <a:srgbClr val="000000"/>
                  </a:outerShdw>
                </a:effectLst>
              </a:rPr>
              <a:t>LEČENJE BOLA</a:t>
            </a:r>
            <a:endParaRPr lang="sl-SI" sz="3200" dirty="0">
              <a:solidFill>
                <a:schemeClr val="tx1">
                  <a:lumMod val="95000"/>
                  <a:lumOff val="5000"/>
                </a:schemeClr>
              </a:solidFill>
            </a:endParaRPr>
          </a:p>
        </p:txBody>
      </p:sp>
      <p:sp>
        <p:nvSpPr>
          <p:cNvPr id="10246" name="Desna puščica 5"/>
          <p:cNvSpPr>
            <a:spLocks noChangeArrowheads="1"/>
          </p:cNvSpPr>
          <p:nvPr/>
        </p:nvSpPr>
        <p:spPr bwMode="auto">
          <a:xfrm>
            <a:off x="1476375" y="4652963"/>
            <a:ext cx="977900" cy="484187"/>
          </a:xfrm>
          <a:prstGeom prst="rightArrow">
            <a:avLst>
              <a:gd name="adj1" fmla="val 50000"/>
              <a:gd name="adj2" fmla="val 50024"/>
            </a:avLst>
          </a:prstGeom>
          <a:solidFill>
            <a:schemeClr val="accent1"/>
          </a:solidFill>
          <a:ln w="9525">
            <a:solidFill>
              <a:schemeClr val="tx1"/>
            </a:solidFill>
            <a:round/>
            <a:headEnd/>
            <a:tailEnd/>
          </a:ln>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sl-SI" altLang="x-none"/>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764833"/>
          </a:xfrm>
          <a:prstGeom prst="rect">
            <a:avLst/>
          </a:prstGeom>
        </p:spPr>
      </p:pic>
    </p:spTree>
    <p:extLst>
      <p:ext uri="{BB962C8B-B14F-4D97-AF65-F5344CB8AC3E}">
        <p14:creationId xmlns:p14="http://schemas.microsoft.com/office/powerpoint/2010/main" val="7091033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slov 1"/>
          <p:cNvSpPr txBox="1">
            <a:spLocks/>
          </p:cNvSpPr>
          <p:nvPr/>
        </p:nvSpPr>
        <p:spPr bwMode="auto">
          <a:xfrm>
            <a:off x="381000" y="1151438"/>
            <a:ext cx="7772400" cy="1143000"/>
          </a:xfrm>
          <a:prstGeom prst="rect">
            <a:avLst/>
          </a:prstGeom>
          <a:noFill/>
          <a:ln w="9525">
            <a:noFill/>
            <a:miter lim="800000"/>
            <a:headEnd/>
            <a:tailEnd/>
          </a:ln>
        </p:spPr>
        <p:txBody>
          <a:bodyPr anchor="ctr"/>
          <a:lstStyle/>
          <a:p>
            <a:pPr algn="ctr">
              <a:defRPr/>
            </a:pPr>
            <a:r>
              <a:rPr lang="hr-HR" sz="3200" kern="0" dirty="0">
                <a:solidFill>
                  <a:srgbClr val="003366"/>
                </a:solidFill>
                <a:effectLst>
                  <a:outerShdw blurRad="38100" dist="38100" dir="2700000" algn="tl">
                    <a:srgbClr val="000000"/>
                  </a:outerShdw>
                </a:effectLst>
                <a:latin typeface="+mj-lt"/>
                <a:ea typeface="+mj-ea"/>
                <a:cs typeface="+mj-cs"/>
              </a:rPr>
              <a:t>5. vitalni znak</a:t>
            </a:r>
            <a:endParaRPr lang="sl-SI" sz="3200" kern="0" dirty="0">
              <a:solidFill>
                <a:schemeClr val="tx2"/>
              </a:solidFill>
              <a:latin typeface="+mj-lt"/>
              <a:ea typeface="+mj-ea"/>
              <a:cs typeface="+mj-cs"/>
            </a:endParaRPr>
          </a:p>
        </p:txBody>
      </p:sp>
      <p:sp>
        <p:nvSpPr>
          <p:cNvPr id="6" name="Ograda vsebine 2"/>
          <p:cNvSpPr txBox="1">
            <a:spLocks/>
          </p:cNvSpPr>
          <p:nvPr/>
        </p:nvSpPr>
        <p:spPr bwMode="auto">
          <a:xfrm>
            <a:off x="714375" y="2322512"/>
            <a:ext cx="7772400" cy="3011488"/>
          </a:xfrm>
          <a:prstGeom prst="rect">
            <a:avLst/>
          </a:prstGeom>
          <a:noFill/>
          <a:ln w="9525">
            <a:noFill/>
            <a:miter lim="800000"/>
            <a:headEnd/>
            <a:tailEnd/>
          </a:ln>
        </p:spPr>
        <p:txBody>
          <a:bodyPr/>
          <a:lstStyle/>
          <a:p>
            <a:pPr marL="514350" indent="-514350">
              <a:spcBef>
                <a:spcPct val="20000"/>
              </a:spcBef>
              <a:buFont typeface="Arial" pitchFamily="34" charset="0"/>
              <a:buChar char="•"/>
              <a:defRPr/>
            </a:pPr>
            <a:r>
              <a:rPr lang="sl-SI" sz="2400" kern="0" dirty="0" smtClean="0"/>
              <a:t>Bol </a:t>
            </a:r>
            <a:r>
              <a:rPr lang="sl-SI" sz="2400" kern="0" dirty="0"/>
              <a:t>je 5. vitalni znak – ameriško </a:t>
            </a:r>
            <a:r>
              <a:rPr lang="sl-SI" sz="2400" kern="0" dirty="0" err="1" smtClean="0"/>
              <a:t>udruženje</a:t>
            </a:r>
            <a:r>
              <a:rPr lang="sl-SI" sz="2400" kern="0" dirty="0" smtClean="0"/>
              <a:t> </a:t>
            </a:r>
            <a:r>
              <a:rPr lang="sl-SI" sz="2400" kern="0" dirty="0"/>
              <a:t>za </a:t>
            </a:r>
            <a:r>
              <a:rPr lang="sl-SI" sz="2400" kern="0" dirty="0" err="1" smtClean="0"/>
              <a:t>lečenje</a:t>
            </a:r>
            <a:r>
              <a:rPr lang="sl-SI" sz="2400" kern="0" dirty="0" smtClean="0"/>
              <a:t> </a:t>
            </a:r>
            <a:r>
              <a:rPr lang="sl-SI" sz="2400" kern="0" dirty="0" err="1" smtClean="0"/>
              <a:t>bola</a:t>
            </a:r>
            <a:r>
              <a:rPr lang="sl-SI" sz="2400" kern="0" dirty="0" smtClean="0"/>
              <a:t>, </a:t>
            </a:r>
            <a:r>
              <a:rPr lang="sl-SI" sz="2400" kern="0" dirty="0"/>
              <a:t>1995</a:t>
            </a:r>
          </a:p>
          <a:p>
            <a:pPr marL="514350" indent="-514350">
              <a:spcBef>
                <a:spcPct val="20000"/>
              </a:spcBef>
              <a:defRPr/>
            </a:pPr>
            <a:endParaRPr lang="sl-SI" sz="2400" kern="0" dirty="0"/>
          </a:p>
          <a:p>
            <a:pPr marL="514350" indent="-514350">
              <a:spcBef>
                <a:spcPct val="20000"/>
              </a:spcBef>
              <a:buFont typeface="Arial" pitchFamily="34" charset="0"/>
              <a:buChar char="•"/>
              <a:defRPr/>
            </a:pPr>
            <a:r>
              <a:rPr lang="sl-SI" sz="2400" kern="0" dirty="0"/>
              <a:t>Standard </a:t>
            </a:r>
            <a:r>
              <a:rPr lang="sl-SI" sz="2400" kern="0" dirty="0" err="1" smtClean="0"/>
              <a:t>ocenjivanja</a:t>
            </a:r>
            <a:r>
              <a:rPr lang="sl-SI" sz="2400" kern="0" dirty="0" smtClean="0"/>
              <a:t> </a:t>
            </a:r>
            <a:r>
              <a:rPr lang="sl-SI" sz="2400" kern="0" dirty="0" err="1" smtClean="0"/>
              <a:t>bola</a:t>
            </a:r>
            <a:r>
              <a:rPr lang="sl-SI" sz="2400" kern="0" dirty="0" smtClean="0"/>
              <a:t> </a:t>
            </a:r>
            <a:r>
              <a:rPr lang="sl-SI" sz="2400" kern="0" dirty="0"/>
              <a:t>– JCAHO, 2000</a:t>
            </a:r>
          </a:p>
          <a:p>
            <a:pPr marL="514350" indent="-514350" algn="ctr">
              <a:spcBef>
                <a:spcPct val="20000"/>
              </a:spcBef>
              <a:defRPr/>
            </a:pPr>
            <a:r>
              <a:rPr lang="sl-SI" sz="3600" b="1" kern="0" dirty="0">
                <a:latin typeface="+mn-lt"/>
              </a:rPr>
              <a:t>            </a:t>
            </a:r>
            <a:endParaRPr lang="sl-SI" sz="3600" b="1" kern="0" dirty="0">
              <a:solidFill>
                <a:schemeClr val="accent2">
                  <a:lumMod val="75000"/>
                </a:schemeClr>
              </a:solidFill>
              <a:latin typeface="+mn-lt"/>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764833"/>
          </a:xfrm>
          <a:prstGeom prst="rect">
            <a:avLst/>
          </a:prstGeom>
        </p:spPr>
      </p:pic>
    </p:spTree>
    <p:extLst>
      <p:ext uri="{BB962C8B-B14F-4D97-AF65-F5344CB8AC3E}">
        <p14:creationId xmlns:p14="http://schemas.microsoft.com/office/powerpoint/2010/main" val="8267650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81000" y="990600"/>
            <a:ext cx="8229600" cy="1143000"/>
          </a:xfrm>
        </p:spPr>
        <p:txBody>
          <a:bodyPr>
            <a:normAutofit/>
          </a:bodyPr>
          <a:lstStyle/>
          <a:p>
            <a:pPr>
              <a:defRPr/>
            </a:pPr>
            <a:r>
              <a:rPr lang="hr-HR" sz="3200" dirty="0" err="1" smtClean="0">
                <a:solidFill>
                  <a:srgbClr val="003366"/>
                </a:solidFill>
                <a:effectLst>
                  <a:outerShdw blurRad="38100" dist="38100" dir="2700000" algn="tl">
                    <a:srgbClr val="000000"/>
                  </a:outerShdw>
                </a:effectLst>
              </a:rPr>
              <a:t>Vloga</a:t>
            </a:r>
            <a:r>
              <a:rPr lang="hr-HR" sz="3200" dirty="0" smtClean="0">
                <a:solidFill>
                  <a:srgbClr val="003366"/>
                </a:solidFill>
                <a:effectLst>
                  <a:outerShdw blurRad="38100" dist="38100" dir="2700000" algn="tl">
                    <a:srgbClr val="000000"/>
                  </a:outerShdw>
                </a:effectLst>
              </a:rPr>
              <a:t> medicinske sestre</a:t>
            </a:r>
            <a:endParaRPr lang="sl-SI" sz="3200" dirty="0"/>
          </a:p>
        </p:txBody>
      </p:sp>
      <p:sp>
        <p:nvSpPr>
          <p:cNvPr id="12291" name="Ograda vsebine 2"/>
          <p:cNvSpPr>
            <a:spLocks noGrp="1"/>
          </p:cNvSpPr>
          <p:nvPr>
            <p:ph idx="1"/>
          </p:nvPr>
        </p:nvSpPr>
        <p:spPr>
          <a:xfrm>
            <a:off x="1331913" y="2438400"/>
            <a:ext cx="4248150" cy="3962400"/>
          </a:xfrm>
        </p:spPr>
        <p:txBody>
          <a:bodyPr/>
          <a:lstStyle/>
          <a:p>
            <a:r>
              <a:rPr lang="sl-SI" altLang="x-none" sz="2400" b="1" dirty="0" err="1" smtClean="0"/>
              <a:t>Saosećanje</a:t>
            </a:r>
            <a:endParaRPr lang="sl-SI" altLang="x-none" sz="2400" b="1" dirty="0"/>
          </a:p>
          <a:p>
            <a:r>
              <a:rPr lang="sl-SI" altLang="x-none" sz="2400" b="1" dirty="0"/>
              <a:t>Kompetentnost</a:t>
            </a:r>
          </a:p>
          <a:p>
            <a:r>
              <a:rPr lang="sl-SI" altLang="x-none" sz="2400" b="1" dirty="0" err="1" smtClean="0"/>
              <a:t>Poverenje</a:t>
            </a:r>
            <a:endParaRPr lang="sl-SI" altLang="x-none" sz="2400" b="1" dirty="0"/>
          </a:p>
          <a:p>
            <a:r>
              <a:rPr lang="sl-SI" altLang="x-none" sz="2400" b="1" dirty="0" err="1" smtClean="0"/>
              <a:t>Savest</a:t>
            </a:r>
            <a:endParaRPr lang="sl-SI" altLang="x-none" sz="2400" b="1" dirty="0"/>
          </a:p>
          <a:p>
            <a:r>
              <a:rPr lang="sl-SI" altLang="x-none" sz="2400" b="1" dirty="0" err="1" smtClean="0"/>
              <a:t>Dužnost</a:t>
            </a:r>
            <a:endParaRPr lang="sl-SI" altLang="x-none" sz="2400" b="1" dirty="0"/>
          </a:p>
          <a:p>
            <a:r>
              <a:rPr lang="sl-SI" altLang="x-none" sz="2400" b="1" dirty="0" err="1" smtClean="0"/>
              <a:t>Zastupništvo</a:t>
            </a:r>
            <a:endParaRPr lang="sl-SI" altLang="x-none" sz="2400" dirty="0"/>
          </a:p>
          <a:p>
            <a:endParaRPr lang="sl-SI" altLang="x-none"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764833"/>
          </a:xfrm>
          <a:prstGeom prst="rect">
            <a:avLst/>
          </a:prstGeom>
        </p:spPr>
      </p:pic>
    </p:spTree>
    <p:extLst>
      <p:ext uri="{BB962C8B-B14F-4D97-AF65-F5344CB8AC3E}">
        <p14:creationId xmlns:p14="http://schemas.microsoft.com/office/powerpoint/2010/main" val="161784502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3" name="Rectangle 3"/>
          <p:cNvSpPr>
            <a:spLocks noGrp="1" noChangeArrowheads="1"/>
          </p:cNvSpPr>
          <p:nvPr>
            <p:ph type="title" idx="4294967295"/>
          </p:nvPr>
        </p:nvSpPr>
        <p:spPr>
          <a:xfrm>
            <a:off x="460709" y="1106487"/>
            <a:ext cx="7462838" cy="1103313"/>
          </a:xfrm>
        </p:spPr>
        <p:txBody>
          <a:bodyPr/>
          <a:lstStyle/>
          <a:p>
            <a:pPr>
              <a:defRPr/>
            </a:pPr>
            <a:r>
              <a:rPr lang="en-US" dirty="0" smtClean="0"/>
              <a:t> </a:t>
            </a:r>
            <a:r>
              <a:rPr lang="hr-HR" sz="3200" dirty="0" err="1" smtClean="0">
                <a:solidFill>
                  <a:schemeClr val="tx1">
                    <a:lumMod val="95000"/>
                    <a:lumOff val="5000"/>
                  </a:schemeClr>
                </a:solidFill>
                <a:effectLst>
                  <a:outerShdw blurRad="38100" dist="38100" dir="2700000" algn="tl">
                    <a:srgbClr val="000000"/>
                  </a:outerShdw>
                </a:effectLst>
              </a:rPr>
              <a:t>Saosećanje</a:t>
            </a:r>
            <a:endParaRPr lang="en-US" dirty="0" smtClean="0">
              <a:solidFill>
                <a:schemeClr val="tx1">
                  <a:lumMod val="95000"/>
                  <a:lumOff val="5000"/>
                </a:schemeClr>
              </a:solidFill>
            </a:endParaRPr>
          </a:p>
        </p:txBody>
      </p:sp>
      <p:sp>
        <p:nvSpPr>
          <p:cNvPr id="13317" name="Pravokotnik 5"/>
          <p:cNvSpPr>
            <a:spLocks noChangeArrowheads="1"/>
          </p:cNvSpPr>
          <p:nvPr/>
        </p:nvSpPr>
        <p:spPr bwMode="auto">
          <a:xfrm>
            <a:off x="428625" y="1500188"/>
            <a:ext cx="40719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buFont typeface="Wingdings" charset="2"/>
              <a:buChar char="v"/>
            </a:pPr>
            <a:endParaRPr lang="sl-SI" altLang="x-none"/>
          </a:p>
        </p:txBody>
      </p:sp>
      <p:sp>
        <p:nvSpPr>
          <p:cNvPr id="13318" name="Pravokotnik 7"/>
          <p:cNvSpPr>
            <a:spLocks noChangeArrowheads="1"/>
          </p:cNvSpPr>
          <p:nvPr/>
        </p:nvSpPr>
        <p:spPr bwMode="auto">
          <a:xfrm>
            <a:off x="914400" y="2667000"/>
            <a:ext cx="7561262"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r>
              <a:rPr lang="sl-SI" altLang="x-none" sz="3600" b="1" dirty="0">
                <a:latin typeface="Arial" charset="0"/>
              </a:rPr>
              <a:t>   </a:t>
            </a:r>
            <a:r>
              <a:rPr lang="sl-SI" altLang="x-none" dirty="0" err="1" smtClean="0">
                <a:solidFill>
                  <a:schemeClr val="tx1">
                    <a:lumMod val="95000"/>
                    <a:lumOff val="5000"/>
                  </a:schemeClr>
                </a:solidFill>
              </a:rPr>
              <a:t>Pojedinac</a:t>
            </a:r>
            <a:r>
              <a:rPr lang="sl-SI" altLang="x-none" dirty="0" smtClean="0">
                <a:solidFill>
                  <a:schemeClr val="tx1">
                    <a:lumMod val="95000"/>
                    <a:lumOff val="5000"/>
                  </a:schemeClr>
                </a:solidFill>
              </a:rPr>
              <a:t> može biti </a:t>
            </a:r>
            <a:r>
              <a:rPr lang="sl-SI" altLang="x-none" dirty="0" err="1" smtClean="0">
                <a:solidFill>
                  <a:schemeClr val="tx1">
                    <a:lumMod val="95000"/>
                    <a:lumOff val="5000"/>
                  </a:schemeClr>
                </a:solidFill>
              </a:rPr>
              <a:t>sposoban</a:t>
            </a:r>
            <a:r>
              <a:rPr lang="sl-SI" altLang="x-none" dirty="0">
                <a:solidFill>
                  <a:schemeClr val="tx1">
                    <a:lumMod val="95000"/>
                    <a:lumOff val="5000"/>
                  </a:schemeClr>
                </a:solidFill>
              </a:rPr>
              <a:t> </a:t>
            </a:r>
            <a:r>
              <a:rPr lang="sl-SI" altLang="x-none" dirty="0" smtClean="0">
                <a:solidFill>
                  <a:schemeClr val="tx1">
                    <a:lumMod val="95000"/>
                    <a:lumOff val="5000"/>
                  </a:schemeClr>
                </a:solidFill>
              </a:rPr>
              <a:t>i </a:t>
            </a:r>
            <a:r>
              <a:rPr lang="sl-SI" altLang="x-none" dirty="0" err="1" smtClean="0">
                <a:solidFill>
                  <a:schemeClr val="tx1">
                    <a:lumMod val="95000"/>
                    <a:lumOff val="5000"/>
                  </a:schemeClr>
                </a:solidFill>
              </a:rPr>
              <a:t>velikog</a:t>
            </a:r>
            <a:r>
              <a:rPr lang="sl-SI" altLang="x-none" dirty="0" smtClean="0">
                <a:solidFill>
                  <a:schemeClr val="tx1">
                    <a:lumMod val="95000"/>
                    <a:lumOff val="5000"/>
                  </a:schemeClr>
                </a:solidFill>
              </a:rPr>
              <a:t> </a:t>
            </a:r>
            <a:r>
              <a:rPr lang="sl-SI" altLang="x-none" dirty="0" err="1" smtClean="0">
                <a:solidFill>
                  <a:schemeClr val="tx1">
                    <a:lumMod val="95000"/>
                    <a:lumOff val="5000"/>
                  </a:schemeClr>
                </a:solidFill>
              </a:rPr>
              <a:t>saosećanja</a:t>
            </a:r>
            <a:r>
              <a:rPr lang="sl-SI" altLang="x-none" dirty="0" smtClean="0">
                <a:solidFill>
                  <a:schemeClr val="tx1">
                    <a:lumMod val="95000"/>
                    <a:lumOff val="5000"/>
                  </a:schemeClr>
                </a:solidFill>
              </a:rPr>
              <a:t> a i velike </a:t>
            </a:r>
            <a:r>
              <a:rPr lang="sl-SI" altLang="x-none" dirty="0" err="1" smtClean="0">
                <a:solidFill>
                  <a:schemeClr val="tx1">
                    <a:lumMod val="95000"/>
                    <a:lumOff val="5000"/>
                  </a:schemeClr>
                </a:solidFill>
              </a:rPr>
              <a:t>bezbrižnosti</a:t>
            </a:r>
            <a:r>
              <a:rPr lang="sl-SI" altLang="x-none" dirty="0" smtClean="0">
                <a:solidFill>
                  <a:schemeClr val="tx1">
                    <a:lumMod val="95000"/>
                    <a:lumOff val="5000"/>
                  </a:schemeClr>
                </a:solidFill>
              </a:rPr>
              <a:t>. Sam ima </a:t>
            </a:r>
            <a:r>
              <a:rPr lang="sl-SI" altLang="x-none" dirty="0" err="1" smtClean="0">
                <a:solidFill>
                  <a:schemeClr val="tx1">
                    <a:lumMod val="95000"/>
                    <a:lumOff val="5000"/>
                  </a:schemeClr>
                </a:solidFill>
              </a:rPr>
              <a:t>mogućnost</a:t>
            </a:r>
            <a:r>
              <a:rPr lang="sl-SI" altLang="x-none" dirty="0" smtClean="0">
                <a:solidFill>
                  <a:schemeClr val="tx1">
                    <a:lumMod val="95000"/>
                    <a:lumOff val="5000"/>
                  </a:schemeClr>
                </a:solidFill>
              </a:rPr>
              <a:t> da gaji prvo i preraste drugo. </a:t>
            </a:r>
          </a:p>
          <a:p>
            <a:r>
              <a:rPr lang="sl-SI" altLang="x-none" sz="3600" b="1" dirty="0"/>
              <a:t> </a:t>
            </a:r>
            <a:r>
              <a:rPr lang="sl-SI" altLang="x-none" sz="2000" b="1" dirty="0" smtClean="0"/>
              <a:t>(</a:t>
            </a:r>
            <a:r>
              <a:rPr lang="sl-SI" altLang="x-none" sz="2000" b="1" dirty="0"/>
              <a:t>Norman </a:t>
            </a:r>
            <a:r>
              <a:rPr lang="sl-SI" altLang="x-none" sz="2000" b="1" dirty="0" err="1"/>
              <a:t>Cousins</a:t>
            </a:r>
            <a:r>
              <a:rPr lang="sl-SI" altLang="x-none" sz="2000" b="1" dirty="0"/>
              <a:t>)</a:t>
            </a:r>
            <a:endParaRPr lang="sl-SI" altLang="x-none" sz="3600" b="1" dirty="0"/>
          </a:p>
          <a:p>
            <a:endParaRPr lang="sl-SI" altLang="x-none" sz="3600" b="1" dirty="0"/>
          </a:p>
          <a:p>
            <a:endParaRPr lang="sl-SI" altLang="x-none" sz="3600" b="1" dirty="0"/>
          </a:p>
          <a:p>
            <a:endParaRPr lang="sl-SI" altLang="x-none"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764833"/>
          </a:xfrm>
          <a:prstGeom prst="rect">
            <a:avLst/>
          </a:prstGeom>
        </p:spPr>
      </p:pic>
    </p:spTree>
    <p:extLst>
      <p:ext uri="{BB962C8B-B14F-4D97-AF65-F5344CB8AC3E}">
        <p14:creationId xmlns:p14="http://schemas.microsoft.com/office/powerpoint/2010/main" val="49530818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Ograda noge 4"/>
          <p:cNvSpPr txBox="1">
            <a:spLocks noGrp="1"/>
          </p:cNvSpPr>
          <p:nvPr/>
        </p:nvSpPr>
        <p:spPr bwMode="auto">
          <a:xfrm>
            <a:off x="3059113" y="4581525"/>
            <a:ext cx="2895600" cy="1150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endParaRPr lang="sl-SI" altLang="x-none" sz="1400"/>
          </a:p>
        </p:txBody>
      </p:sp>
      <p:sp>
        <p:nvSpPr>
          <p:cNvPr id="307203" name="Rectangle 3"/>
          <p:cNvSpPr>
            <a:spLocks noGrp="1" noChangeArrowheads="1"/>
          </p:cNvSpPr>
          <p:nvPr>
            <p:ph type="title" idx="4294967295"/>
          </p:nvPr>
        </p:nvSpPr>
        <p:spPr>
          <a:xfrm>
            <a:off x="769144" y="1179512"/>
            <a:ext cx="7462838" cy="1103313"/>
          </a:xfrm>
        </p:spPr>
        <p:txBody>
          <a:bodyPr/>
          <a:lstStyle/>
          <a:p>
            <a:r>
              <a:rPr lang="en-US" altLang="x-none" dirty="0"/>
              <a:t> </a:t>
            </a:r>
            <a:r>
              <a:rPr lang="hr-HR" altLang="x-none" sz="3200" dirty="0">
                <a:solidFill>
                  <a:schemeClr val="tx1">
                    <a:lumMod val="95000"/>
                    <a:lumOff val="5000"/>
                  </a:schemeClr>
                </a:solidFill>
                <a:effectLst>
                  <a:outerShdw blurRad="38100" dist="38100" dir="2700000" algn="tl">
                    <a:srgbClr val="000000"/>
                  </a:outerShdw>
                </a:effectLst>
              </a:rPr>
              <a:t>Kompetentnost</a:t>
            </a:r>
            <a:endParaRPr lang="en-US" altLang="x-none" dirty="0">
              <a:solidFill>
                <a:schemeClr val="tx1">
                  <a:lumMod val="95000"/>
                  <a:lumOff val="5000"/>
                </a:schemeClr>
              </a:solidFill>
            </a:endParaRPr>
          </a:p>
        </p:txBody>
      </p:sp>
      <p:sp>
        <p:nvSpPr>
          <p:cNvPr id="52229" name="Pravokotnik 5"/>
          <p:cNvSpPr>
            <a:spLocks noChangeArrowheads="1"/>
          </p:cNvSpPr>
          <p:nvPr/>
        </p:nvSpPr>
        <p:spPr bwMode="auto">
          <a:xfrm>
            <a:off x="428625" y="1500188"/>
            <a:ext cx="40719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buFont typeface="Wingdings" charset="2"/>
              <a:buChar char="v"/>
            </a:pPr>
            <a:endParaRPr lang="sl-SI" altLang="x-none"/>
          </a:p>
        </p:txBody>
      </p:sp>
      <p:sp>
        <p:nvSpPr>
          <p:cNvPr id="52230" name="Pravokotnik 7"/>
          <p:cNvSpPr>
            <a:spLocks noChangeArrowheads="1"/>
          </p:cNvSpPr>
          <p:nvPr/>
        </p:nvSpPr>
        <p:spPr bwMode="auto">
          <a:xfrm>
            <a:off x="791368" y="2697505"/>
            <a:ext cx="7743031" cy="2739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r>
              <a:rPr lang="sl-SI" altLang="x-none" sz="1200" b="1" dirty="0">
                <a:latin typeface="Arial" charset="0"/>
              </a:rPr>
              <a:t>    </a:t>
            </a:r>
          </a:p>
          <a:p>
            <a:r>
              <a:rPr lang="sl-SI" altLang="x-none" sz="3600" b="1" dirty="0"/>
              <a:t>   </a:t>
            </a:r>
            <a:r>
              <a:rPr lang="sl-SI" altLang="x-none" sz="2800" dirty="0" smtClean="0">
                <a:latin typeface="+mn-lt"/>
              </a:rPr>
              <a:t>Starateljski rad </a:t>
            </a:r>
            <a:r>
              <a:rPr lang="sl-SI" altLang="x-none" sz="2800" dirty="0" smtClean="0">
                <a:latin typeface="+mn-lt"/>
              </a:rPr>
              <a:t>zahteva kompetentnost ali kompetentnost  </a:t>
            </a:r>
            <a:r>
              <a:rPr lang="sl-SI" altLang="x-none" sz="2800" dirty="0" smtClean="0">
                <a:latin typeface="+mn-lt"/>
              </a:rPr>
              <a:t>s ljudskim licem.</a:t>
            </a:r>
            <a:endParaRPr lang="sl-SI" altLang="x-none" sz="2800" dirty="0">
              <a:latin typeface="+mn-lt"/>
            </a:endParaRPr>
          </a:p>
          <a:p>
            <a:endParaRPr lang="sl-SI" altLang="x-none" sz="3600" b="1" dirty="0"/>
          </a:p>
          <a:p>
            <a:endParaRPr lang="sl-SI" altLang="x-none" sz="3600" b="1" dirty="0"/>
          </a:p>
          <a:p>
            <a:endParaRPr lang="sl-SI" altLang="x-none"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764833"/>
          </a:xfrm>
          <a:prstGeom prst="rect">
            <a:avLst/>
          </a:prstGeom>
        </p:spPr>
      </p:pic>
    </p:spTree>
    <p:extLst>
      <p:ext uri="{BB962C8B-B14F-4D97-AF65-F5344CB8AC3E}">
        <p14:creationId xmlns:p14="http://schemas.microsoft.com/office/powerpoint/2010/main" val="80987935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1" name="Rectangle 3"/>
          <p:cNvSpPr>
            <a:spLocks noGrp="1" noChangeArrowheads="1"/>
          </p:cNvSpPr>
          <p:nvPr>
            <p:ph type="title" idx="4294967295"/>
          </p:nvPr>
        </p:nvSpPr>
        <p:spPr>
          <a:xfrm>
            <a:off x="304800" y="1005510"/>
            <a:ext cx="7823200" cy="1103313"/>
          </a:xfrm>
        </p:spPr>
        <p:txBody>
          <a:bodyPr/>
          <a:lstStyle/>
          <a:p>
            <a:pPr>
              <a:defRPr/>
            </a:pPr>
            <a:r>
              <a:rPr lang="en-US" dirty="0" smtClean="0"/>
              <a:t> </a:t>
            </a:r>
            <a:r>
              <a:rPr lang="hr-HR" sz="3200" dirty="0" err="1" smtClean="0">
                <a:solidFill>
                  <a:schemeClr val="tx1">
                    <a:lumMod val="95000"/>
                    <a:lumOff val="5000"/>
                  </a:schemeClr>
                </a:solidFill>
                <a:effectLst>
                  <a:outerShdw blurRad="38100" dist="38100" dir="2700000" algn="tl">
                    <a:srgbClr val="000000"/>
                  </a:outerShdw>
                </a:effectLst>
              </a:rPr>
              <a:t>Poverenje</a:t>
            </a:r>
            <a:endParaRPr lang="en-US" dirty="0" smtClean="0">
              <a:solidFill>
                <a:schemeClr val="tx1">
                  <a:lumMod val="95000"/>
                  <a:lumOff val="5000"/>
                </a:schemeClr>
              </a:solidFill>
            </a:endParaRPr>
          </a:p>
        </p:txBody>
      </p:sp>
      <p:sp>
        <p:nvSpPr>
          <p:cNvPr id="14341" name="Pravokotnik 6"/>
          <p:cNvSpPr>
            <a:spLocks noChangeArrowheads="1"/>
          </p:cNvSpPr>
          <p:nvPr/>
        </p:nvSpPr>
        <p:spPr bwMode="auto">
          <a:xfrm>
            <a:off x="1116013" y="2492276"/>
            <a:ext cx="7127875"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r>
              <a:rPr lang="hr-HR" altLang="x-none" dirty="0" err="1" smtClean="0">
                <a:solidFill>
                  <a:schemeClr val="tx1">
                    <a:lumMod val="95000"/>
                    <a:lumOff val="5000"/>
                  </a:schemeClr>
                </a:solidFill>
                <a:latin typeface="+mn-lt"/>
              </a:rPr>
              <a:t>Poverenje</a:t>
            </a:r>
            <a:r>
              <a:rPr lang="hr-HR" altLang="x-none" dirty="0" smtClean="0">
                <a:solidFill>
                  <a:schemeClr val="tx1">
                    <a:lumMod val="95000"/>
                    <a:lumOff val="5000"/>
                  </a:schemeClr>
                </a:solidFill>
                <a:latin typeface="+mn-lt"/>
              </a:rPr>
              <a:t> je osnova </a:t>
            </a:r>
            <a:r>
              <a:rPr lang="hr-HR" altLang="x-none" dirty="0" err="1" smtClean="0">
                <a:solidFill>
                  <a:schemeClr val="tx1">
                    <a:lumMod val="95000"/>
                    <a:lumOff val="5000"/>
                  </a:schemeClr>
                </a:solidFill>
                <a:latin typeface="+mn-lt"/>
              </a:rPr>
              <a:t>kvalitenog</a:t>
            </a:r>
            <a:r>
              <a:rPr lang="hr-HR" altLang="x-none" dirty="0" smtClean="0">
                <a:solidFill>
                  <a:schemeClr val="tx1">
                    <a:lumMod val="95000"/>
                    <a:lumOff val="5000"/>
                  </a:schemeClr>
                </a:solidFill>
                <a:latin typeface="+mn-lt"/>
              </a:rPr>
              <a:t> ljudskog odnosa, a s tim i dubine </a:t>
            </a:r>
            <a:r>
              <a:rPr lang="hr-HR" altLang="x-none" dirty="0" err="1" smtClean="0">
                <a:solidFill>
                  <a:schemeClr val="tx1">
                    <a:lumMod val="95000"/>
                    <a:lumOff val="5000"/>
                  </a:schemeClr>
                </a:solidFill>
                <a:latin typeface="+mn-lt"/>
              </a:rPr>
              <a:t>osećaja</a:t>
            </a:r>
            <a:r>
              <a:rPr lang="hr-HR" altLang="x-none" dirty="0" smtClean="0">
                <a:solidFill>
                  <a:schemeClr val="tx1">
                    <a:lumMod val="95000"/>
                    <a:lumOff val="5000"/>
                  </a:schemeClr>
                </a:solidFill>
                <a:latin typeface="+mn-lt"/>
              </a:rPr>
              <a:t> među ljudima. </a:t>
            </a:r>
          </a:p>
          <a:p>
            <a:r>
              <a:rPr lang="hr-HR" altLang="x-none" dirty="0" err="1" smtClean="0">
                <a:solidFill>
                  <a:schemeClr val="tx1">
                    <a:lumMod val="95000"/>
                    <a:lumOff val="5000"/>
                  </a:schemeClr>
                </a:solidFill>
                <a:latin typeface="+mn-lt"/>
              </a:rPr>
              <a:t>Tesno</a:t>
            </a:r>
            <a:r>
              <a:rPr lang="hr-HR" altLang="x-none" dirty="0" smtClean="0">
                <a:solidFill>
                  <a:schemeClr val="tx1">
                    <a:lumMod val="95000"/>
                    <a:lumOff val="5000"/>
                  </a:schemeClr>
                </a:solidFill>
                <a:latin typeface="+mn-lt"/>
              </a:rPr>
              <a:t> je povezano s iskrenošću i empatičkom brigom o drugom. </a:t>
            </a:r>
            <a:endParaRPr lang="hr-HR" altLang="x-none" dirty="0">
              <a:solidFill>
                <a:schemeClr val="tx1">
                  <a:lumMod val="95000"/>
                  <a:lumOff val="5000"/>
                </a:schemeClr>
              </a:solidFill>
              <a:latin typeface="+mn-lt"/>
            </a:endParaRPr>
          </a:p>
          <a:p>
            <a:endParaRPr lang="hr-HR" altLang="x-none" b="1" dirty="0">
              <a:solidFill>
                <a:srgbClr val="0033CC"/>
              </a:solidFill>
              <a:latin typeface="Arial Narrow" charset="0"/>
            </a:endParaRPr>
          </a:p>
          <a:p>
            <a:endParaRPr lang="sl-SI" altLang="x-none"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764833"/>
          </a:xfrm>
          <a:prstGeom prst="rect">
            <a:avLst/>
          </a:prstGeom>
        </p:spPr>
      </p:pic>
    </p:spTree>
    <p:extLst>
      <p:ext uri="{BB962C8B-B14F-4D97-AF65-F5344CB8AC3E}">
        <p14:creationId xmlns:p14="http://schemas.microsoft.com/office/powerpoint/2010/main" val="203767853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Pravokotnik 6"/>
          <p:cNvSpPr>
            <a:spLocks noChangeArrowheads="1"/>
          </p:cNvSpPr>
          <p:nvPr/>
        </p:nvSpPr>
        <p:spPr bwMode="auto">
          <a:xfrm>
            <a:off x="1007269" y="2743200"/>
            <a:ext cx="7129462"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r>
              <a:rPr lang="hr-HR" altLang="x-none" dirty="0" smtClean="0">
                <a:solidFill>
                  <a:schemeClr val="tx1">
                    <a:lumMod val="95000"/>
                    <a:lumOff val="5000"/>
                  </a:schemeClr>
                </a:solidFill>
                <a:latin typeface="+mn-lt"/>
              </a:rPr>
              <a:t>Dužnost </a:t>
            </a:r>
            <a:r>
              <a:rPr lang="hr-HR" altLang="x-none" dirty="0">
                <a:solidFill>
                  <a:schemeClr val="tx1">
                    <a:lumMod val="95000"/>
                    <a:lumOff val="5000"/>
                  </a:schemeClr>
                </a:solidFill>
                <a:latin typeface="+mn-lt"/>
              </a:rPr>
              <a:t>je </a:t>
            </a:r>
            <a:r>
              <a:rPr lang="hr-HR" altLang="x-none" dirty="0" smtClean="0">
                <a:solidFill>
                  <a:schemeClr val="tx1">
                    <a:lumMod val="95000"/>
                    <a:lumOff val="5000"/>
                  </a:schemeClr>
                </a:solidFill>
                <a:latin typeface="+mn-lt"/>
              </a:rPr>
              <a:t>kompleksan emocionalni </a:t>
            </a:r>
            <a:r>
              <a:rPr lang="hr-HR" altLang="x-none" dirty="0">
                <a:solidFill>
                  <a:schemeClr val="tx1">
                    <a:lumMod val="95000"/>
                    <a:lumOff val="5000"/>
                  </a:schemeClr>
                </a:solidFill>
                <a:latin typeface="+mn-lt"/>
              </a:rPr>
              <a:t>odgovor za </a:t>
            </a:r>
            <a:r>
              <a:rPr lang="hr-HR" altLang="x-none" dirty="0" smtClean="0">
                <a:solidFill>
                  <a:schemeClr val="tx1">
                    <a:lumMod val="95000"/>
                    <a:lumOff val="5000"/>
                  </a:schemeClr>
                </a:solidFill>
                <a:latin typeface="+mn-lt"/>
              </a:rPr>
              <a:t>kojeg </a:t>
            </a:r>
            <a:r>
              <a:rPr lang="hr-HR" altLang="x-none" dirty="0">
                <a:solidFill>
                  <a:schemeClr val="tx1">
                    <a:lumMod val="95000"/>
                    <a:lumOff val="5000"/>
                  </a:schemeClr>
                </a:solidFill>
                <a:latin typeface="+mn-lt"/>
              </a:rPr>
              <a:t>je </a:t>
            </a:r>
            <a:r>
              <a:rPr lang="hr-HR" altLang="x-none" dirty="0" smtClean="0">
                <a:solidFill>
                  <a:schemeClr val="tx1">
                    <a:lumMod val="95000"/>
                    <a:lumOff val="5000"/>
                  </a:schemeClr>
                </a:solidFill>
                <a:latin typeface="+mn-lt"/>
              </a:rPr>
              <a:t>karakteristična razdvojenost između toga šta neko želi i </a:t>
            </a:r>
            <a:r>
              <a:rPr lang="hr-HR" altLang="x-none" dirty="0" smtClean="0">
                <a:solidFill>
                  <a:schemeClr val="tx1">
                    <a:lumMod val="95000"/>
                    <a:lumOff val="5000"/>
                  </a:schemeClr>
                </a:solidFill>
                <a:latin typeface="+mn-lt"/>
              </a:rPr>
              <a:t>toga </a:t>
            </a:r>
            <a:r>
              <a:rPr lang="hr-HR" altLang="x-none" dirty="0" smtClean="0">
                <a:solidFill>
                  <a:schemeClr val="tx1">
                    <a:lumMod val="95000"/>
                    <a:lumOff val="5000"/>
                  </a:schemeClr>
                </a:solidFill>
                <a:latin typeface="+mn-lt"/>
              </a:rPr>
              <a:t>šta je njegova dužnost, te kako se ponašati u skladu s obojim. (</a:t>
            </a:r>
            <a:r>
              <a:rPr lang="hr-HR" altLang="x-none" dirty="0" err="1">
                <a:solidFill>
                  <a:schemeClr val="tx1">
                    <a:lumMod val="95000"/>
                    <a:lumOff val="5000"/>
                  </a:schemeClr>
                </a:solidFill>
                <a:latin typeface="+mn-lt"/>
              </a:rPr>
              <a:t>Roach</a:t>
            </a:r>
            <a:r>
              <a:rPr lang="hr-HR" altLang="x-none" dirty="0">
                <a:solidFill>
                  <a:schemeClr val="tx1">
                    <a:lumMod val="95000"/>
                    <a:lumOff val="5000"/>
                  </a:schemeClr>
                </a:solidFill>
                <a:latin typeface="+mn-lt"/>
              </a:rPr>
              <a:t>, 1929)</a:t>
            </a:r>
          </a:p>
          <a:p>
            <a:endParaRPr lang="hr-HR" altLang="x-none" b="1" dirty="0">
              <a:solidFill>
                <a:srgbClr val="0033CC"/>
              </a:solidFill>
              <a:latin typeface="Arial Narrow" charset="0"/>
            </a:endParaRPr>
          </a:p>
          <a:p>
            <a:endParaRPr lang="hr-HR" altLang="x-none" b="1" dirty="0">
              <a:solidFill>
                <a:srgbClr val="0033CC"/>
              </a:solidFill>
              <a:latin typeface="Arial Narrow" charset="0"/>
            </a:endParaRPr>
          </a:p>
          <a:p>
            <a:endParaRPr lang="sl-SI" altLang="x-none" dirty="0"/>
          </a:p>
        </p:txBody>
      </p:sp>
      <p:sp>
        <p:nvSpPr>
          <p:cNvPr id="7" name="Rectangle 3"/>
          <p:cNvSpPr txBox="1">
            <a:spLocks noChangeArrowheads="1"/>
          </p:cNvSpPr>
          <p:nvPr/>
        </p:nvSpPr>
        <p:spPr bwMode="auto">
          <a:xfrm>
            <a:off x="-8021" y="1066800"/>
            <a:ext cx="7823200" cy="1103313"/>
          </a:xfrm>
          <a:prstGeom prst="rect">
            <a:avLst/>
          </a:prstGeom>
          <a:noFill/>
          <a:ln w="9525">
            <a:noFill/>
            <a:miter lim="800000"/>
            <a:headEnd/>
            <a:tailEnd/>
          </a:ln>
        </p:spPr>
        <p:txBody>
          <a:bodyPr anchor="ctr"/>
          <a:lstStyle/>
          <a:p>
            <a:pPr algn="ctr">
              <a:defRPr/>
            </a:pPr>
            <a:r>
              <a:rPr lang="en-US" sz="4400" kern="0" dirty="0">
                <a:solidFill>
                  <a:schemeClr val="tx2"/>
                </a:solidFill>
                <a:latin typeface="+mj-lt"/>
                <a:ea typeface="+mj-ea"/>
                <a:cs typeface="+mj-cs"/>
              </a:rPr>
              <a:t> </a:t>
            </a:r>
            <a:r>
              <a:rPr lang="hr-HR" sz="3200" b="1" kern="0" dirty="0" smtClean="0">
                <a:solidFill>
                  <a:srgbClr val="003366"/>
                </a:solidFill>
                <a:effectLst>
                  <a:outerShdw blurRad="38100" dist="38100" dir="2700000" algn="tl">
                    <a:srgbClr val="000000"/>
                  </a:outerShdw>
                </a:effectLst>
                <a:latin typeface="Arial" charset="0"/>
                <a:ea typeface="+mj-ea"/>
                <a:cs typeface="+mj-cs"/>
              </a:rPr>
              <a:t>Dužnost</a:t>
            </a:r>
            <a:endParaRPr lang="en-US" sz="4400" kern="0" dirty="0">
              <a:solidFill>
                <a:schemeClr val="tx2"/>
              </a:solidFill>
              <a:latin typeface="+mj-lt"/>
              <a:ea typeface="+mj-ea"/>
              <a:cs typeface="+mj-cs"/>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764833"/>
          </a:xfrm>
          <a:prstGeom prst="rect">
            <a:avLst/>
          </a:prstGeom>
        </p:spPr>
      </p:pic>
    </p:spTree>
    <p:extLst>
      <p:ext uri="{BB962C8B-B14F-4D97-AF65-F5344CB8AC3E}">
        <p14:creationId xmlns:p14="http://schemas.microsoft.com/office/powerpoint/2010/main" val="93776475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Pravokotnik 6"/>
          <p:cNvSpPr>
            <a:spLocks noChangeArrowheads="1"/>
          </p:cNvSpPr>
          <p:nvPr/>
        </p:nvSpPr>
        <p:spPr bwMode="auto">
          <a:xfrm>
            <a:off x="304800" y="2140089"/>
            <a:ext cx="8686800"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r>
              <a:rPr lang="hr-HR" altLang="x-none" b="1" dirty="0">
                <a:solidFill>
                  <a:schemeClr val="tx1">
                    <a:lumMod val="95000"/>
                    <a:lumOff val="5000"/>
                  </a:schemeClr>
                </a:solidFill>
                <a:latin typeface="+mn-lt"/>
              </a:rPr>
              <a:t>Medicinske sestre </a:t>
            </a:r>
            <a:r>
              <a:rPr lang="hr-HR" altLang="x-none" b="1" dirty="0" smtClean="0">
                <a:solidFill>
                  <a:schemeClr val="tx1">
                    <a:lumMod val="95000"/>
                    <a:lumOff val="5000"/>
                  </a:schemeClr>
                </a:solidFill>
                <a:latin typeface="+mn-lt"/>
              </a:rPr>
              <a:t>i pacijenti su partneri </a:t>
            </a:r>
            <a:r>
              <a:rPr lang="hr-HR" altLang="x-none" b="1" dirty="0">
                <a:solidFill>
                  <a:schemeClr val="tx1">
                    <a:lumMod val="95000"/>
                    <a:lumOff val="5000"/>
                  </a:schemeClr>
                </a:solidFill>
                <a:latin typeface="+mn-lt"/>
              </a:rPr>
              <a:t>u</a:t>
            </a:r>
            <a:r>
              <a:rPr lang="hr-HR" altLang="x-none" b="1" dirty="0" smtClean="0">
                <a:solidFill>
                  <a:schemeClr val="tx1">
                    <a:lumMod val="95000"/>
                    <a:lumOff val="5000"/>
                  </a:schemeClr>
                </a:solidFill>
                <a:latin typeface="+mn-lt"/>
              </a:rPr>
              <a:t> zastupništvu.</a:t>
            </a:r>
            <a:endParaRPr lang="hr-HR" altLang="x-none" b="1" dirty="0">
              <a:solidFill>
                <a:schemeClr val="tx1">
                  <a:lumMod val="95000"/>
                  <a:lumOff val="5000"/>
                </a:schemeClr>
              </a:solidFill>
              <a:latin typeface="+mn-lt"/>
            </a:endParaRPr>
          </a:p>
          <a:p>
            <a:endParaRPr lang="hr-HR" altLang="x-none" b="1" dirty="0">
              <a:solidFill>
                <a:srgbClr val="0033CC"/>
              </a:solidFill>
              <a:latin typeface="Arial Narrow" charset="0"/>
            </a:endParaRPr>
          </a:p>
          <a:p>
            <a:pPr>
              <a:buFont typeface="Arial" charset="0"/>
              <a:buChar char="•"/>
            </a:pPr>
            <a:r>
              <a:rPr lang="hr-HR" altLang="x-none" b="1" dirty="0" smtClean="0">
                <a:latin typeface="Arial Narrow" charset="0"/>
              </a:rPr>
              <a:t> </a:t>
            </a:r>
            <a:r>
              <a:rPr lang="hr-HR" altLang="x-none" dirty="0" smtClean="0">
                <a:latin typeface="+mn-lt"/>
              </a:rPr>
              <a:t>omogućavanje </a:t>
            </a:r>
            <a:r>
              <a:rPr lang="hr-HR" altLang="x-none" dirty="0" err="1" smtClean="0">
                <a:latin typeface="+mn-lt"/>
              </a:rPr>
              <a:t>svesnog</a:t>
            </a:r>
            <a:r>
              <a:rPr lang="hr-HR" altLang="x-none" dirty="0" smtClean="0">
                <a:latin typeface="+mn-lt"/>
              </a:rPr>
              <a:t> pristanka pacijenta </a:t>
            </a:r>
          </a:p>
          <a:p>
            <a:pPr>
              <a:buFont typeface="Arial" charset="0"/>
              <a:buChar char="•"/>
            </a:pPr>
            <a:r>
              <a:rPr lang="hr-HR" altLang="x-none" dirty="0" smtClean="0">
                <a:latin typeface="+mn-lt"/>
              </a:rPr>
              <a:t> </a:t>
            </a:r>
            <a:r>
              <a:rPr lang="hr-HR" altLang="x-none" dirty="0" err="1" smtClean="0">
                <a:latin typeface="+mn-lt"/>
              </a:rPr>
              <a:t>obezbeđivanje</a:t>
            </a:r>
            <a:r>
              <a:rPr lang="hr-HR" altLang="x-none" dirty="0" smtClean="0">
                <a:latin typeface="+mn-lt"/>
              </a:rPr>
              <a:t> informacija pacijentu </a:t>
            </a:r>
            <a:r>
              <a:rPr lang="hr-HR" altLang="x-none" dirty="0" err="1" smtClean="0">
                <a:latin typeface="+mn-lt"/>
              </a:rPr>
              <a:t>in</a:t>
            </a:r>
            <a:r>
              <a:rPr lang="hr-HR" altLang="x-none" dirty="0" smtClean="0">
                <a:latin typeface="+mn-lt"/>
              </a:rPr>
              <a:t> starateljima</a:t>
            </a:r>
          </a:p>
          <a:p>
            <a:pPr>
              <a:buFont typeface="Arial" charset="0"/>
              <a:buChar char="•"/>
            </a:pPr>
            <a:r>
              <a:rPr lang="hr-HR" altLang="x-none" dirty="0" smtClean="0">
                <a:latin typeface="+mn-lt"/>
              </a:rPr>
              <a:t> pomoć kod izražavanja pacijentovog mišljenja</a:t>
            </a:r>
          </a:p>
          <a:p>
            <a:pPr>
              <a:buFont typeface="Arial" charset="0"/>
              <a:buChar char="•"/>
            </a:pPr>
            <a:r>
              <a:rPr lang="hr-HR" altLang="x-none" dirty="0" smtClean="0">
                <a:latin typeface="+mn-lt"/>
              </a:rPr>
              <a:t> </a:t>
            </a:r>
            <a:r>
              <a:rPr lang="hr-HR" altLang="x-none" dirty="0" err="1" smtClean="0">
                <a:latin typeface="+mn-lt"/>
              </a:rPr>
              <a:t>svesnost</a:t>
            </a:r>
            <a:r>
              <a:rPr lang="hr-HR" altLang="x-none" dirty="0" smtClean="0">
                <a:latin typeface="+mn-lt"/>
              </a:rPr>
              <a:t> činjenice da ono što želi pacijent nije </a:t>
            </a:r>
            <a:r>
              <a:rPr lang="hr-HR" altLang="x-none" dirty="0" smtClean="0">
                <a:latin typeface="+mn-lt"/>
              </a:rPr>
              <a:t>nužno i </a:t>
            </a:r>
            <a:r>
              <a:rPr lang="hr-HR" altLang="x-none" dirty="0" smtClean="0">
                <a:latin typeface="+mn-lt"/>
              </a:rPr>
              <a:t>naša želja </a:t>
            </a:r>
            <a:endParaRPr lang="hr-HR" altLang="x-none" dirty="0">
              <a:latin typeface="+mn-lt"/>
            </a:endParaRPr>
          </a:p>
          <a:p>
            <a:pPr>
              <a:buFont typeface="Arial" charset="0"/>
              <a:buChar char="•"/>
            </a:pPr>
            <a:r>
              <a:rPr lang="hr-HR" altLang="x-none" dirty="0">
                <a:latin typeface="+mn-lt"/>
              </a:rPr>
              <a:t> </a:t>
            </a:r>
            <a:r>
              <a:rPr lang="hr-HR" altLang="x-none" dirty="0" err="1" smtClean="0">
                <a:latin typeface="+mn-lt"/>
              </a:rPr>
              <a:t>sticanje</a:t>
            </a:r>
            <a:r>
              <a:rPr lang="hr-HR" altLang="x-none" dirty="0" smtClean="0">
                <a:latin typeface="+mn-lt"/>
              </a:rPr>
              <a:t> znanja o komunikaciji </a:t>
            </a:r>
            <a:r>
              <a:rPr lang="hr-HR" altLang="x-none" dirty="0">
                <a:latin typeface="+mn-lt"/>
              </a:rPr>
              <a:t>za </a:t>
            </a:r>
            <a:r>
              <a:rPr lang="hr-HR" altLang="x-none" dirty="0" err="1" smtClean="0">
                <a:latin typeface="+mn-lt"/>
              </a:rPr>
              <a:t>rešavanje</a:t>
            </a:r>
            <a:r>
              <a:rPr lang="hr-HR" altLang="x-none" dirty="0" smtClean="0">
                <a:latin typeface="+mn-lt"/>
              </a:rPr>
              <a:t> </a:t>
            </a:r>
            <a:r>
              <a:rPr lang="hr-HR" altLang="x-none" dirty="0">
                <a:latin typeface="+mn-lt"/>
              </a:rPr>
              <a:t> </a:t>
            </a:r>
            <a:r>
              <a:rPr lang="hr-HR" altLang="x-none" dirty="0" smtClean="0">
                <a:latin typeface="+mn-lt"/>
              </a:rPr>
              <a:t>problema,</a:t>
            </a:r>
            <a:endParaRPr lang="hr-HR" altLang="x-none" dirty="0">
              <a:latin typeface="+mn-lt"/>
            </a:endParaRPr>
          </a:p>
          <a:p>
            <a:pPr>
              <a:buFont typeface="Arial" charset="0"/>
              <a:buChar char="•"/>
            </a:pPr>
            <a:r>
              <a:rPr lang="hr-HR" altLang="x-none" dirty="0">
                <a:latin typeface="+mn-lt"/>
              </a:rPr>
              <a:t> </a:t>
            </a:r>
            <a:r>
              <a:rPr lang="hr-HR" altLang="x-none" dirty="0" smtClean="0">
                <a:latin typeface="+mn-lt"/>
              </a:rPr>
              <a:t>planiranje zdravstvene </a:t>
            </a:r>
            <a:r>
              <a:rPr lang="hr-HR" altLang="x-none" dirty="0" err="1">
                <a:latin typeface="+mn-lt"/>
              </a:rPr>
              <a:t>nege</a:t>
            </a:r>
            <a:r>
              <a:rPr lang="hr-HR" altLang="x-none" dirty="0">
                <a:latin typeface="+mn-lt"/>
              </a:rPr>
              <a:t> </a:t>
            </a:r>
            <a:r>
              <a:rPr lang="hr-HR" altLang="x-none" dirty="0" smtClean="0">
                <a:latin typeface="+mn-lt"/>
              </a:rPr>
              <a:t>u </a:t>
            </a:r>
            <a:r>
              <a:rPr lang="hr-HR" altLang="x-none" dirty="0" err="1" smtClean="0">
                <a:latin typeface="+mn-lt"/>
              </a:rPr>
              <a:t>saradnji</a:t>
            </a:r>
            <a:r>
              <a:rPr lang="hr-HR" altLang="x-none" dirty="0" smtClean="0">
                <a:latin typeface="+mn-lt"/>
              </a:rPr>
              <a:t> </a:t>
            </a:r>
            <a:r>
              <a:rPr lang="hr-HR" altLang="x-none" dirty="0" err="1" smtClean="0">
                <a:latin typeface="+mn-lt"/>
              </a:rPr>
              <a:t>s</a:t>
            </a:r>
            <a:r>
              <a:rPr lang="hr-HR" altLang="x-none" dirty="0" smtClean="0">
                <a:latin typeface="+mn-lt"/>
              </a:rPr>
              <a:t> pacijentom </a:t>
            </a:r>
            <a:r>
              <a:rPr lang="hr-HR" altLang="x-none" dirty="0" err="1">
                <a:latin typeface="+mn-lt"/>
              </a:rPr>
              <a:t>in</a:t>
            </a:r>
            <a:r>
              <a:rPr lang="hr-HR" altLang="x-none" dirty="0">
                <a:latin typeface="+mn-lt"/>
              </a:rPr>
              <a:t> </a:t>
            </a:r>
            <a:r>
              <a:rPr lang="hr-HR" altLang="x-none" dirty="0" smtClean="0">
                <a:latin typeface="+mn-lt"/>
              </a:rPr>
              <a:t>ostalim učesnicima</a:t>
            </a:r>
            <a:endParaRPr lang="hr-HR" altLang="x-none" dirty="0">
              <a:latin typeface="+mn-lt"/>
            </a:endParaRPr>
          </a:p>
          <a:p>
            <a:endParaRPr lang="hr-HR" altLang="x-none" b="1" dirty="0">
              <a:latin typeface="Arial Narrow" charset="0"/>
            </a:endParaRPr>
          </a:p>
          <a:p>
            <a:endParaRPr lang="hr-HR" altLang="x-none" b="1" dirty="0">
              <a:latin typeface="Arial Narrow" charset="0"/>
            </a:endParaRPr>
          </a:p>
          <a:p>
            <a:endParaRPr lang="hr-HR" altLang="x-none" b="1" dirty="0">
              <a:solidFill>
                <a:srgbClr val="0033CC"/>
              </a:solidFill>
              <a:latin typeface="Arial Narrow" charset="0"/>
            </a:endParaRPr>
          </a:p>
          <a:p>
            <a:pPr>
              <a:buFont typeface="Arial" charset="0"/>
              <a:buChar char="•"/>
            </a:pPr>
            <a:endParaRPr lang="hr-HR" altLang="x-none" b="1" dirty="0">
              <a:solidFill>
                <a:srgbClr val="0033CC"/>
              </a:solidFill>
              <a:latin typeface="Arial Narrow" charset="0"/>
            </a:endParaRPr>
          </a:p>
          <a:p>
            <a:endParaRPr lang="hr-HR" altLang="x-none" b="1" dirty="0">
              <a:solidFill>
                <a:srgbClr val="0033CC"/>
              </a:solidFill>
              <a:latin typeface="Arial Narrow" charset="0"/>
            </a:endParaRPr>
          </a:p>
          <a:p>
            <a:endParaRPr lang="sl-SI" altLang="x-none" dirty="0"/>
          </a:p>
        </p:txBody>
      </p:sp>
      <p:sp>
        <p:nvSpPr>
          <p:cNvPr id="12" name="Rectangle 3"/>
          <p:cNvSpPr txBox="1">
            <a:spLocks noChangeArrowheads="1"/>
          </p:cNvSpPr>
          <p:nvPr/>
        </p:nvSpPr>
        <p:spPr bwMode="auto">
          <a:xfrm>
            <a:off x="-16042" y="1020735"/>
            <a:ext cx="7823200" cy="1103312"/>
          </a:xfrm>
          <a:prstGeom prst="rect">
            <a:avLst/>
          </a:prstGeom>
          <a:noFill/>
          <a:ln w="9525">
            <a:noFill/>
            <a:miter lim="800000"/>
            <a:headEnd/>
            <a:tailEnd/>
          </a:ln>
        </p:spPr>
        <p:txBody>
          <a:bodyPr anchor="ctr"/>
          <a:lstStyle/>
          <a:p>
            <a:pPr algn="ctr">
              <a:defRPr/>
            </a:pPr>
            <a:r>
              <a:rPr lang="en-US" sz="4400" kern="0" dirty="0">
                <a:solidFill>
                  <a:schemeClr val="tx2"/>
                </a:solidFill>
                <a:latin typeface="+mj-lt"/>
                <a:ea typeface="+mj-ea"/>
                <a:cs typeface="+mj-cs"/>
              </a:rPr>
              <a:t> </a:t>
            </a:r>
            <a:r>
              <a:rPr lang="hr-HR" sz="3200" kern="0" dirty="0" smtClean="0">
                <a:solidFill>
                  <a:schemeClr val="tx1">
                    <a:lumMod val="95000"/>
                    <a:lumOff val="5000"/>
                  </a:schemeClr>
                </a:solidFill>
                <a:effectLst>
                  <a:outerShdw blurRad="38100" dist="38100" dir="2700000" algn="tl">
                    <a:srgbClr val="000000"/>
                  </a:outerShdw>
                </a:effectLst>
                <a:latin typeface="+mj-lt"/>
                <a:ea typeface="+mj-ea"/>
                <a:cs typeface="+mj-cs"/>
              </a:rPr>
              <a:t>Zastupništvo</a:t>
            </a:r>
            <a:endParaRPr lang="en-US" sz="4400" kern="0" dirty="0">
              <a:solidFill>
                <a:schemeClr val="tx1">
                  <a:lumMod val="95000"/>
                  <a:lumOff val="5000"/>
                </a:schemeClr>
              </a:solidFill>
              <a:latin typeface="+mj-lt"/>
              <a:ea typeface="+mj-ea"/>
              <a:cs typeface="+mj-cs"/>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764833"/>
          </a:xfrm>
          <a:prstGeom prst="rect">
            <a:avLst/>
          </a:prstGeom>
        </p:spPr>
      </p:pic>
    </p:spTree>
    <p:extLst>
      <p:ext uri="{BB962C8B-B14F-4D97-AF65-F5344CB8AC3E}">
        <p14:creationId xmlns:p14="http://schemas.microsoft.com/office/powerpoint/2010/main" val="9769166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err="1" smtClean="0"/>
              <a:t>Zlatno</a:t>
            </a:r>
            <a:r>
              <a:rPr lang="en-US" sz="3600" dirty="0" smtClean="0"/>
              <a:t> </a:t>
            </a:r>
            <a:r>
              <a:rPr lang="en-US" sz="3600" dirty="0" err="1" smtClean="0"/>
              <a:t>pravilo</a:t>
            </a:r>
            <a:endParaRPr lang="en-US" sz="3600" dirty="0"/>
          </a:p>
        </p:txBody>
      </p:sp>
      <p:sp>
        <p:nvSpPr>
          <p:cNvPr id="3" name="Content Placeholder 2"/>
          <p:cNvSpPr>
            <a:spLocks noGrp="1"/>
          </p:cNvSpPr>
          <p:nvPr>
            <p:ph idx="1"/>
          </p:nvPr>
        </p:nvSpPr>
        <p:spPr>
          <a:xfrm>
            <a:off x="457200" y="2703095"/>
            <a:ext cx="8229600" cy="3886200"/>
          </a:xfrm>
        </p:spPr>
        <p:txBody>
          <a:bodyPr/>
          <a:lstStyle/>
          <a:p>
            <a:r>
              <a:rPr lang="en-US" dirty="0" err="1" smtClean="0"/>
              <a:t>Zlatno</a:t>
            </a:r>
            <a:r>
              <a:rPr lang="en-US" dirty="0" smtClean="0"/>
              <a:t> </a:t>
            </a:r>
            <a:r>
              <a:rPr lang="en-US" dirty="0" err="1" smtClean="0"/>
              <a:t>pravilo</a:t>
            </a:r>
            <a:r>
              <a:rPr lang="en-US" dirty="0" smtClean="0"/>
              <a:t> = </a:t>
            </a:r>
            <a:r>
              <a:rPr lang="en-US" dirty="0" err="1" smtClean="0"/>
              <a:t>ophodimo</a:t>
            </a:r>
            <a:r>
              <a:rPr lang="en-US" dirty="0" smtClean="0"/>
              <a:t> se </a:t>
            </a:r>
            <a:r>
              <a:rPr lang="en-US" dirty="0" err="1" smtClean="0"/>
              <a:t>prema</a:t>
            </a:r>
            <a:r>
              <a:rPr lang="en-US" dirty="0" smtClean="0"/>
              <a:t> </a:t>
            </a:r>
            <a:r>
              <a:rPr lang="en-US" dirty="0" err="1" smtClean="0"/>
              <a:t>drugom</a:t>
            </a:r>
            <a:r>
              <a:rPr lang="en-US" dirty="0" smtClean="0"/>
              <a:t> </a:t>
            </a:r>
            <a:r>
              <a:rPr lang="en-US" dirty="0" err="1" smtClean="0"/>
              <a:t>tako</a:t>
            </a:r>
            <a:r>
              <a:rPr lang="en-US" dirty="0" smtClean="0"/>
              <a:t> </a:t>
            </a:r>
            <a:r>
              <a:rPr lang="en-US" dirty="0" err="1" smtClean="0"/>
              <a:t>kao</a:t>
            </a:r>
            <a:r>
              <a:rPr lang="en-US" dirty="0" smtClean="0"/>
              <a:t> </a:t>
            </a:r>
            <a:r>
              <a:rPr lang="en-US" dirty="0" err="1" smtClean="0"/>
              <a:t>što</a:t>
            </a:r>
            <a:r>
              <a:rPr lang="en-US" dirty="0" smtClean="0"/>
              <a:t> </a:t>
            </a:r>
            <a:r>
              <a:rPr lang="en-US" dirty="0" err="1" smtClean="0"/>
              <a:t>bismo</a:t>
            </a:r>
            <a:r>
              <a:rPr lang="en-US" dirty="0" smtClean="0"/>
              <a:t> </a:t>
            </a:r>
            <a:r>
              <a:rPr lang="en-US" dirty="0" err="1" smtClean="0"/>
              <a:t>želeli</a:t>
            </a:r>
            <a:r>
              <a:rPr lang="en-US" dirty="0" smtClean="0"/>
              <a:t>, da se </a:t>
            </a:r>
            <a:r>
              <a:rPr lang="en-US" dirty="0" err="1" smtClean="0"/>
              <a:t>ophode</a:t>
            </a:r>
            <a:r>
              <a:rPr lang="en-US" dirty="0" smtClean="0"/>
              <a:t> </a:t>
            </a:r>
            <a:r>
              <a:rPr lang="en-US" dirty="0" err="1" smtClean="0"/>
              <a:t>drugi</a:t>
            </a:r>
            <a:r>
              <a:rPr lang="en-US" dirty="0" smtClean="0"/>
              <a:t> </a:t>
            </a:r>
            <a:r>
              <a:rPr lang="en-US" dirty="0" err="1" smtClean="0"/>
              <a:t>prema</a:t>
            </a:r>
            <a:r>
              <a:rPr lang="en-US" dirty="0" smtClean="0"/>
              <a:t> </a:t>
            </a:r>
            <a:r>
              <a:rPr lang="en-US" dirty="0" err="1" smtClean="0"/>
              <a:t>nami</a:t>
            </a:r>
            <a:r>
              <a:rPr lang="en-US" dirty="0" smtClean="0"/>
              <a:t>.  </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764833"/>
          </a:xfrm>
          <a:prstGeom prst="rect">
            <a:avLst/>
          </a:prstGeom>
        </p:spPr>
      </p:pic>
    </p:spTree>
    <p:extLst>
      <p:ext uri="{BB962C8B-B14F-4D97-AF65-F5344CB8AC3E}">
        <p14:creationId xmlns:p14="http://schemas.microsoft.com/office/powerpoint/2010/main" val="412343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5" name="Rectangle 3"/>
          <p:cNvSpPr>
            <a:spLocks noGrp="1" noChangeArrowheads="1"/>
          </p:cNvSpPr>
          <p:nvPr>
            <p:ph type="title"/>
          </p:nvPr>
        </p:nvSpPr>
        <p:spPr/>
        <p:txBody>
          <a:bodyPr/>
          <a:lstStyle/>
          <a:p>
            <a:pPr>
              <a:defRPr/>
            </a:pPr>
            <a:r>
              <a:rPr lang="sl-SI" dirty="0" smtClean="0"/>
              <a:t> </a:t>
            </a:r>
            <a:r>
              <a:rPr lang="sl-SI" dirty="0" err="1" smtClean="0"/>
              <a:t>Etički</a:t>
            </a:r>
            <a:r>
              <a:rPr lang="sl-SI" dirty="0" smtClean="0"/>
              <a:t> kodeks</a:t>
            </a:r>
            <a:endParaRPr lang="en-US" dirty="0" smtClean="0"/>
          </a:p>
        </p:txBody>
      </p:sp>
      <p:sp>
        <p:nvSpPr>
          <p:cNvPr id="5124" name="Rectangle 4"/>
          <p:cNvSpPr>
            <a:spLocks noGrp="1" noChangeArrowheads="1"/>
          </p:cNvSpPr>
          <p:nvPr>
            <p:ph idx="1"/>
          </p:nvPr>
        </p:nvSpPr>
        <p:spPr>
          <a:xfrm>
            <a:off x="266700" y="2614863"/>
            <a:ext cx="8610600" cy="4114800"/>
          </a:xfrm>
        </p:spPr>
        <p:txBody>
          <a:bodyPr/>
          <a:lstStyle/>
          <a:p>
            <a:pPr>
              <a:buFontTx/>
              <a:buNone/>
            </a:pPr>
            <a:r>
              <a:rPr lang="sl-SI" altLang="x-none" dirty="0"/>
              <a:t>   </a:t>
            </a:r>
            <a:endParaRPr lang="sl-SI" altLang="x-none" dirty="0" smtClean="0"/>
          </a:p>
          <a:p>
            <a:pPr>
              <a:buFontTx/>
              <a:buNone/>
            </a:pPr>
            <a:r>
              <a:rPr lang="sl-SI" altLang="x-none" dirty="0"/>
              <a:t> </a:t>
            </a:r>
            <a:r>
              <a:rPr lang="sl-SI" altLang="x-none" dirty="0" smtClean="0"/>
              <a:t>   Skup opštih pravila i načela koja usmeravaju pripadnike različitih grupa ljudi pri odlučivanju o tome šta je pravilno, dobro i </a:t>
            </a:r>
            <a:r>
              <a:rPr lang="sl-SI" altLang="x-none" dirty="0" smtClean="0"/>
              <a:t>korisno. </a:t>
            </a:r>
            <a:endParaRPr lang="sl-SI" altLang="x-none"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764833"/>
          </a:xfrm>
          <a:prstGeom prst="rect">
            <a:avLst/>
          </a:prstGeom>
        </p:spPr>
      </p:pic>
    </p:spTree>
    <p:extLst>
      <p:ext uri="{BB962C8B-B14F-4D97-AF65-F5344CB8AC3E}">
        <p14:creationId xmlns:p14="http://schemas.microsoft.com/office/powerpoint/2010/main" val="19812313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9" name="Rectangle 3"/>
          <p:cNvSpPr>
            <a:spLocks noGrp="1" noChangeArrowheads="1"/>
          </p:cNvSpPr>
          <p:nvPr>
            <p:ph type="title"/>
          </p:nvPr>
        </p:nvSpPr>
        <p:spPr>
          <a:xfrm>
            <a:off x="381000" y="665747"/>
            <a:ext cx="8001000" cy="1295400"/>
          </a:xfrm>
        </p:spPr>
        <p:txBody>
          <a:bodyPr/>
          <a:lstStyle/>
          <a:p>
            <a:pPr>
              <a:defRPr/>
            </a:pPr>
            <a:r>
              <a:rPr lang="en-US" dirty="0" smtClean="0"/>
              <a:t> </a:t>
            </a:r>
            <a:r>
              <a:rPr lang="en-US" sz="3200" dirty="0" err="1" smtClean="0"/>
              <a:t>Teorije</a:t>
            </a:r>
            <a:r>
              <a:rPr lang="en-US" sz="3200" dirty="0" smtClean="0"/>
              <a:t> </a:t>
            </a:r>
            <a:r>
              <a:rPr lang="en-US" sz="3200" dirty="0" err="1" smtClean="0"/>
              <a:t>etike</a:t>
            </a:r>
            <a:r>
              <a:rPr lang="en-US" sz="3200" dirty="0" smtClean="0"/>
              <a:t> </a:t>
            </a:r>
          </a:p>
        </p:txBody>
      </p:sp>
      <p:sp>
        <p:nvSpPr>
          <p:cNvPr id="6148" name="Rectangle 4"/>
          <p:cNvSpPr>
            <a:spLocks noGrp="1" noChangeArrowheads="1"/>
          </p:cNvSpPr>
          <p:nvPr>
            <p:ph idx="1"/>
          </p:nvPr>
        </p:nvSpPr>
        <p:spPr>
          <a:xfrm>
            <a:off x="540543" y="2438400"/>
            <a:ext cx="8062913" cy="4019550"/>
          </a:xfrm>
        </p:spPr>
        <p:txBody>
          <a:bodyPr/>
          <a:lstStyle/>
          <a:p>
            <a:pPr>
              <a:spcAft>
                <a:spcPct val="30000"/>
              </a:spcAft>
              <a:buFont typeface="Arial" charset="0"/>
              <a:buChar char="•"/>
            </a:pPr>
            <a:r>
              <a:rPr lang="sl-SI" altLang="x-none" b="1" dirty="0">
                <a:latin typeface="Arial" charset="0"/>
              </a:rPr>
              <a:t>  </a:t>
            </a:r>
            <a:r>
              <a:rPr lang="sl-SI" altLang="x-none" sz="2800" dirty="0">
                <a:latin typeface="Arial" charset="0"/>
              </a:rPr>
              <a:t>Deontološka teorija (Kantova)</a:t>
            </a:r>
          </a:p>
          <a:p>
            <a:pPr>
              <a:spcAft>
                <a:spcPct val="30000"/>
              </a:spcAft>
              <a:buFont typeface="Arial" charset="0"/>
              <a:buChar char="•"/>
            </a:pPr>
            <a:r>
              <a:rPr lang="sl-SI" altLang="x-none" sz="2800" dirty="0">
                <a:latin typeface="Arial" charset="0"/>
              </a:rPr>
              <a:t>  Teleološka </a:t>
            </a:r>
            <a:r>
              <a:rPr lang="sl-SI" altLang="x-none" sz="2800" dirty="0" smtClean="0">
                <a:latin typeface="Arial" charset="0"/>
              </a:rPr>
              <a:t>i </a:t>
            </a:r>
            <a:r>
              <a:rPr lang="sl-SI" altLang="x-none" sz="2800" dirty="0" err="1" smtClean="0">
                <a:latin typeface="Arial" charset="0"/>
              </a:rPr>
              <a:t>utilitarizam</a:t>
            </a:r>
            <a:endParaRPr lang="sl-SI" altLang="x-none" sz="2800" dirty="0">
              <a:latin typeface="Arial" charset="0"/>
            </a:endParaRPr>
          </a:p>
          <a:p>
            <a:pPr>
              <a:spcAft>
                <a:spcPct val="30000"/>
              </a:spcAft>
              <a:buFont typeface="Arial" charset="0"/>
              <a:buChar char="•"/>
            </a:pPr>
            <a:r>
              <a:rPr lang="sl-SI" altLang="x-none" sz="2800" dirty="0">
                <a:latin typeface="Arial" charset="0"/>
              </a:rPr>
              <a:t>  Etika </a:t>
            </a:r>
            <a:r>
              <a:rPr lang="sl-SI" altLang="x-none" sz="2800" dirty="0" smtClean="0">
                <a:latin typeface="Arial" charset="0"/>
              </a:rPr>
              <a:t>vrlina</a:t>
            </a:r>
            <a:endParaRPr lang="sl-SI" altLang="x-none" sz="2800" dirty="0">
              <a:latin typeface="Arial" charset="0"/>
            </a:endParaRPr>
          </a:p>
          <a:p>
            <a:pPr>
              <a:spcAft>
                <a:spcPct val="30000"/>
              </a:spcAft>
              <a:buFont typeface="Arial" charset="0"/>
              <a:buChar char="•"/>
            </a:pPr>
            <a:r>
              <a:rPr lang="sl-SI" altLang="x-none" sz="2800" dirty="0">
                <a:latin typeface="Arial" charset="0"/>
              </a:rPr>
              <a:t>  Etika </a:t>
            </a:r>
            <a:r>
              <a:rPr lang="sl-SI" altLang="x-none" sz="2800" dirty="0" smtClean="0">
                <a:latin typeface="Arial" charset="0"/>
              </a:rPr>
              <a:t>brige</a:t>
            </a:r>
            <a:endParaRPr lang="sl-SI" altLang="x-none" sz="2800" dirty="0">
              <a:latin typeface="Arial" charset="0"/>
            </a:endParaRPr>
          </a:p>
          <a:p>
            <a:pPr>
              <a:spcAft>
                <a:spcPct val="30000"/>
              </a:spcAft>
              <a:buFontTx/>
              <a:buNone/>
            </a:pPr>
            <a:endParaRPr lang="sl-SI" altLang="x-none" b="1" dirty="0">
              <a:latin typeface="Arial" charset="0"/>
            </a:endParaRPr>
          </a:p>
          <a:p>
            <a:pPr>
              <a:spcAft>
                <a:spcPct val="30000"/>
              </a:spcAft>
              <a:buFont typeface="Wingdings" charset="2"/>
              <a:buChar char="q"/>
            </a:pPr>
            <a:endParaRPr lang="en-US" altLang="x-none" b="1" dirty="0">
              <a:latin typeface="Arial"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764833"/>
          </a:xfrm>
          <a:prstGeom prst="rect">
            <a:avLst/>
          </a:prstGeom>
        </p:spPr>
      </p:pic>
    </p:spTree>
    <p:extLst>
      <p:ext uri="{BB962C8B-B14F-4D97-AF65-F5344CB8AC3E}">
        <p14:creationId xmlns:p14="http://schemas.microsoft.com/office/powerpoint/2010/main" val="1474967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err="1" smtClean="0"/>
              <a:t>Kantova</a:t>
            </a:r>
            <a:r>
              <a:rPr lang="en-US" sz="3600" dirty="0" smtClean="0"/>
              <a:t> </a:t>
            </a:r>
            <a:r>
              <a:rPr lang="en-US" sz="3600" dirty="0" err="1" smtClean="0"/>
              <a:t>teorija</a:t>
            </a:r>
            <a:endParaRPr lang="en-US" sz="3600" dirty="0"/>
          </a:p>
        </p:txBody>
      </p:sp>
      <p:sp>
        <p:nvSpPr>
          <p:cNvPr id="3" name="Content Placeholder 2"/>
          <p:cNvSpPr>
            <a:spLocks noGrp="1"/>
          </p:cNvSpPr>
          <p:nvPr>
            <p:ph idx="1"/>
          </p:nvPr>
        </p:nvSpPr>
        <p:spPr/>
        <p:txBody>
          <a:bodyPr>
            <a:normAutofit/>
          </a:bodyPr>
          <a:lstStyle/>
          <a:p>
            <a:r>
              <a:rPr lang="sl-SI" sz="2800" b="1" dirty="0" smtClean="0"/>
              <a:t>Opšte ponašanje </a:t>
            </a:r>
            <a:r>
              <a:rPr lang="sl-SI" sz="2800" dirty="0" smtClean="0"/>
              <a:t>– ponašati se moramo tako kao što bi želeli </a:t>
            </a:r>
            <a:r>
              <a:rPr lang="sl-SI" sz="2800" dirty="0" smtClean="0"/>
              <a:t>da </a:t>
            </a:r>
            <a:r>
              <a:rPr lang="sl-SI" sz="2800" dirty="0" smtClean="0"/>
              <a:t>se svako ponaša u sličnoj situaciji</a:t>
            </a:r>
          </a:p>
          <a:p>
            <a:r>
              <a:rPr lang="sl-SI" sz="2800" dirty="0" smtClean="0"/>
              <a:t>Prema ljudskim bićima </a:t>
            </a:r>
            <a:r>
              <a:rPr lang="sl-SI" sz="2800" b="1" dirty="0" smtClean="0"/>
              <a:t>se </a:t>
            </a:r>
            <a:r>
              <a:rPr lang="sl-SI" sz="2800" b="1" dirty="0" smtClean="0"/>
              <a:t>odnosimo </a:t>
            </a:r>
            <a:r>
              <a:rPr lang="sl-SI" sz="2800" dirty="0" smtClean="0"/>
              <a:t>kao da su namera i cilj delovanja, a ne sredstvo </a:t>
            </a:r>
          </a:p>
          <a:p>
            <a:r>
              <a:rPr lang="sl-SI" sz="2800" b="1" dirty="0" smtClean="0"/>
              <a:t>Sve ljude </a:t>
            </a:r>
            <a:r>
              <a:rPr lang="sl-SI" sz="2800" dirty="0" smtClean="0"/>
              <a:t>moramo </a:t>
            </a:r>
            <a:r>
              <a:rPr lang="sl-SI" sz="2800" b="1" dirty="0" smtClean="0"/>
              <a:t>poštovati</a:t>
            </a:r>
            <a:r>
              <a:rPr lang="sl-SI" sz="2800" dirty="0" smtClean="0"/>
              <a:t> kao ljude s </a:t>
            </a:r>
            <a:r>
              <a:rPr lang="sl-SI" sz="2800" dirty="0" smtClean="0"/>
              <a:t>naglaskom </a:t>
            </a:r>
            <a:r>
              <a:rPr lang="sl-SI" sz="2800" dirty="0" smtClean="0"/>
              <a:t>na individualnoj slobodi </a:t>
            </a:r>
            <a:r>
              <a:rPr lang="en-US" sz="2800" dirty="0" smtClean="0"/>
              <a:t> </a:t>
            </a:r>
          </a:p>
          <a:p>
            <a:r>
              <a:rPr lang="sl-SI" sz="2800" dirty="0" err="1" smtClean="0"/>
              <a:t>Poštovanje</a:t>
            </a:r>
            <a:r>
              <a:rPr lang="sl-SI" sz="2800" dirty="0" smtClean="0"/>
              <a:t> se </a:t>
            </a:r>
            <a:r>
              <a:rPr lang="sl-SI" sz="2800" dirty="0" err="1" smtClean="0"/>
              <a:t>sastoji</a:t>
            </a:r>
            <a:r>
              <a:rPr lang="sl-SI" sz="2800" dirty="0" smtClean="0"/>
              <a:t> u prepoznavanju njihove </a:t>
            </a:r>
            <a:r>
              <a:rPr lang="sl-SI" sz="2800" dirty="0" err="1" smtClean="0"/>
              <a:t>čovečnosti</a:t>
            </a:r>
            <a:r>
              <a:rPr lang="sl-SI" sz="2800" dirty="0" smtClean="0"/>
              <a:t> i razumnosti</a:t>
            </a:r>
            <a:r>
              <a:rPr lang="en-US" sz="2800" dirty="0" smtClean="0"/>
              <a:t> </a:t>
            </a:r>
            <a:endParaRPr lang="en-US" sz="2800" dirty="0"/>
          </a:p>
          <a:p>
            <a:endParaRPr lang="en-US" dirty="0" smtClean="0"/>
          </a:p>
          <a:p>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764833"/>
          </a:xfrm>
          <a:prstGeom prst="rect">
            <a:avLst/>
          </a:prstGeom>
        </p:spPr>
      </p:pic>
    </p:spTree>
    <p:extLst>
      <p:ext uri="{BB962C8B-B14F-4D97-AF65-F5344CB8AC3E}">
        <p14:creationId xmlns:p14="http://schemas.microsoft.com/office/powerpoint/2010/main" val="8462050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err="1" smtClean="0"/>
              <a:t>Kantova</a:t>
            </a:r>
            <a:r>
              <a:rPr lang="en-US" sz="3200" dirty="0" smtClean="0"/>
              <a:t> </a:t>
            </a:r>
            <a:r>
              <a:rPr lang="en-US" sz="3200" dirty="0" err="1" smtClean="0"/>
              <a:t>teorija</a:t>
            </a:r>
            <a:endParaRPr lang="en-US" sz="3200" dirty="0"/>
          </a:p>
        </p:txBody>
      </p:sp>
      <p:sp>
        <p:nvSpPr>
          <p:cNvPr id="6" name="Content Placeholder 5"/>
          <p:cNvSpPr>
            <a:spLocks noGrp="1"/>
          </p:cNvSpPr>
          <p:nvPr>
            <p:ph idx="1"/>
          </p:nvPr>
        </p:nvSpPr>
        <p:spPr/>
        <p:txBody>
          <a:bodyPr>
            <a:normAutofit fontScale="92500" lnSpcReduction="10000"/>
          </a:bodyPr>
          <a:lstStyle/>
          <a:p>
            <a:r>
              <a:rPr lang="sl-SI" b="1" dirty="0"/>
              <a:t>N</a:t>
            </a:r>
            <a:r>
              <a:rPr lang="en-US" b="1" dirty="0" err="1"/>
              <a:t>ačela</a:t>
            </a:r>
            <a:r>
              <a:rPr lang="sl-SI" b="1" dirty="0"/>
              <a:t> </a:t>
            </a:r>
            <a:r>
              <a:rPr lang="sl-SI" dirty="0"/>
              <a:t>kao šo su</a:t>
            </a:r>
            <a:r>
              <a:rPr lang="en-US" dirty="0"/>
              <a:t>: </a:t>
            </a:r>
          </a:p>
          <a:p>
            <a:pPr lvl="1"/>
            <a:r>
              <a:rPr lang="sl-SI" dirty="0"/>
              <a:t>održati obećanje, </a:t>
            </a:r>
          </a:p>
          <a:p>
            <a:pPr lvl="1"/>
            <a:r>
              <a:rPr lang="sl-SI" dirty="0"/>
              <a:t>govoriti istinu, </a:t>
            </a:r>
          </a:p>
          <a:p>
            <a:pPr lvl="1"/>
            <a:r>
              <a:rPr lang="sl-SI" dirty="0"/>
              <a:t>uvek pomagati drugim, </a:t>
            </a:r>
          </a:p>
          <a:p>
            <a:pPr lvl="1"/>
            <a:r>
              <a:rPr lang="sl-SI" dirty="0"/>
              <a:t>stalno razvijati svoje mogućnosti kao obavezu prema društvu, </a:t>
            </a:r>
          </a:p>
          <a:p>
            <a:pPr lvl="1"/>
            <a:r>
              <a:rPr lang="sl-SI" dirty="0"/>
              <a:t>razumeti da je uzeti život bolesniku  nepravilan </a:t>
            </a:r>
            <a:r>
              <a:rPr lang="sl-SI" dirty="0" smtClean="0"/>
              <a:t>postupak, </a:t>
            </a:r>
          </a:p>
          <a:p>
            <a:pPr lvl="1"/>
            <a:r>
              <a:rPr lang="sl-SI" dirty="0" smtClean="0"/>
              <a:t>sve </a:t>
            </a:r>
            <a:r>
              <a:rPr lang="sl-SI" dirty="0"/>
              <a:t>to proizlazi  iz Kantove teorije.</a:t>
            </a:r>
            <a:endParaRPr lang="en-US" dirty="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764833"/>
          </a:xfrm>
          <a:prstGeom prst="rect">
            <a:avLst/>
          </a:prstGeom>
        </p:spPr>
      </p:pic>
    </p:spTree>
    <p:extLst>
      <p:ext uri="{BB962C8B-B14F-4D97-AF65-F5344CB8AC3E}">
        <p14:creationId xmlns:p14="http://schemas.microsoft.com/office/powerpoint/2010/main" val="4716912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err="1" smtClean="0"/>
              <a:t>Te</a:t>
            </a:r>
            <a:r>
              <a:rPr lang="sl-SI" sz="3200" dirty="0" smtClean="0"/>
              <a:t>le</a:t>
            </a:r>
            <a:r>
              <a:rPr lang="en-US" sz="3200" dirty="0" err="1" smtClean="0"/>
              <a:t>ološka</a:t>
            </a:r>
            <a:r>
              <a:rPr lang="en-US" sz="3200" dirty="0" smtClean="0"/>
              <a:t> </a:t>
            </a:r>
            <a:r>
              <a:rPr lang="en-US" sz="3200" dirty="0" err="1" smtClean="0"/>
              <a:t>teorija</a:t>
            </a:r>
            <a:r>
              <a:rPr lang="en-US" sz="3200" dirty="0" smtClean="0"/>
              <a:t> in </a:t>
            </a:r>
            <a:r>
              <a:rPr lang="en-US" sz="3200" dirty="0" err="1" smtClean="0"/>
              <a:t>utilitarizem</a:t>
            </a:r>
            <a:endParaRPr lang="en-US" sz="3200" dirty="0"/>
          </a:p>
        </p:txBody>
      </p:sp>
      <p:sp>
        <p:nvSpPr>
          <p:cNvPr id="3" name="Content Placeholder 2"/>
          <p:cNvSpPr>
            <a:spLocks noGrp="1"/>
          </p:cNvSpPr>
          <p:nvPr>
            <p:ph idx="1"/>
          </p:nvPr>
        </p:nvSpPr>
        <p:spPr>
          <a:xfrm>
            <a:off x="457200" y="2506245"/>
            <a:ext cx="8229600" cy="3886200"/>
          </a:xfrm>
        </p:spPr>
        <p:txBody>
          <a:bodyPr>
            <a:normAutofit/>
          </a:bodyPr>
          <a:lstStyle/>
          <a:p>
            <a:r>
              <a:rPr lang="en-US" sz="2400" dirty="0"/>
              <a:t>TELEOLOŠKE </a:t>
            </a:r>
            <a:r>
              <a:rPr lang="en-US" sz="2400" dirty="0" err="1"/>
              <a:t>teorije</a:t>
            </a:r>
            <a:r>
              <a:rPr lang="en-US" sz="2400" dirty="0"/>
              <a:t> </a:t>
            </a:r>
            <a:r>
              <a:rPr lang="en-US" sz="2400" dirty="0" err="1"/>
              <a:t>izraž</a:t>
            </a:r>
            <a:r>
              <a:rPr lang="en-US" sz="2400" dirty="0" err="1" smtClean="0"/>
              <a:t>a</a:t>
            </a:r>
            <a:r>
              <a:rPr lang="sl-SI" sz="2400" dirty="0" smtClean="0"/>
              <a:t>vaju ubeđenja da se dobro i slabo odražava u posledicama </a:t>
            </a:r>
            <a:r>
              <a:rPr lang="sl-SI" sz="2400" dirty="0" smtClean="0"/>
              <a:t>postupaka. </a:t>
            </a:r>
            <a:endParaRPr lang="sl-SI" sz="2400" dirty="0" smtClean="0"/>
          </a:p>
          <a:p>
            <a:endParaRPr lang="sl-SI" sz="2400" dirty="0" smtClean="0"/>
          </a:p>
          <a:p>
            <a:r>
              <a:rPr lang="en-US" sz="2400" dirty="0" err="1" smtClean="0"/>
              <a:t>Glavna</a:t>
            </a:r>
            <a:r>
              <a:rPr lang="en-US" sz="2400" dirty="0" smtClean="0"/>
              <a:t> </a:t>
            </a:r>
            <a:r>
              <a:rPr lang="en-US" sz="2400" dirty="0" err="1"/>
              <a:t>teleološka</a:t>
            </a:r>
            <a:r>
              <a:rPr lang="en-US" sz="2400" dirty="0"/>
              <a:t> </a:t>
            </a:r>
            <a:r>
              <a:rPr lang="en-US" sz="2400" dirty="0" err="1"/>
              <a:t>teorija</a:t>
            </a:r>
            <a:r>
              <a:rPr lang="en-US" sz="2400" dirty="0"/>
              <a:t> je </a:t>
            </a:r>
            <a:r>
              <a:rPr lang="en-US" sz="2400" dirty="0" err="1" smtClean="0"/>
              <a:t>utilitarizem</a:t>
            </a:r>
            <a:r>
              <a:rPr lang="sl-SI" sz="2400" dirty="0"/>
              <a:t> </a:t>
            </a:r>
            <a:r>
              <a:rPr lang="sl-SI" sz="2400" dirty="0" err="1" smtClean="0"/>
              <a:t>koji</a:t>
            </a:r>
            <a:r>
              <a:rPr lang="en-US" sz="2400" dirty="0" smtClean="0"/>
              <a:t> </a:t>
            </a:r>
            <a:r>
              <a:rPr lang="en-US" sz="2400" dirty="0" err="1" smtClean="0"/>
              <a:t>predpostavlja</a:t>
            </a:r>
            <a:r>
              <a:rPr lang="sl-SI" sz="2400" dirty="0" smtClean="0"/>
              <a:t> </a:t>
            </a:r>
            <a:r>
              <a:rPr lang="en-US" sz="2400" dirty="0" smtClean="0"/>
              <a:t>da </a:t>
            </a:r>
            <a:r>
              <a:rPr lang="en-US" sz="2400" dirty="0" err="1" smtClean="0"/>
              <a:t>koris</a:t>
            </a:r>
            <a:r>
              <a:rPr lang="sl-SI" sz="2400" dirty="0" smtClean="0"/>
              <a:t>ni postupci najviše pridonose dobrom za postojanje </a:t>
            </a:r>
            <a:r>
              <a:rPr lang="sl-SI" sz="2400" dirty="0" smtClean="0"/>
              <a:t>čoveka.</a:t>
            </a:r>
            <a:endParaRPr lang="en-US" sz="2400" dirty="0">
              <a:effectLst/>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764833"/>
          </a:xfrm>
          <a:prstGeom prst="rect">
            <a:avLst/>
          </a:prstGeom>
        </p:spPr>
      </p:pic>
    </p:spTree>
    <p:extLst>
      <p:ext uri="{BB962C8B-B14F-4D97-AF65-F5344CB8AC3E}">
        <p14:creationId xmlns:p14="http://schemas.microsoft.com/office/powerpoint/2010/main" val="21038195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err="1" smtClean="0"/>
              <a:t>Etika</a:t>
            </a:r>
            <a:r>
              <a:rPr lang="en-US" sz="3200" dirty="0" smtClean="0"/>
              <a:t> </a:t>
            </a:r>
            <a:r>
              <a:rPr lang="en-US" sz="3200" dirty="0" err="1" smtClean="0"/>
              <a:t>vrlin</a:t>
            </a:r>
            <a:r>
              <a:rPr lang="sl-SI" sz="3200" dirty="0" smtClean="0"/>
              <a:t>a</a:t>
            </a:r>
            <a:endParaRPr lang="en-US" sz="3200" dirty="0"/>
          </a:p>
        </p:txBody>
      </p:sp>
      <p:sp>
        <p:nvSpPr>
          <p:cNvPr id="3" name="Content Placeholder 2"/>
          <p:cNvSpPr>
            <a:spLocks noGrp="1"/>
          </p:cNvSpPr>
          <p:nvPr>
            <p:ph idx="1"/>
          </p:nvPr>
        </p:nvSpPr>
        <p:spPr/>
        <p:txBody>
          <a:bodyPr>
            <a:normAutofit/>
          </a:bodyPr>
          <a:lstStyle/>
          <a:p>
            <a:r>
              <a:rPr lang="sl-SI" sz="2400" dirty="0" smtClean="0"/>
              <a:t>Postupak je </a:t>
            </a:r>
            <a:r>
              <a:rPr lang="sl-SI" sz="2400" dirty="0" smtClean="0"/>
              <a:t>pravilan </a:t>
            </a:r>
            <a:r>
              <a:rPr lang="sl-SI" sz="2400" dirty="0" smtClean="0"/>
              <a:t>samo ako </a:t>
            </a:r>
            <a:r>
              <a:rPr lang="sl-SI" sz="2400" dirty="0" smtClean="0"/>
              <a:t>bi na takav isti način u istim okolnostima postupio i krepostan pojedinac s krepostniom karakterom</a:t>
            </a:r>
            <a:endParaRPr lang="en-US" sz="2400" dirty="0" smtClean="0"/>
          </a:p>
          <a:p>
            <a:r>
              <a:rPr lang="sl-SI" sz="2400" dirty="0" smtClean="0"/>
              <a:t>Dobrota ima prednost pred </a:t>
            </a:r>
            <a:r>
              <a:rPr lang="sl-SI" sz="2400" dirty="0" err="1" smtClean="0"/>
              <a:t>pravičnošću</a:t>
            </a:r>
            <a:endParaRPr lang="en-US" sz="2400" dirty="0" smtClean="0"/>
          </a:p>
          <a:p>
            <a:r>
              <a:rPr lang="en-US" sz="2400" dirty="0" smtClean="0"/>
              <a:t>V</a:t>
            </a:r>
            <a:r>
              <a:rPr lang="sl-SI" sz="2400" dirty="0" err="1" smtClean="0"/>
              <a:t>rline</a:t>
            </a:r>
            <a:r>
              <a:rPr lang="sl-SI" sz="2400" dirty="0" smtClean="0"/>
              <a:t> </a:t>
            </a:r>
            <a:r>
              <a:rPr lang="sl-SI" sz="2400" dirty="0" err="1" smtClean="0"/>
              <a:t>su</a:t>
            </a:r>
            <a:r>
              <a:rPr lang="sl-SI" sz="2400" dirty="0" smtClean="0"/>
              <a:t> objektivno dobre</a:t>
            </a:r>
            <a:endParaRPr lang="en-US" sz="2400" dirty="0" smtClean="0"/>
          </a:p>
          <a:p>
            <a:r>
              <a:rPr lang="en-US" sz="2400" dirty="0" smtClean="0"/>
              <a:t>N</a:t>
            </a:r>
            <a:r>
              <a:rPr lang="sl-SI" sz="2400" dirty="0" err="1" smtClean="0"/>
              <a:t>eka</a:t>
            </a:r>
            <a:r>
              <a:rPr lang="sl-SI" sz="2400" dirty="0" smtClean="0"/>
              <a:t> </a:t>
            </a:r>
            <a:r>
              <a:rPr lang="sl-SI" sz="2400" dirty="0" err="1" smtClean="0"/>
              <a:t>unutrašnja</a:t>
            </a:r>
            <a:r>
              <a:rPr lang="sl-SI" sz="2400" dirty="0" smtClean="0"/>
              <a:t> dobra </a:t>
            </a:r>
            <a:r>
              <a:rPr lang="sl-SI" sz="2400" dirty="0" err="1" smtClean="0"/>
              <a:t>su</a:t>
            </a:r>
            <a:r>
              <a:rPr lang="sl-SI" sz="2400" dirty="0" smtClean="0"/>
              <a:t> </a:t>
            </a:r>
            <a:r>
              <a:rPr lang="sl-SI" sz="2400" dirty="0" err="1" smtClean="0"/>
              <a:t>osobno</a:t>
            </a:r>
            <a:r>
              <a:rPr lang="sl-SI" sz="2400" dirty="0" smtClean="0"/>
              <a:t> neodvisna</a:t>
            </a:r>
            <a:r>
              <a:rPr lang="en-US" sz="2400" dirty="0" smtClean="0"/>
              <a:t> </a:t>
            </a:r>
            <a:endParaRPr lang="sl-SI" sz="2400" dirty="0" smtClean="0"/>
          </a:p>
          <a:p>
            <a:r>
              <a:rPr lang="en-US" sz="2400" dirty="0" smtClean="0"/>
              <a:t>V</a:t>
            </a:r>
            <a:r>
              <a:rPr lang="sl-SI" sz="2400" dirty="0" err="1" smtClean="0"/>
              <a:t>rline</a:t>
            </a:r>
            <a:r>
              <a:rPr lang="sl-SI" sz="2400" dirty="0" smtClean="0"/>
              <a:t> </a:t>
            </a:r>
            <a:r>
              <a:rPr lang="sl-SI" sz="2400" dirty="0" err="1" smtClean="0"/>
              <a:t>su</a:t>
            </a:r>
            <a:r>
              <a:rPr lang="sl-SI" sz="2400" dirty="0" smtClean="0"/>
              <a:t> </a:t>
            </a:r>
            <a:r>
              <a:rPr lang="sl-SI" sz="2400" dirty="0" err="1" smtClean="0"/>
              <a:t>nepromenljiva</a:t>
            </a:r>
            <a:r>
              <a:rPr lang="sl-SI" sz="2400" dirty="0" smtClean="0"/>
              <a:t> množina </a:t>
            </a:r>
            <a:r>
              <a:rPr lang="sl-SI" sz="2400" dirty="0" err="1" smtClean="0"/>
              <a:t>dobrog</a:t>
            </a:r>
            <a:r>
              <a:rPr lang="sl-SI" sz="2400" dirty="0" smtClean="0"/>
              <a:t> </a:t>
            </a:r>
          </a:p>
          <a:p>
            <a:r>
              <a:rPr lang="sl-SI" sz="2400" dirty="0" smtClean="0"/>
              <a:t>Da delujemo pravilno od nas </a:t>
            </a:r>
            <a:r>
              <a:rPr lang="sl-SI" sz="2400" dirty="0" err="1" smtClean="0"/>
              <a:t>iziskuje</a:t>
            </a:r>
            <a:r>
              <a:rPr lang="sl-SI" sz="2400" dirty="0" smtClean="0"/>
              <a:t> </a:t>
            </a:r>
            <a:r>
              <a:rPr lang="sl-SI" sz="2400" dirty="0" err="1" smtClean="0"/>
              <a:t>preuveličavanje</a:t>
            </a:r>
            <a:r>
              <a:rPr lang="sl-SI" sz="2400" dirty="0" smtClean="0"/>
              <a:t> </a:t>
            </a:r>
            <a:r>
              <a:rPr lang="sl-SI" sz="2400" dirty="0" err="1" smtClean="0"/>
              <a:t>dobrog</a:t>
            </a:r>
            <a:r>
              <a:rPr lang="en-US" sz="2400" dirty="0" smtClean="0"/>
              <a:t> </a:t>
            </a:r>
            <a:endParaRPr lang="en-US" sz="24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764833"/>
          </a:xfrm>
          <a:prstGeom prst="rect">
            <a:avLst/>
          </a:prstGeom>
        </p:spPr>
      </p:pic>
    </p:spTree>
    <p:extLst>
      <p:ext uri="{BB962C8B-B14F-4D97-AF65-F5344CB8AC3E}">
        <p14:creationId xmlns:p14="http://schemas.microsoft.com/office/powerpoint/2010/main" val="6209716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err="1" smtClean="0"/>
              <a:t>Etika</a:t>
            </a:r>
            <a:r>
              <a:rPr lang="en-US" sz="3200" dirty="0" smtClean="0"/>
              <a:t> </a:t>
            </a:r>
            <a:r>
              <a:rPr lang="sl-SI" sz="3200" dirty="0" smtClean="0"/>
              <a:t>brige </a:t>
            </a:r>
            <a:endParaRPr lang="en-US" sz="3200" dirty="0"/>
          </a:p>
        </p:txBody>
      </p:sp>
      <p:sp>
        <p:nvSpPr>
          <p:cNvPr id="3" name="Content Placeholder 2"/>
          <p:cNvSpPr>
            <a:spLocks noGrp="1"/>
          </p:cNvSpPr>
          <p:nvPr>
            <p:ph idx="1"/>
          </p:nvPr>
        </p:nvSpPr>
        <p:spPr/>
        <p:txBody>
          <a:bodyPr>
            <a:normAutofit/>
          </a:bodyPr>
          <a:lstStyle/>
          <a:p>
            <a:r>
              <a:rPr lang="en-US" sz="2400" dirty="0" err="1" smtClean="0"/>
              <a:t>Glavn</a:t>
            </a:r>
            <a:r>
              <a:rPr lang="sl-SI" sz="2400" dirty="0" smtClean="0"/>
              <a:t>i </a:t>
            </a:r>
            <a:r>
              <a:rPr lang="sl-SI" sz="2400" dirty="0" err="1" smtClean="0"/>
              <a:t>elemnti</a:t>
            </a:r>
            <a:r>
              <a:rPr lang="en-US" sz="2400" dirty="0" smtClean="0"/>
              <a:t>: p</a:t>
            </a:r>
            <a:r>
              <a:rPr lang="sl-SI" sz="2400" dirty="0" err="1" smtClean="0"/>
              <a:t>ažnja</a:t>
            </a:r>
            <a:r>
              <a:rPr lang="en-US" sz="2400" dirty="0" smtClean="0"/>
              <a:t>, </a:t>
            </a:r>
            <a:r>
              <a:rPr lang="en-US" sz="2400" dirty="0" err="1" smtClean="0"/>
              <a:t>odgovornost</a:t>
            </a:r>
            <a:r>
              <a:rPr lang="en-US" sz="2400" dirty="0" smtClean="0"/>
              <a:t>, </a:t>
            </a:r>
            <a:r>
              <a:rPr lang="en-US" sz="2400" dirty="0" err="1" smtClean="0"/>
              <a:t>kompetentnost</a:t>
            </a:r>
            <a:r>
              <a:rPr lang="en-US" sz="2400" dirty="0" smtClean="0"/>
              <a:t>, </a:t>
            </a:r>
            <a:r>
              <a:rPr lang="en-US" sz="2400" dirty="0" err="1" smtClean="0"/>
              <a:t>odzivnost</a:t>
            </a:r>
            <a:r>
              <a:rPr lang="en-US" sz="2400" dirty="0" smtClean="0"/>
              <a:t> </a:t>
            </a:r>
          </a:p>
          <a:p>
            <a:r>
              <a:rPr lang="en-US" sz="2400" dirty="0" err="1"/>
              <a:t>Etika</a:t>
            </a:r>
            <a:r>
              <a:rPr lang="en-US" sz="2400" dirty="0"/>
              <a:t> </a:t>
            </a:r>
            <a:r>
              <a:rPr lang="sl-SI" sz="2400" dirty="0" smtClean="0"/>
              <a:t>brige stoji </a:t>
            </a:r>
            <a:r>
              <a:rPr lang="sl-SI" sz="2400" dirty="0" err="1" smtClean="0"/>
              <a:t>nasuprot</a:t>
            </a:r>
            <a:r>
              <a:rPr lang="sl-SI" sz="2400" dirty="0" smtClean="0"/>
              <a:t> </a:t>
            </a:r>
            <a:r>
              <a:rPr lang="sl-SI" sz="2400" dirty="0" err="1" smtClean="0"/>
              <a:t>Kvantovoj</a:t>
            </a:r>
            <a:r>
              <a:rPr lang="sl-SI" sz="2400" dirty="0" smtClean="0"/>
              <a:t> </a:t>
            </a:r>
            <a:r>
              <a:rPr lang="sl-SI" sz="2400" dirty="0" err="1" smtClean="0"/>
              <a:t>etici</a:t>
            </a:r>
            <a:r>
              <a:rPr lang="sl-SI" sz="2400" dirty="0" smtClean="0"/>
              <a:t> </a:t>
            </a:r>
            <a:r>
              <a:rPr lang="sl-SI" sz="2400" dirty="0" err="1" smtClean="0"/>
              <a:t>koja</a:t>
            </a:r>
            <a:r>
              <a:rPr lang="sl-SI" sz="2400" dirty="0" smtClean="0"/>
              <a:t> je </a:t>
            </a:r>
            <a:r>
              <a:rPr lang="sl-SI" sz="2400" dirty="0" err="1" smtClean="0"/>
              <a:t>već</a:t>
            </a:r>
            <a:r>
              <a:rPr lang="sl-SI" sz="2400" dirty="0"/>
              <a:t> </a:t>
            </a:r>
            <a:r>
              <a:rPr lang="sl-SI" sz="2400" dirty="0" smtClean="0"/>
              <a:t>dva veka </a:t>
            </a:r>
            <a:r>
              <a:rPr lang="sl-SI" sz="2400" dirty="0" err="1" smtClean="0"/>
              <a:t>prisutna</a:t>
            </a:r>
            <a:r>
              <a:rPr lang="sl-SI" sz="2400" dirty="0" smtClean="0"/>
              <a:t> u </a:t>
            </a:r>
            <a:r>
              <a:rPr lang="sl-SI" sz="2400" dirty="0" err="1" smtClean="0"/>
              <a:t>društvenom</a:t>
            </a:r>
            <a:r>
              <a:rPr lang="sl-SI" sz="2400" dirty="0" smtClean="0"/>
              <a:t> i </a:t>
            </a:r>
            <a:r>
              <a:rPr lang="sl-SI" sz="2400" dirty="0" err="1" smtClean="0"/>
              <a:t>profesionalnom</a:t>
            </a:r>
            <a:r>
              <a:rPr lang="sl-SI" sz="2400" dirty="0" smtClean="0"/>
              <a:t> razmišljanju. Radi se o vrlo </a:t>
            </a:r>
            <a:r>
              <a:rPr lang="sl-SI" sz="2400" dirty="0" err="1" smtClean="0"/>
              <a:t>mladoj</a:t>
            </a:r>
            <a:r>
              <a:rPr lang="sl-SI" sz="2400" dirty="0" smtClean="0"/>
              <a:t> teoriji etike za </a:t>
            </a:r>
            <a:r>
              <a:rPr lang="sl-SI" sz="2400" dirty="0" err="1" smtClean="0"/>
              <a:t>koju</a:t>
            </a:r>
            <a:r>
              <a:rPr lang="sl-SI" sz="2400" dirty="0" smtClean="0"/>
              <a:t> mnogi </a:t>
            </a:r>
            <a:r>
              <a:rPr lang="sl-SI" sz="2400" dirty="0" err="1" smtClean="0"/>
              <a:t>misle</a:t>
            </a:r>
            <a:r>
              <a:rPr lang="sl-SI" sz="2400" dirty="0" smtClean="0"/>
              <a:t> da je alternativa </a:t>
            </a:r>
            <a:r>
              <a:rPr lang="sl-SI" sz="2400" dirty="0" err="1" smtClean="0"/>
              <a:t>Kvantovoj</a:t>
            </a:r>
            <a:r>
              <a:rPr lang="sl-SI" sz="2400" dirty="0" smtClean="0"/>
              <a:t> teoriji etike.</a:t>
            </a:r>
            <a:r>
              <a:rPr lang="en-US" sz="2400" dirty="0" smtClean="0"/>
              <a:t> </a:t>
            </a:r>
            <a:endParaRPr lang="sl-SI" sz="2400" dirty="0" smtClean="0"/>
          </a:p>
          <a:p>
            <a:r>
              <a:rPr lang="en-US" sz="2400" dirty="0" err="1" smtClean="0"/>
              <a:t>Etika</a:t>
            </a:r>
            <a:r>
              <a:rPr lang="en-US" sz="2400" dirty="0" smtClean="0"/>
              <a:t> </a:t>
            </a:r>
            <a:r>
              <a:rPr lang="sl-SI" sz="2400" dirty="0" smtClean="0"/>
              <a:t>brige </a:t>
            </a:r>
            <a:r>
              <a:rPr lang="en-US" sz="2400" dirty="0" smtClean="0"/>
              <a:t>ne </a:t>
            </a:r>
            <a:r>
              <a:rPr lang="en-US" sz="2400" dirty="0" err="1"/>
              <a:t>postavlja</a:t>
            </a:r>
            <a:r>
              <a:rPr lang="en-US" sz="2400" dirty="0"/>
              <a:t> </a:t>
            </a:r>
            <a:r>
              <a:rPr lang="en-US" sz="2400" dirty="0" err="1"/>
              <a:t>nač</a:t>
            </a:r>
            <a:r>
              <a:rPr lang="en-US" sz="2400" dirty="0" err="1" smtClean="0"/>
              <a:t>el</a:t>
            </a:r>
            <a:r>
              <a:rPr lang="sl-SI" sz="2400" dirty="0" smtClean="0"/>
              <a:t>a</a:t>
            </a:r>
            <a:r>
              <a:rPr lang="en-US" sz="2400" dirty="0" smtClean="0"/>
              <a:t> </a:t>
            </a:r>
            <a:r>
              <a:rPr lang="en-US" sz="2400" dirty="0" err="1"/>
              <a:t>na</a:t>
            </a:r>
            <a:r>
              <a:rPr lang="en-US" sz="2400" dirty="0"/>
              <a:t> </a:t>
            </a:r>
            <a:r>
              <a:rPr lang="en-US" sz="2400" dirty="0" err="1"/>
              <a:t>prvo</a:t>
            </a:r>
            <a:r>
              <a:rPr lang="en-US" sz="2400" dirty="0"/>
              <a:t> </a:t>
            </a:r>
            <a:r>
              <a:rPr lang="en-US" sz="2400" dirty="0" err="1"/>
              <a:t>mesto</a:t>
            </a:r>
            <a:r>
              <a:rPr lang="en-US" sz="2400" dirty="0"/>
              <a:t> (</a:t>
            </a:r>
            <a:r>
              <a:rPr lang="en-US" sz="2400" dirty="0" err="1"/>
              <a:t>npr</a:t>
            </a:r>
            <a:r>
              <a:rPr lang="en-US" sz="2400" dirty="0"/>
              <a:t>. </a:t>
            </a:r>
            <a:r>
              <a:rPr lang="sl-SI" sz="2400" dirty="0" err="1" smtClean="0"/>
              <a:t>raditi</a:t>
            </a:r>
            <a:r>
              <a:rPr lang="sl-SI" sz="2400" dirty="0" smtClean="0"/>
              <a:t> </a:t>
            </a:r>
            <a:r>
              <a:rPr lang="en-US" sz="2400" dirty="0" smtClean="0"/>
              <a:t>dobro</a:t>
            </a:r>
            <a:r>
              <a:rPr lang="en-US" sz="2400" dirty="0"/>
              <a:t>), </a:t>
            </a:r>
            <a:r>
              <a:rPr lang="en-US" sz="2400" dirty="0" err="1"/>
              <a:t>prednost</a:t>
            </a:r>
            <a:r>
              <a:rPr lang="en-US" sz="2400" dirty="0"/>
              <a:t> </a:t>
            </a:r>
            <a:r>
              <a:rPr lang="en-US" sz="2400" dirty="0" err="1"/>
              <a:t>daje</a:t>
            </a:r>
            <a:r>
              <a:rPr lang="en-US" sz="2400" dirty="0"/>
              <a:t> </a:t>
            </a:r>
            <a:r>
              <a:rPr lang="en-US" sz="2400" dirty="0" err="1"/>
              <a:t>potrebi</a:t>
            </a:r>
            <a:r>
              <a:rPr lang="en-US" sz="2400" dirty="0"/>
              <a:t> </a:t>
            </a:r>
            <a:r>
              <a:rPr lang="sl-SI" sz="2400" dirty="0" err="1" smtClean="0"/>
              <a:t>pojedinca</a:t>
            </a:r>
            <a:r>
              <a:rPr lang="sl-SI" sz="2400" dirty="0" smtClean="0"/>
              <a:t> da </a:t>
            </a:r>
            <a:r>
              <a:rPr lang="sl-SI" sz="2400" dirty="0" err="1" smtClean="0"/>
              <a:t>sluša</a:t>
            </a:r>
            <a:r>
              <a:rPr lang="en-US" sz="2400" dirty="0" smtClean="0"/>
              <a:t>,</a:t>
            </a:r>
            <a:r>
              <a:rPr lang="sl-SI" sz="2400" dirty="0" smtClean="0"/>
              <a:t> </a:t>
            </a:r>
            <a:r>
              <a:rPr lang="sl-SI" sz="2400" dirty="0" err="1" smtClean="0"/>
              <a:t>prihvaća</a:t>
            </a:r>
            <a:r>
              <a:rPr lang="sl-SI" sz="2400" dirty="0" smtClean="0"/>
              <a:t> i </a:t>
            </a:r>
            <a:r>
              <a:rPr lang="sl-SI" sz="2400" dirty="0" err="1" smtClean="0"/>
              <a:t>postupa</a:t>
            </a:r>
            <a:r>
              <a:rPr lang="sl-SI" sz="2400" dirty="0" smtClean="0"/>
              <a:t> na </a:t>
            </a:r>
            <a:r>
              <a:rPr lang="sl-SI" sz="2400" dirty="0" err="1" smtClean="0"/>
              <a:t>odgovarajući</a:t>
            </a:r>
            <a:r>
              <a:rPr lang="sl-SI" sz="2400" dirty="0" smtClean="0"/>
              <a:t> način. </a:t>
            </a:r>
            <a:r>
              <a:rPr lang="en-US" sz="2400" dirty="0" smtClean="0"/>
              <a:t> </a:t>
            </a:r>
          </a:p>
          <a:p>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764833"/>
          </a:xfrm>
          <a:prstGeom prst="rect">
            <a:avLst/>
          </a:prstGeom>
        </p:spPr>
      </p:pic>
    </p:spTree>
    <p:extLst>
      <p:ext uri="{BB962C8B-B14F-4D97-AF65-F5344CB8AC3E}">
        <p14:creationId xmlns:p14="http://schemas.microsoft.com/office/powerpoint/2010/main" val="9199238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9228</TotalTime>
  <Words>2332</Words>
  <Application>Microsoft Macintosh PowerPoint</Application>
  <PresentationFormat>On-screen Show (4:3)</PresentationFormat>
  <Paragraphs>228</Paragraphs>
  <Slides>28</Slides>
  <Notes>20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vt:i4>
      </vt:variant>
    </vt:vector>
  </HeadingPairs>
  <TitlesOfParts>
    <vt:vector size="35" baseType="lpstr">
      <vt:lpstr>Arial Narrow</vt:lpstr>
      <vt:lpstr>Book Antiqua</vt:lpstr>
      <vt:lpstr>Calibri</vt:lpstr>
      <vt:lpstr>Times New Roman</vt:lpstr>
      <vt:lpstr>Wingdings</vt:lpstr>
      <vt:lpstr>Arial</vt:lpstr>
      <vt:lpstr>Office Theme</vt:lpstr>
      <vt:lpstr>PowerPoint Presentation</vt:lpstr>
      <vt:lpstr>                        Etika</vt:lpstr>
      <vt:lpstr> Etički kodeks</vt:lpstr>
      <vt:lpstr> Teorije etike </vt:lpstr>
      <vt:lpstr>Kantova teorija</vt:lpstr>
      <vt:lpstr>Kantova teorija</vt:lpstr>
      <vt:lpstr>Teleološka teorija in utilitarizem</vt:lpstr>
      <vt:lpstr>Etika vrlina</vt:lpstr>
      <vt:lpstr>Etika brige </vt:lpstr>
      <vt:lpstr>Aktivnosti koje se izvode kod etike brige</vt:lpstr>
      <vt:lpstr>Etika brige (Tschudin, 2004)</vt:lpstr>
      <vt:lpstr>Elementi etike brige kod ublažavanja bola</vt:lpstr>
      <vt:lpstr>Odnos do pacijenta u svetlu osećanja i ublažavanja bola</vt:lpstr>
      <vt:lpstr>Sprečavanje i istarživanje bola</vt:lpstr>
      <vt:lpstr>Uzroci za neadkevatno ublažavanje bola</vt:lpstr>
      <vt:lpstr>Bol i etika</vt:lpstr>
      <vt:lpstr>Uzroci za neadekvatno ublažavanje bola</vt:lpstr>
      <vt:lpstr>Nedovoljno ublažavanje bola</vt:lpstr>
      <vt:lpstr>Etički podsticaj, inicijativa</vt:lpstr>
      <vt:lpstr>LEČENJE BOLA</vt:lpstr>
      <vt:lpstr>PowerPoint Presentation</vt:lpstr>
      <vt:lpstr>Vloga medicinske sestre</vt:lpstr>
      <vt:lpstr> Saosećanje</vt:lpstr>
      <vt:lpstr> Kompetentnost</vt:lpstr>
      <vt:lpstr> Poverenje</vt:lpstr>
      <vt:lpstr>PowerPoint Presentation</vt:lpstr>
      <vt:lpstr>PowerPoint Presentation</vt:lpstr>
      <vt:lpstr>Zlatno pravilo</vt:lpstr>
    </vt:vector>
  </TitlesOfParts>
  <LinksUpToDate>false</LinksUpToDate>
  <SharedDoc>false</SharedDoc>
  <HyperlinksChanged>false</HyperlinksChanged>
  <AppVersion>15.0029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Strengthening of Internationalisation in B&amp;H Higher Education</dc:title>
  <dc:creator>user</dc:creator>
  <cp:lastModifiedBy>Maja Šoštarič</cp:lastModifiedBy>
  <cp:revision>173</cp:revision>
  <cp:lastPrinted>2019-09-15T13:07:32Z</cp:lastPrinted>
  <dcterms:created xsi:type="dcterms:W3CDTF">2006-08-16T00:00:00Z</dcterms:created>
  <dcterms:modified xsi:type="dcterms:W3CDTF">2019-11-27T19:41:40Z</dcterms:modified>
</cp:coreProperties>
</file>