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88" r:id="rId3"/>
    <p:sldId id="389" r:id="rId4"/>
    <p:sldId id="390" r:id="rId5"/>
    <p:sldId id="391" r:id="rId6"/>
    <p:sldId id="370" r:id="rId7"/>
    <p:sldId id="371" r:id="rId8"/>
    <p:sldId id="372" r:id="rId9"/>
    <p:sldId id="373" r:id="rId10"/>
    <p:sldId id="374" r:id="rId11"/>
    <p:sldId id="375" r:id="rId12"/>
    <p:sldId id="376" r:id="rId13"/>
    <p:sldId id="377" r:id="rId14"/>
    <p:sldId id="392" r:id="rId15"/>
    <p:sldId id="378" r:id="rId16"/>
    <p:sldId id="379" r:id="rId17"/>
    <p:sldId id="380" r:id="rId18"/>
    <p:sldId id="381" r:id="rId19"/>
    <p:sldId id="382" r:id="rId20"/>
    <p:sldId id="383" r:id="rId21"/>
    <p:sldId id="384" r:id="rId22"/>
    <p:sldId id="385" r:id="rId23"/>
    <p:sldId id="393" r:id="rId24"/>
    <p:sldId id="386" r:id="rId25"/>
    <p:sldId id="3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7"/>
    <p:restoredTop sz="93266"/>
  </p:normalViewPr>
  <p:slideViewPr>
    <p:cSldViewPr>
      <p:cViewPr>
        <p:scale>
          <a:sx n="120" d="100"/>
          <a:sy n="120" d="100"/>
        </p:scale>
        <p:origin x="480" y="-8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32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AA7C2-E8DC-467C-9833-F833067453C2}" type="datetimeFigureOut">
              <a:rPr lang="en-US" smtClean="0"/>
              <a:pPr/>
              <a:t>11/27/19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8E8C-7000-4BD7-A278-0C1355790446}" type="slidenum">
              <a:rPr lang="en-US" smtClean="0"/>
              <a:pPr/>
              <a:t>‹#›</a:t>
            </a:fld>
            <a:endParaRPr lang="en-US"/>
          </a:p>
        </p:txBody>
      </p:sp>
    </p:spTree>
    <p:extLst>
      <p:ext uri="{BB962C8B-B14F-4D97-AF65-F5344CB8AC3E}">
        <p14:creationId xmlns:p14="http://schemas.microsoft.com/office/powerpoint/2010/main" val="305684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1</a:t>
            </a:fld>
            <a:endParaRPr lang="en-US"/>
          </a:p>
        </p:txBody>
      </p:sp>
    </p:spTree>
    <p:extLst>
      <p:ext uri="{BB962C8B-B14F-4D97-AF65-F5344CB8AC3E}">
        <p14:creationId xmlns:p14="http://schemas.microsoft.com/office/powerpoint/2010/main" val="155034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4DB15C9F-261E-6443-BE88-739BDE12EDB6}" type="slidenum">
              <a:rPr lang="sl-SI" altLang="x-none"/>
              <a:pPr>
                <a:spcBef>
                  <a:spcPct val="0"/>
                </a:spcBef>
              </a:pPr>
              <a:t>2</a:t>
            </a:fld>
            <a:endParaRPr lang="sl-SI" altLang="x-none"/>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sl-SI" altLang="x-none">
              <a:latin typeface="Times New Roman" charset="0"/>
            </a:endParaRPr>
          </a:p>
        </p:txBody>
      </p:sp>
    </p:spTree>
    <p:extLst>
      <p:ext uri="{BB962C8B-B14F-4D97-AF65-F5344CB8AC3E}">
        <p14:creationId xmlns:p14="http://schemas.microsoft.com/office/powerpoint/2010/main" val="62517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8F25E638-3EA4-9F4C-ADA5-D45E72DEA743}" type="slidenum">
              <a:rPr lang="sl-SI" altLang="x-none"/>
              <a:pPr>
                <a:spcBef>
                  <a:spcPct val="0"/>
                </a:spcBef>
              </a:pPr>
              <a:t>3</a:t>
            </a:fld>
            <a:endParaRPr lang="sl-SI" altLang="x-none"/>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sl-SI" altLang="x-none">
              <a:latin typeface="Times New Roman" charset="0"/>
            </a:endParaRPr>
          </a:p>
        </p:txBody>
      </p:sp>
    </p:spTree>
    <p:extLst>
      <p:ext uri="{BB962C8B-B14F-4D97-AF65-F5344CB8AC3E}">
        <p14:creationId xmlns:p14="http://schemas.microsoft.com/office/powerpoint/2010/main" val="133594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a:t>
            </a:r>
            <a:endParaRPr lang="en-US"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9</a:t>
            </a:fld>
            <a:endParaRPr lang="en-US"/>
          </a:p>
        </p:txBody>
      </p:sp>
    </p:spTree>
    <p:extLst>
      <p:ext uri="{BB962C8B-B14F-4D97-AF65-F5344CB8AC3E}">
        <p14:creationId xmlns:p14="http://schemas.microsoft.com/office/powerpoint/2010/main" val="122887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A8E8C-7000-4BD7-A278-0C1355790446}" type="slidenum">
              <a:rPr lang="en-US" smtClean="0"/>
              <a:pPr/>
              <a:t>24</a:t>
            </a:fld>
            <a:endParaRPr lang="en-US"/>
          </a:p>
        </p:txBody>
      </p:sp>
    </p:spTree>
    <p:extLst>
      <p:ext uri="{BB962C8B-B14F-4D97-AF65-F5344CB8AC3E}">
        <p14:creationId xmlns:p14="http://schemas.microsoft.com/office/powerpoint/2010/main" val="612079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cxnSp>
        <p:nvCxnSpPr>
          <p:cNvPr id="8" name="Straight Connector 7">
            <a:extLst>
              <a:ext uri="{FF2B5EF4-FFF2-40B4-BE49-F238E27FC236}">
                <a16:creationId xmlns="" xmlns:a16="http://schemas.microsoft.com/office/drawing/2014/main" id="{AA6036C1-E46E-40FC-8D9E-3F62C050F6CC}"/>
              </a:ext>
            </a:extLst>
          </p:cNvPr>
          <p:cNvCxnSpPr/>
          <p:nvPr userDrawn="1"/>
        </p:nvCxnSpPr>
        <p:spPr>
          <a:xfrm>
            <a:off x="0" y="685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u_flag_co_funded_pos_[rgb]_right.jpg">
            <a:extLst>
              <a:ext uri="{FF2B5EF4-FFF2-40B4-BE49-F238E27FC236}">
                <a16:creationId xmlns="" xmlns:a16="http://schemas.microsoft.com/office/drawing/2014/main" id="{7982487F-B347-4152-ABE5-C06202C83ABA}"/>
              </a:ext>
            </a:extLst>
          </p:cNvPr>
          <p:cNvPicPr/>
          <p:nvPr userDrawn="1"/>
        </p:nvPicPr>
        <p:blipFill>
          <a:blip r:embed="rId2"/>
          <a:stretch>
            <a:fillRect/>
          </a:stretch>
        </p:blipFill>
        <p:spPr>
          <a:xfrm>
            <a:off x="7693388" y="11294"/>
            <a:ext cx="1433195" cy="409575"/>
          </a:xfrm>
          <a:prstGeom prst="rect">
            <a:avLst/>
          </a:prstGeom>
        </p:spPr>
      </p:pic>
      <p:sp>
        <p:nvSpPr>
          <p:cNvPr id="10" name="Rectangle 9">
            <a:extLst>
              <a:ext uri="{FF2B5EF4-FFF2-40B4-BE49-F238E27FC236}">
                <a16:creationId xmlns="" xmlns:a16="http://schemas.microsoft.com/office/drawing/2014/main" id="{DBE89489-55FC-40AA-8A55-07401BA4665F}"/>
              </a:ext>
            </a:extLst>
          </p:cNvPr>
          <p:cNvSpPr/>
          <p:nvPr userDrawn="1"/>
        </p:nvSpPr>
        <p:spPr>
          <a:xfrm>
            <a:off x="1676400" y="439579"/>
            <a:ext cx="6096000" cy="246221"/>
          </a:xfrm>
          <a:prstGeom prst="rect">
            <a:avLst/>
          </a:prstGeom>
        </p:spPr>
        <p:txBody>
          <a:bodyPr wrap="square">
            <a:spAutoFit/>
          </a:bodyPr>
          <a:lstStyle/>
          <a:p>
            <a:pPr algn="ctr"/>
            <a:r>
              <a:rPr lang="bs-Latn-BA" sz="1000" b="0" dirty="0">
                <a:effectLst/>
                <a:latin typeface="Book Antiqua" pitchFamily="18" charset="0"/>
                <a:ea typeface="Calibri" panose="020F0502020204030204" pitchFamily="34" charset="0"/>
                <a:cs typeface="Times New Roman" panose="02020603050405020304" pitchFamily="18" charset="0"/>
              </a:rPr>
              <a:t>Strengthening Capacities for Higher Education of Pain Medicine in Western Balkan countries</a:t>
            </a:r>
            <a:r>
              <a:rPr lang="x-none" sz="1000" b="0" dirty="0">
                <a:effectLst/>
                <a:latin typeface="Book Antiqua" pitchFamily="18" charset="0"/>
                <a:ea typeface="Calibri" panose="020F0502020204030204" pitchFamily="34" charset="0"/>
                <a:cs typeface="Times New Roman" panose="02020603050405020304" pitchFamily="18" charset="0"/>
              </a:rPr>
              <a:t> – </a:t>
            </a:r>
            <a:r>
              <a:rPr lang="bs-Latn-BA" sz="1000" b="0" dirty="0">
                <a:effectLst/>
                <a:latin typeface="Book Antiqua" panose="02040602050305030304" pitchFamily="18" charset="0"/>
                <a:ea typeface="Calibri" panose="020F0502020204030204" pitchFamily="34" charset="0"/>
                <a:cs typeface="Times New Roman" panose="02020603050405020304" pitchFamily="18" charset="0"/>
              </a:rPr>
              <a:t>HEPMP</a:t>
            </a:r>
            <a:endParaRPr lang="en-US" sz="1000" b="0" dirty="0">
              <a:latin typeface="Book Antiqua" pitchFamily="18"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16986"/>
            <a:ext cx="1828800" cy="630247"/>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357" y="1"/>
            <a:ext cx="666643" cy="7007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8D951-FD7A-4EA6-9971-BA4650F5F282}" type="datetime1">
              <a:rPr lang="en-US" smtClean="0"/>
              <a:pPr/>
              <a:t>11/27/19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DDA1A-1160-4810-A009-9384DF143964}" type="datetime1">
              <a:rPr lang="en-US" smtClean="0"/>
              <a:pPr/>
              <a:t>11/27/19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Naslov, vsebina in besedilo">
    <p:spTree>
      <p:nvGrpSpPr>
        <p:cNvPr id="1" name=""/>
        <p:cNvGrpSpPr/>
        <p:nvPr/>
      </p:nvGrpSpPr>
      <p:grpSpPr>
        <a:xfrm>
          <a:off x="0" y="0"/>
          <a:ext cx="0" cy="0"/>
          <a:chOff x="0" y="0"/>
          <a:chExt cx="0" cy="0"/>
        </a:xfrm>
      </p:grpSpPr>
      <p:sp>
        <p:nvSpPr>
          <p:cNvPr id="2" name="Naslov 1"/>
          <p:cNvSpPr>
            <a:spLocks noGrp="1"/>
          </p:cNvSpPr>
          <p:nvPr>
            <p:ph type="title"/>
          </p:nvPr>
        </p:nvSpPr>
        <p:spPr>
          <a:xfrm>
            <a:off x="457200" y="381000"/>
            <a:ext cx="8229600" cy="1371600"/>
          </a:xfrm>
        </p:spPr>
        <p:txBody>
          <a:bodyPr/>
          <a:lstStyle/>
          <a:p>
            <a:r>
              <a:rPr lang="sl-SI" smtClean="0"/>
              <a:t>Uredite slog naslova matrice</a:t>
            </a:r>
            <a:endParaRPr lang="sl-SI"/>
          </a:p>
        </p:txBody>
      </p:sp>
      <p:sp>
        <p:nvSpPr>
          <p:cNvPr id="3" name="Ograda vsebine 2"/>
          <p:cNvSpPr>
            <a:spLocks noGrp="1"/>
          </p:cNvSpPr>
          <p:nvPr>
            <p:ph sz="half" idx="1"/>
          </p:nvPr>
        </p:nvSpPr>
        <p:spPr>
          <a:xfrm>
            <a:off x="457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648200" y="1981200"/>
            <a:ext cx="4038600" cy="41148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208F4BF9-3CA0-1D4C-B4F4-6E5955BBD811}" type="datetime1">
              <a:rPr lang="sl-SI"/>
              <a:pPr>
                <a:defRPr/>
              </a:pPr>
              <a:t>27. 11. 19</a:t>
            </a:fld>
            <a:endParaRPr lang="sl-SI"/>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sl-SI"/>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FC55EF4-CFCD-A549-AEA5-71F96B86D819}" type="slidenum">
              <a:rPr lang="sl-SI" altLang="sl-SI"/>
              <a:pPr>
                <a:defRPr/>
              </a:pPr>
              <a:t>‹#›</a:t>
            </a:fld>
            <a:endParaRPr lang="sl-SI" altLang="sl-SI"/>
          </a:p>
        </p:txBody>
      </p:sp>
    </p:spTree>
    <p:extLst>
      <p:ext uri="{BB962C8B-B14F-4D97-AF65-F5344CB8AC3E}">
        <p14:creationId xmlns:p14="http://schemas.microsoft.com/office/powerpoint/2010/main" val="207131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4B8CA7-DF52-4574-B28B-BF67C425F74E}" type="datetime1">
              <a:rPr lang="en-US" smtClean="0"/>
              <a:pPr/>
              <a:t>11/27/19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6F388C-ACCE-4EF5-AD2C-86A2C6495869}" type="datetime1">
              <a:rPr lang="en-US" smtClean="0"/>
              <a:pPr/>
              <a:t>11/27/19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02A2DB-E9A4-4F11-9A97-3D805873123B}" type="datetime1">
              <a:rPr lang="en-US" smtClean="0"/>
              <a:pPr/>
              <a:t>11/27/19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5D039D-4B07-4C92-99B2-D30586816A68}" type="datetime1">
              <a:rPr lang="en-US" smtClean="0"/>
              <a:pPr/>
              <a:t>11/27/19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DD8C0F6-D106-4D90-B6A1-515B7FD8F0C8}" type="datetime1">
              <a:rPr lang="en-US" smtClean="0"/>
              <a:pPr/>
              <a:t>11/27/19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9BB9723-2437-47C8-833A-EDB2EBB6A5A1}" type="datetime1">
              <a:rPr lang="en-US" smtClean="0"/>
              <a:pPr/>
              <a:t>11/27/19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05C9E6-3B8B-4571-9128-858A99C98B86}" type="datetime1">
              <a:rPr lang="en-US" smtClean="0"/>
              <a:pPr/>
              <a:t>11/27/19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4141EB-C6BD-49FF-BC05-BF0312C62789}" type="datetime1">
              <a:rPr lang="en-US" smtClean="0"/>
              <a:pPr/>
              <a:t>11/27/19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0574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Box 2"/>
          <p:cNvSpPr txBox="1">
            <a:spLocks noChangeArrowheads="1"/>
          </p:cNvSpPr>
          <p:nvPr userDrawn="1"/>
        </p:nvSpPr>
        <p:spPr bwMode="auto">
          <a:xfrm>
            <a:off x="0" y="6057781"/>
            <a:ext cx="9144000" cy="784830"/>
          </a:xfrm>
          <a:prstGeom prst="rect">
            <a:avLst/>
          </a:prstGeom>
          <a:solidFill>
            <a:schemeClr val="accent6">
              <a:lumMod val="20000"/>
              <a:lumOff val="80000"/>
            </a:schemeClr>
          </a:solidFill>
          <a:ln w="9525">
            <a:solidFill>
              <a:srgbClr val="FF0000"/>
            </a:solidFill>
            <a:miter lim="800000"/>
            <a:headEnd/>
            <a:tailEnd/>
          </a:ln>
        </p:spPr>
        <p:txBody>
          <a:bodyPr rot="0" vert="horz" wrap="square" lIns="91440" tIns="45720" rIns="91440" bIns="45720" anchor="t" anchorCtr="0">
            <a:spAutoFit/>
          </a:bodyPr>
          <a:lstStyle/>
          <a:p>
            <a:pPr algn="ctr">
              <a:spcAft>
                <a:spcPts val="0"/>
              </a:spcAft>
            </a:pPr>
            <a:r>
              <a:rPr lang="en-US" sz="1200" dirty="0">
                <a:effectLst/>
                <a:latin typeface="Book Antiqua"/>
                <a:ea typeface="Calibri"/>
                <a:cs typeface="Times New Roman"/>
              </a:rPr>
              <a:t>Project number:  </a:t>
            </a:r>
            <a:r>
              <a:rPr lang="bs-Latn-BA" sz="1100" dirty="0"/>
              <a:t>585927-EPP-1-2017-1-RS-EPPKA2-CBHE-JP (2017 – 3109 / 001 – 001)</a:t>
            </a:r>
            <a:endParaRPr lang="bs-Latn-BA" sz="1100" dirty="0">
              <a:latin typeface="Book Antiqua"/>
              <a:ea typeface="Calibri"/>
              <a:cs typeface="Times New Roman"/>
            </a:endParaRPr>
          </a:p>
          <a:p>
            <a:pPr algn="ctr">
              <a:spcAft>
                <a:spcPts val="0"/>
              </a:spcAft>
            </a:pPr>
            <a:r>
              <a:rPr lang="en-US" sz="1100" dirty="0">
                <a:effectLst/>
                <a:latin typeface="Book Antiqua"/>
                <a:ea typeface="Calibri"/>
                <a:cs typeface="Times New Roman"/>
              </a:rPr>
              <a:t> </a:t>
            </a:r>
            <a:endParaRPr lang="bs-Latn-BA" sz="1100" dirty="0">
              <a:effectLst/>
              <a:latin typeface="Book Antiqua"/>
              <a:ea typeface="Calibri"/>
              <a:cs typeface="Times New Roman"/>
            </a:endParaRPr>
          </a:p>
          <a:p>
            <a:pPr algn="ctr">
              <a:spcAft>
                <a:spcPts val="0"/>
              </a:spcAft>
            </a:pPr>
            <a:r>
              <a:rPr lang="bs-Latn-BA" sz="1100" i="1" dirty="0">
                <a:effectLst/>
                <a:latin typeface="Book Antiqua"/>
                <a:ea typeface="Calibri"/>
                <a:cs typeface="Times New Roman"/>
              </a:rPr>
              <a:t>"This project has been funded with support from the European Commission. This publication reflects the views only of the author, and the Commission cannot be held responsible for any use which may be made of the information contained therein"</a:t>
            </a:r>
            <a:endParaRPr lang="bs-Latn-BA" sz="1200" dirty="0">
              <a:effectLst/>
              <a:latin typeface="Book Antiqua"/>
              <a:ea typeface="Calibri"/>
              <a:cs typeface="Times New Roman"/>
            </a:endParaRPr>
          </a:p>
        </p:txBody>
      </p:sp>
      <p:cxnSp>
        <p:nvCxnSpPr>
          <p:cNvPr id="8" name="Straight Connector 7">
            <a:extLst>
              <a:ext uri="{FF2B5EF4-FFF2-40B4-BE49-F238E27FC236}">
                <a16:creationId xmlns="" xmlns:a16="http://schemas.microsoft.com/office/drawing/2014/main" id="{AA6036C1-E46E-40FC-8D9E-3F62C050F6CC}"/>
              </a:ext>
            </a:extLst>
          </p:cNvPr>
          <p:cNvCxnSpPr/>
          <p:nvPr userDrawn="1"/>
        </p:nvCxnSpPr>
        <p:spPr>
          <a:xfrm>
            <a:off x="0" y="685800"/>
            <a:ext cx="914400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u_flag_co_funded_pos_[rgb]_right.jpg">
            <a:extLst>
              <a:ext uri="{FF2B5EF4-FFF2-40B4-BE49-F238E27FC236}">
                <a16:creationId xmlns="" xmlns:a16="http://schemas.microsoft.com/office/drawing/2014/main" id="{7982487F-B347-4152-ABE5-C06202C83ABA}"/>
              </a:ext>
            </a:extLst>
          </p:cNvPr>
          <p:cNvPicPr/>
          <p:nvPr userDrawn="1"/>
        </p:nvPicPr>
        <p:blipFill>
          <a:blip r:embed="rId14"/>
          <a:stretch>
            <a:fillRect/>
          </a:stretch>
        </p:blipFill>
        <p:spPr>
          <a:xfrm>
            <a:off x="7693388" y="11294"/>
            <a:ext cx="1433195" cy="409575"/>
          </a:xfrm>
          <a:prstGeom prst="rect">
            <a:avLst/>
          </a:prstGeom>
        </p:spPr>
      </p:pic>
      <p:sp>
        <p:nvSpPr>
          <p:cNvPr id="10" name="Rectangle 9">
            <a:extLst>
              <a:ext uri="{FF2B5EF4-FFF2-40B4-BE49-F238E27FC236}">
                <a16:creationId xmlns="" xmlns:a16="http://schemas.microsoft.com/office/drawing/2014/main" id="{DBE89489-55FC-40AA-8A55-07401BA4665F}"/>
              </a:ext>
            </a:extLst>
          </p:cNvPr>
          <p:cNvSpPr/>
          <p:nvPr userDrawn="1"/>
        </p:nvSpPr>
        <p:spPr>
          <a:xfrm>
            <a:off x="1676400" y="439579"/>
            <a:ext cx="6096000" cy="246221"/>
          </a:xfrm>
          <a:prstGeom prst="rect">
            <a:avLst/>
          </a:prstGeom>
        </p:spPr>
        <p:txBody>
          <a:bodyPr wrap="square">
            <a:spAutoFit/>
          </a:bodyPr>
          <a:lstStyle/>
          <a:p>
            <a:pPr algn="ctr"/>
            <a:r>
              <a:rPr lang="bs-Latn-BA" sz="1000" b="0" dirty="0">
                <a:effectLst/>
                <a:latin typeface="Book Antiqua" pitchFamily="18" charset="0"/>
                <a:ea typeface="Calibri" panose="020F0502020204030204" pitchFamily="34" charset="0"/>
                <a:cs typeface="Times New Roman" panose="02020603050405020304" pitchFamily="18" charset="0"/>
              </a:rPr>
              <a:t>Strengthening Capacities for Higher Education of Pain Medicine in Western Balkan countries</a:t>
            </a:r>
            <a:r>
              <a:rPr lang="x-none" sz="1000" b="0" dirty="0">
                <a:effectLst/>
                <a:latin typeface="Book Antiqua" pitchFamily="18" charset="0"/>
                <a:ea typeface="Calibri" panose="020F0502020204030204" pitchFamily="34" charset="0"/>
                <a:cs typeface="Times New Roman" panose="02020603050405020304" pitchFamily="18" charset="0"/>
              </a:rPr>
              <a:t> – </a:t>
            </a:r>
            <a:r>
              <a:rPr lang="bs-Latn-BA" sz="1000" b="0" dirty="0">
                <a:effectLst/>
                <a:latin typeface="Book Antiqua" panose="02040602050305030304" pitchFamily="18" charset="0"/>
                <a:ea typeface="Calibri" panose="020F0502020204030204" pitchFamily="34" charset="0"/>
                <a:cs typeface="Times New Roman" panose="02020603050405020304" pitchFamily="18" charset="0"/>
              </a:rPr>
              <a:t>HEPMP</a:t>
            </a:r>
            <a:endParaRPr lang="en-US" sz="1000" b="0" dirty="0">
              <a:latin typeface="Book Antiqua" pitchFamily="18" charset="0"/>
            </a:endParaRP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05200" y="16986"/>
            <a:ext cx="1828800" cy="630247"/>
          </a:xfrm>
          <a:prstGeom prst="rect">
            <a:avLst/>
          </a:prstGeom>
        </p:spPr>
      </p:pic>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357" y="1"/>
            <a:ext cx="666643" cy="7007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gif"/><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233275"/>
            <a:ext cx="6400800" cy="1143000"/>
          </a:xfrm>
        </p:spPr>
        <p:txBody>
          <a:bodyPr>
            <a:noAutofit/>
          </a:bodyPr>
          <a:lstStyle/>
          <a:p>
            <a:r>
              <a:rPr lang="bs-Latn-BA" sz="2800" dirty="0" smtClean="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rPr>
              <a:t>Kako spriječiti komplikacije kod hirurškog bolesnika koji dobiva opioidnu analgeziju</a:t>
            </a:r>
            <a:endParaRPr lang="bs-Latn-BA" sz="2800" dirty="0">
              <a:solidFill>
                <a:schemeClr val="accent1">
                  <a:lumMod val="50000"/>
                </a:schemeClr>
              </a:solidFill>
              <a:effectLst>
                <a:outerShdw blurRad="38100" dist="38100" dir="2700000" algn="tl">
                  <a:srgbClr val="000000">
                    <a:alpha val="43137"/>
                  </a:srgbClr>
                </a:outerShdw>
              </a:effectLst>
              <a:latin typeface="Book Antiqua" panose="02040602050305030304" pitchFamily="18" charset="0"/>
            </a:endParaRPr>
          </a:p>
        </p:txBody>
      </p:sp>
      <p:sp>
        <p:nvSpPr>
          <p:cNvPr id="8" name="Title 1"/>
          <p:cNvSpPr txBox="1">
            <a:spLocks/>
          </p:cNvSpPr>
          <p:nvPr/>
        </p:nvSpPr>
        <p:spPr>
          <a:xfrm>
            <a:off x="1447800" y="3837773"/>
            <a:ext cx="64008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600" dirty="0" smtClean="0">
                <a:solidFill>
                  <a:srgbClr val="002060"/>
                </a:solidFill>
                <a:latin typeface="Book Antiqua" panose="02040602050305030304" pitchFamily="18" charset="0"/>
              </a:rPr>
              <a:t>Maja Šoštarič</a:t>
            </a:r>
          </a:p>
          <a:p>
            <a:r>
              <a:rPr lang="sr-Latn-BA" sz="1600" dirty="0" smtClean="0">
                <a:solidFill>
                  <a:srgbClr val="002060"/>
                </a:solidFill>
                <a:latin typeface="Book Antiqua" panose="02040602050305030304" pitchFamily="18" charset="0"/>
              </a:rPr>
              <a:t>Medical faculty, University of Ljubljana</a:t>
            </a:r>
          </a:p>
          <a:p>
            <a:r>
              <a:rPr lang="sr-Latn-BA" sz="1600" dirty="0" smtClean="0">
                <a:solidFill>
                  <a:srgbClr val="002060"/>
                </a:solidFill>
                <a:latin typeface="Book Antiqua" panose="02040602050305030304" pitchFamily="18" charset="0"/>
              </a:rPr>
              <a:t>University Medical Centre Ljubljana</a:t>
            </a:r>
          </a:p>
        </p:txBody>
      </p:sp>
      <p:sp>
        <p:nvSpPr>
          <p:cNvPr id="9" name="Title 1"/>
          <p:cNvSpPr txBox="1">
            <a:spLocks/>
          </p:cNvSpPr>
          <p:nvPr/>
        </p:nvSpPr>
        <p:spPr>
          <a:xfrm>
            <a:off x="685800" y="5275246"/>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sz="1400" dirty="0" smtClean="0">
                <a:solidFill>
                  <a:srgbClr val="002060"/>
                </a:solidFill>
                <a:latin typeface="Book Antiqua" panose="02040602050305030304" pitchFamily="18" charset="0"/>
              </a:rPr>
              <a:t>BANJA LUKA, TUZLA</a:t>
            </a:r>
          </a:p>
          <a:p>
            <a:r>
              <a:rPr lang="bs-Latn-BA" sz="1400" dirty="0" smtClean="0">
                <a:solidFill>
                  <a:srgbClr val="002060"/>
                </a:solidFill>
                <a:latin typeface="Book Antiqua" panose="02040602050305030304" pitchFamily="18" charset="0"/>
              </a:rPr>
              <a:t>28.-29.11.2019</a:t>
            </a:r>
            <a:endParaRPr lang="bs-Latn-BA" sz="1400" dirty="0">
              <a:solidFill>
                <a:srgbClr val="002060"/>
              </a:solidFill>
              <a:latin typeface="Book Antiqua" panose="02040602050305030304" pitchFamily="18" charset="0"/>
            </a:endParaRPr>
          </a:p>
        </p:txBody>
      </p:sp>
      <p:sp>
        <p:nvSpPr>
          <p:cNvPr id="11" name="Title 1"/>
          <p:cNvSpPr txBox="1">
            <a:spLocks/>
          </p:cNvSpPr>
          <p:nvPr/>
        </p:nvSpPr>
        <p:spPr>
          <a:xfrm>
            <a:off x="3352800" y="37338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18" name="Picture 17" descr="eu_flag_co_funded_pos_[rgb]_right.jpg">
            <a:extLst>
              <a:ext uri="{FF2B5EF4-FFF2-40B4-BE49-F238E27FC236}">
                <a16:creationId xmlns="" xmlns:a16="http://schemas.microsoft.com/office/drawing/2014/main" id="{7982487F-B347-4152-ABE5-C06202C83ABA}"/>
              </a:ext>
            </a:extLst>
          </p:cNvPr>
          <p:cNvPicPr/>
          <p:nvPr/>
        </p:nvPicPr>
        <p:blipFill>
          <a:blip r:embed="rId3"/>
          <a:stretch>
            <a:fillRect/>
          </a:stretch>
        </p:blipFill>
        <p:spPr>
          <a:xfrm>
            <a:off x="7693388" y="11294"/>
            <a:ext cx="1433195" cy="409575"/>
          </a:xfrm>
          <a:prstGeom prst="rect">
            <a:avLst/>
          </a:prstGeom>
        </p:spPr>
      </p:pic>
      <p:pic>
        <p:nvPicPr>
          <p:cNvPr id="1026" name="Picture 2" descr="Rezultat iskanja slik za logo univerza v ljublja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863" y="5029200"/>
            <a:ext cx="890337" cy="886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logo KliniÄni center Ljublja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3635" y="5353822"/>
            <a:ext cx="2347965" cy="6659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76400" y="785813"/>
            <a:ext cx="8229600" cy="1143000"/>
          </a:xfrm>
        </p:spPr>
        <p:txBody>
          <a:bodyPr>
            <a:normAutofit/>
          </a:bodyPr>
          <a:lstStyle/>
          <a:p>
            <a:pPr marL="54864" indent="0" algn="l" eaLnBrk="1" fontAlgn="auto" hangingPunct="1">
              <a:spcAft>
                <a:spcPts val="0"/>
              </a:spcAft>
              <a:defRPr/>
            </a:pPr>
            <a:r>
              <a:rPr lang="sl-SI" sz="4000" dirty="0" smtClean="0">
                <a:solidFill>
                  <a:srgbClr val="003300"/>
                </a:solidFill>
              </a:rPr>
              <a:t>Kad?</a:t>
            </a:r>
            <a:endParaRPr lang="sl-SI" sz="4000" dirty="0">
              <a:solidFill>
                <a:srgbClr val="003300"/>
              </a:solidFill>
            </a:endParaRPr>
          </a:p>
        </p:txBody>
      </p:sp>
      <p:sp>
        <p:nvSpPr>
          <p:cNvPr id="18435" name="Rectangle 3"/>
          <p:cNvSpPr>
            <a:spLocks noGrp="1" noChangeArrowheads="1"/>
          </p:cNvSpPr>
          <p:nvPr>
            <p:ph idx="1"/>
          </p:nvPr>
        </p:nvSpPr>
        <p:spPr>
          <a:xfrm>
            <a:off x="457200" y="2590800"/>
            <a:ext cx="6705600" cy="4530725"/>
          </a:xfrm>
        </p:spPr>
        <p:txBody>
          <a:bodyPr>
            <a:normAutofit/>
          </a:bodyPr>
          <a:lstStyle/>
          <a:p>
            <a:pPr eaLnBrk="1" hangingPunct="1"/>
            <a:r>
              <a:rPr lang="sl-SI" altLang="sl-SI" sz="2400" dirty="0" smtClean="0"/>
              <a:t>Bol je potrebno </a:t>
            </a:r>
            <a:r>
              <a:rPr lang="sl-SI" altLang="sl-SI" sz="2400" dirty="0" err="1" smtClean="0"/>
              <a:t>lečiti</a:t>
            </a:r>
            <a:r>
              <a:rPr lang="sl-SI" altLang="sl-SI" sz="2400" dirty="0" smtClean="0"/>
              <a:t> </a:t>
            </a:r>
            <a:r>
              <a:rPr lang="sl-SI" altLang="sl-SI" sz="2400" dirty="0" err="1" smtClean="0"/>
              <a:t>unapred</a:t>
            </a:r>
            <a:r>
              <a:rPr lang="sl-SI" altLang="sl-SI" sz="2400" dirty="0" smtClean="0"/>
              <a:t>!</a:t>
            </a:r>
            <a:endParaRPr lang="sl-SI" altLang="sl-SI" sz="2400" dirty="0"/>
          </a:p>
          <a:p>
            <a:pPr eaLnBrk="1" hangingPunct="1"/>
            <a:r>
              <a:rPr lang="sl-SI" altLang="sl-SI" sz="2400" dirty="0"/>
              <a:t>K</a:t>
            </a:r>
            <a:r>
              <a:rPr lang="sl-SI" altLang="sl-SI" sz="2400" dirty="0" smtClean="0"/>
              <a:t>ad </a:t>
            </a:r>
            <a:r>
              <a:rPr lang="sl-SI" altLang="sl-SI" sz="2400" dirty="0"/>
              <a:t>je </a:t>
            </a:r>
            <a:r>
              <a:rPr lang="sl-SI" altLang="sl-SI" sz="2400" dirty="0" smtClean="0"/>
              <a:t>bol prisutan</a:t>
            </a:r>
            <a:endParaRPr lang="sl-SI" altLang="sl-SI" sz="2400" dirty="0"/>
          </a:p>
          <a:p>
            <a:pPr eaLnBrk="1" hangingPunct="1"/>
            <a:r>
              <a:rPr lang="sl-SI" altLang="sl-SI" sz="2400" dirty="0" err="1" smtClean="0"/>
              <a:t>Pre</a:t>
            </a:r>
            <a:r>
              <a:rPr lang="sl-SI" altLang="sl-SI" sz="2400" dirty="0" smtClean="0"/>
              <a:t> no </a:t>
            </a:r>
            <a:r>
              <a:rPr lang="sl-SI" altLang="sl-SI" sz="2400" dirty="0" err="1" smtClean="0"/>
              <a:t>što</a:t>
            </a:r>
            <a:r>
              <a:rPr lang="sl-SI" altLang="sl-SI" sz="2400" dirty="0" smtClean="0"/>
              <a:t> se bol razvije</a:t>
            </a:r>
            <a:endParaRPr lang="sl-SI" altLang="sl-SI" sz="2400" dirty="0"/>
          </a:p>
          <a:p>
            <a:pPr eaLnBrk="1" hangingPunct="1"/>
            <a:r>
              <a:rPr lang="sl-SI" altLang="sl-SI" sz="2400" dirty="0"/>
              <a:t>P</a:t>
            </a:r>
            <a:r>
              <a:rPr lang="sl-SI" altLang="sl-SI" sz="2400" dirty="0" smtClean="0"/>
              <a:t>ravovremeno pripremljena in aplicirana analgetična </a:t>
            </a:r>
            <a:r>
              <a:rPr lang="sl-SI" altLang="sl-SI" sz="2400" dirty="0"/>
              <a:t>infuzija</a:t>
            </a:r>
          </a:p>
        </p:txBody>
      </p:sp>
      <p:pic>
        <p:nvPicPr>
          <p:cNvPr id="184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785813"/>
            <a:ext cx="135255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2086409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219200"/>
            <a:ext cx="8229600" cy="1143000"/>
          </a:xfrm>
        </p:spPr>
        <p:txBody>
          <a:bodyPr>
            <a:normAutofit/>
          </a:bodyPr>
          <a:lstStyle/>
          <a:p>
            <a:pPr marL="54864" indent="0" eaLnBrk="1" fontAlgn="auto" hangingPunct="1">
              <a:spcAft>
                <a:spcPts val="0"/>
              </a:spcAft>
              <a:defRPr/>
            </a:pPr>
            <a:r>
              <a:rPr lang="sl-SI" sz="3600" dirty="0" smtClean="0">
                <a:solidFill>
                  <a:srgbClr val="003300"/>
                </a:solidFill>
              </a:rPr>
              <a:t>Komplikacije </a:t>
            </a:r>
            <a:r>
              <a:rPr lang="sl-SI" sz="3600" dirty="0">
                <a:solidFill>
                  <a:srgbClr val="003300"/>
                </a:solidFill>
              </a:rPr>
              <a:t>i.v. opioidne analgezije</a:t>
            </a:r>
          </a:p>
        </p:txBody>
      </p:sp>
      <p:sp>
        <p:nvSpPr>
          <p:cNvPr id="19459" name="Rectangle 4"/>
          <p:cNvSpPr>
            <a:spLocks noGrp="1" noChangeArrowheads="1"/>
          </p:cNvSpPr>
          <p:nvPr>
            <p:ph idx="1"/>
          </p:nvPr>
        </p:nvSpPr>
        <p:spPr/>
        <p:txBody>
          <a:bodyPr>
            <a:normAutofit/>
          </a:bodyPr>
          <a:lstStyle/>
          <a:p>
            <a:pPr eaLnBrk="1" hangingPunct="1">
              <a:buFont typeface="Wingdings" charset="2"/>
              <a:buNone/>
            </a:pPr>
            <a:endParaRPr lang="sl-SI" altLang="sl-SI" dirty="0"/>
          </a:p>
          <a:p>
            <a:pPr eaLnBrk="1" hangingPunct="1"/>
            <a:r>
              <a:rPr lang="sl-SI" altLang="sl-SI" sz="2400" dirty="0" err="1" smtClean="0"/>
              <a:t>Pospanost</a:t>
            </a:r>
            <a:endParaRPr lang="sl-SI" altLang="sl-SI" sz="2400" dirty="0"/>
          </a:p>
          <a:p>
            <a:pPr eaLnBrk="1" hangingPunct="1"/>
            <a:r>
              <a:rPr lang="sl-SI" altLang="sl-SI" sz="2400" dirty="0" err="1" smtClean="0"/>
              <a:t>Mučnina</a:t>
            </a:r>
            <a:r>
              <a:rPr lang="sl-SI" altLang="sl-SI" sz="2400" dirty="0" smtClean="0"/>
              <a:t>, </a:t>
            </a:r>
            <a:r>
              <a:rPr lang="sl-SI" altLang="sl-SI" sz="2400" dirty="0" err="1" smtClean="0"/>
              <a:t>povraćanje</a:t>
            </a:r>
            <a:r>
              <a:rPr lang="sl-SI" altLang="sl-SI" sz="2400" dirty="0" smtClean="0"/>
              <a:t> </a:t>
            </a:r>
            <a:endParaRPr lang="sl-SI" altLang="sl-SI" sz="2400" dirty="0"/>
          </a:p>
          <a:p>
            <a:pPr eaLnBrk="1" hangingPunct="1"/>
            <a:r>
              <a:rPr lang="sl-SI" altLang="sl-SI" sz="2400" dirty="0" err="1" smtClean="0"/>
              <a:t>Snižen</a:t>
            </a:r>
            <a:r>
              <a:rPr lang="sl-SI" altLang="sl-SI" sz="2400" dirty="0" smtClean="0"/>
              <a:t> </a:t>
            </a:r>
            <a:r>
              <a:rPr lang="sl-SI" altLang="sl-SI" sz="2400" dirty="0"/>
              <a:t>krvni </a:t>
            </a:r>
            <a:r>
              <a:rPr lang="sl-SI" altLang="sl-SI" sz="2400" dirty="0" err="1" smtClean="0"/>
              <a:t>pritisak</a:t>
            </a:r>
            <a:endParaRPr lang="sl-SI" altLang="sl-SI" sz="2400" dirty="0"/>
          </a:p>
          <a:p>
            <a:pPr eaLnBrk="1" hangingPunct="1"/>
            <a:r>
              <a:rPr lang="sl-SI" altLang="sl-SI" sz="2400" dirty="0" err="1" smtClean="0"/>
              <a:t>Zatvor</a:t>
            </a:r>
            <a:endParaRPr lang="sl-SI" altLang="sl-SI" sz="2400" dirty="0"/>
          </a:p>
          <a:p>
            <a:pPr eaLnBrk="1" hangingPunct="1"/>
            <a:r>
              <a:rPr lang="sl-SI" altLang="sl-SI" sz="2400" dirty="0" smtClean="0"/>
              <a:t>Depresija </a:t>
            </a:r>
            <a:r>
              <a:rPr lang="sl-SI" altLang="sl-SI" sz="2400" dirty="0" err="1" smtClean="0"/>
              <a:t>disanja</a:t>
            </a:r>
            <a:endParaRPr lang="sl-SI" altLang="sl-SI" sz="2400" dirty="0"/>
          </a:p>
          <a:p>
            <a:pPr eaLnBrk="1" hangingPunct="1"/>
            <a:r>
              <a:rPr lang="sl-SI" altLang="sl-SI" sz="2400" dirty="0" err="1" smtClean="0"/>
              <a:t>Mogućnost</a:t>
            </a:r>
            <a:r>
              <a:rPr lang="sl-SI" altLang="sl-SI" sz="2400" dirty="0" smtClean="0"/>
              <a:t> nastanka </a:t>
            </a:r>
            <a:r>
              <a:rPr lang="sl-SI" altLang="sl-SI" sz="2400" dirty="0" err="1" smtClean="0"/>
              <a:t>tolerancije</a:t>
            </a:r>
            <a:r>
              <a:rPr lang="sl-SI" altLang="sl-SI" sz="2400" dirty="0"/>
              <a:t>, </a:t>
            </a:r>
            <a:r>
              <a:rPr lang="sl-SI" altLang="sl-SI" sz="2400" dirty="0" err="1" smtClean="0"/>
              <a:t>ovisnosti</a:t>
            </a:r>
            <a:endParaRPr lang="sl-SI" altLang="sl-SI"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64627763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43000"/>
            <a:ext cx="8229600" cy="1143000"/>
          </a:xfrm>
        </p:spPr>
        <p:txBody>
          <a:bodyPr>
            <a:normAutofit/>
          </a:bodyPr>
          <a:lstStyle/>
          <a:p>
            <a:pPr>
              <a:defRPr/>
            </a:pPr>
            <a:r>
              <a:rPr lang="sl-SI" sz="3600" dirty="0" err="1" smtClean="0">
                <a:solidFill>
                  <a:srgbClr val="003300"/>
                </a:solidFill>
              </a:rPr>
              <a:t>Pospanost</a:t>
            </a:r>
            <a:endParaRPr lang="sl-SI" sz="3600" dirty="0">
              <a:solidFill>
                <a:srgbClr val="003300"/>
              </a:solidFill>
            </a:endParaRPr>
          </a:p>
        </p:txBody>
      </p:sp>
      <p:sp>
        <p:nvSpPr>
          <p:cNvPr id="20483" name="Ograda vsebine 2"/>
          <p:cNvSpPr>
            <a:spLocks noGrp="1"/>
          </p:cNvSpPr>
          <p:nvPr>
            <p:ph idx="1"/>
          </p:nvPr>
        </p:nvSpPr>
        <p:spPr>
          <a:xfrm>
            <a:off x="457200" y="2667000"/>
            <a:ext cx="8229600" cy="3886200"/>
          </a:xfrm>
        </p:spPr>
        <p:txBody>
          <a:bodyPr>
            <a:normAutofit/>
          </a:bodyPr>
          <a:lstStyle/>
          <a:p>
            <a:r>
              <a:rPr lang="sl-SI" altLang="sl-SI" sz="2400" dirty="0" smtClean="0"/>
              <a:t>Posledica </a:t>
            </a:r>
            <a:r>
              <a:rPr lang="sl-SI" altLang="sl-SI" sz="2400" dirty="0" err="1" smtClean="0"/>
              <a:t>smanjenog</a:t>
            </a:r>
            <a:r>
              <a:rPr lang="sl-SI" altLang="sl-SI" sz="2400" dirty="0" smtClean="0"/>
              <a:t> </a:t>
            </a:r>
            <a:r>
              <a:rPr lang="sl-SI" altLang="sl-SI" sz="2400" dirty="0" err="1" smtClean="0"/>
              <a:t>djelovanja</a:t>
            </a:r>
            <a:r>
              <a:rPr lang="sl-SI" altLang="sl-SI" sz="2400" dirty="0" smtClean="0"/>
              <a:t> CŽS </a:t>
            </a:r>
          </a:p>
          <a:p>
            <a:r>
              <a:rPr lang="sl-SI" altLang="sl-SI" sz="2400" dirty="0" smtClean="0"/>
              <a:t>Na </a:t>
            </a:r>
            <a:r>
              <a:rPr lang="sl-SI" altLang="sl-SI" sz="2400" dirty="0" err="1" smtClean="0"/>
              <a:t>početku</a:t>
            </a:r>
            <a:r>
              <a:rPr lang="sl-SI" altLang="sl-SI" sz="2400" dirty="0" smtClean="0"/>
              <a:t> </a:t>
            </a:r>
            <a:r>
              <a:rPr lang="sl-SI" altLang="sl-SI" sz="2400" dirty="0" err="1" smtClean="0"/>
              <a:t>lečenja</a:t>
            </a:r>
            <a:r>
              <a:rPr lang="sl-SI" altLang="sl-SI" sz="2400" dirty="0" smtClean="0"/>
              <a:t> </a:t>
            </a:r>
            <a:r>
              <a:rPr lang="sl-SI" altLang="sl-SI" sz="2400" dirty="0" err="1" smtClean="0"/>
              <a:t>bola</a:t>
            </a:r>
            <a:r>
              <a:rPr lang="sl-SI" altLang="sl-SI" sz="2400" dirty="0" smtClean="0"/>
              <a:t>, </a:t>
            </a:r>
            <a:r>
              <a:rPr lang="sl-SI" altLang="sl-SI" sz="2400" dirty="0" err="1" smtClean="0"/>
              <a:t>povećanje</a:t>
            </a:r>
            <a:r>
              <a:rPr lang="sl-SI" altLang="sl-SI" sz="2400" dirty="0" smtClean="0"/>
              <a:t> </a:t>
            </a:r>
            <a:r>
              <a:rPr lang="sl-SI" altLang="sl-SI" sz="2400" dirty="0" err="1" smtClean="0"/>
              <a:t>jednokratne</a:t>
            </a:r>
            <a:r>
              <a:rPr lang="sl-SI" altLang="sl-SI" sz="2400" dirty="0" smtClean="0"/>
              <a:t> doze</a:t>
            </a:r>
            <a:endParaRPr lang="sl-SI" altLang="sl-SI" sz="2400" dirty="0"/>
          </a:p>
          <a:p>
            <a:r>
              <a:rPr lang="sl-SI" altLang="sl-SI" sz="2400" dirty="0" smtClean="0"/>
              <a:t>Delovanje </a:t>
            </a:r>
            <a:r>
              <a:rPr lang="sl-SI" altLang="sl-SI" sz="2400" dirty="0"/>
              <a:t>opioida </a:t>
            </a:r>
            <a:r>
              <a:rPr lang="sl-SI" altLang="sl-SI" sz="2400" dirty="0" smtClean="0"/>
              <a:t>sorazmerno sa dozom </a:t>
            </a:r>
            <a:endParaRPr lang="sl-SI" altLang="sl-SI" sz="2400" dirty="0"/>
          </a:p>
          <a:p>
            <a:r>
              <a:rPr lang="sl-SI" altLang="sl-SI" sz="2400" dirty="0" err="1" smtClean="0"/>
              <a:t>Produbljivanje</a:t>
            </a:r>
            <a:r>
              <a:rPr lang="sl-SI" altLang="sl-SI" sz="2400" dirty="0" smtClean="0"/>
              <a:t> </a:t>
            </a:r>
            <a:r>
              <a:rPr lang="sl-SI" altLang="sl-SI" sz="2400" dirty="0" err="1" smtClean="0"/>
              <a:t>pospanosti</a:t>
            </a:r>
            <a:r>
              <a:rPr lang="sl-SI" altLang="sl-SI" sz="2400" dirty="0" smtClean="0"/>
              <a:t> vodi do depresije </a:t>
            </a:r>
            <a:r>
              <a:rPr lang="sl-SI" altLang="sl-SI" sz="2400" dirty="0" err="1" smtClean="0"/>
              <a:t>disanja</a:t>
            </a:r>
            <a:endParaRPr lang="sl-SI" altLang="sl-SI"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387113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2590800"/>
            <a:ext cx="8229600" cy="1143000"/>
          </a:xfrm>
        </p:spPr>
        <p:txBody>
          <a:bodyPr>
            <a:normAutofit fontScale="90000"/>
          </a:bodyPr>
          <a:lstStyle/>
          <a:p>
            <a:pPr marL="54864" indent="0" eaLnBrk="1" fontAlgn="auto" hangingPunct="1">
              <a:spcAft>
                <a:spcPts val="0"/>
              </a:spcAft>
              <a:defRPr/>
            </a:pPr>
            <a:r>
              <a:rPr lang="sl-SI" sz="4000" dirty="0" err="1" smtClean="0">
                <a:solidFill>
                  <a:srgbClr val="003300"/>
                </a:solidFill>
              </a:rPr>
              <a:t>Ljestvica</a:t>
            </a:r>
            <a:r>
              <a:rPr lang="sl-SI" sz="4000" dirty="0" smtClean="0">
                <a:solidFill>
                  <a:srgbClr val="003300"/>
                </a:solidFill>
              </a:rPr>
              <a:t> za </a:t>
            </a:r>
            <a:r>
              <a:rPr lang="sl-SI" sz="4000" dirty="0" err="1" smtClean="0">
                <a:solidFill>
                  <a:srgbClr val="003300"/>
                </a:solidFill>
              </a:rPr>
              <a:t>ocenu</a:t>
            </a:r>
            <a:r>
              <a:rPr lang="sl-SI" sz="4000" dirty="0" smtClean="0">
                <a:solidFill>
                  <a:srgbClr val="003300"/>
                </a:solidFill>
              </a:rPr>
              <a:t> </a:t>
            </a:r>
            <a:r>
              <a:rPr lang="sl-SI" sz="4000" dirty="0" err="1" smtClean="0">
                <a:solidFill>
                  <a:srgbClr val="003300"/>
                </a:solidFill>
              </a:rPr>
              <a:t>pospanosti</a:t>
            </a:r>
            <a:r>
              <a:rPr lang="sl-SI" sz="4000" dirty="0">
                <a:solidFill>
                  <a:srgbClr val="003300"/>
                </a:solidFill>
              </a:rPr>
              <a:t/>
            </a:r>
            <a:br>
              <a:rPr lang="sl-SI" sz="4000" dirty="0">
                <a:solidFill>
                  <a:srgbClr val="003300"/>
                </a:solidFill>
              </a:rPr>
            </a:br>
            <a:endParaRPr lang="sl-SI" sz="4000" dirty="0">
              <a:solidFill>
                <a:srgbClr val="003300"/>
              </a:solidFill>
            </a:endParaRPr>
          </a:p>
        </p:txBody>
      </p:sp>
      <p:sp>
        <p:nvSpPr>
          <p:cNvPr id="21509" name="Rectangle 3"/>
          <p:cNvSpPr>
            <a:spLocks noGrp="1" noChangeArrowheads="1"/>
          </p:cNvSpPr>
          <p:nvPr>
            <p:ph type="body" sz="half" idx="4294967295"/>
          </p:nvPr>
        </p:nvSpPr>
        <p:spPr>
          <a:xfrm>
            <a:off x="0" y="1600200"/>
            <a:ext cx="4038600" cy="4530725"/>
          </a:xfrm>
        </p:spPr>
        <p:txBody>
          <a:bodyPr/>
          <a:lstStyle/>
          <a:p>
            <a:pPr eaLnBrk="1" hangingPunct="1">
              <a:buFont typeface="Wingdings" charset="2"/>
              <a:buNone/>
            </a:pPr>
            <a:r>
              <a:rPr lang="sl-SI" altLang="sl-SI" sz="2600"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7098743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00"/>
          <p:cNvGraphicFramePr>
            <a:graphicFrameLocks/>
          </p:cNvGraphicFramePr>
          <p:nvPr>
            <p:extLst>
              <p:ext uri="{D42A27DB-BD31-4B8C-83A1-F6EECF244321}">
                <p14:modId xmlns:p14="http://schemas.microsoft.com/office/powerpoint/2010/main" val="2655278186"/>
              </p:ext>
            </p:extLst>
          </p:nvPr>
        </p:nvGraphicFramePr>
        <p:xfrm>
          <a:off x="381001" y="764835"/>
          <a:ext cx="8382000" cy="5351692"/>
        </p:xfrm>
        <a:graphic>
          <a:graphicData uri="http://schemas.openxmlformats.org/drawingml/2006/table">
            <a:tbl>
              <a:tblPr/>
              <a:tblGrid>
                <a:gridCol w="1512425"/>
                <a:gridCol w="2712738"/>
                <a:gridCol w="4156837"/>
              </a:tblGrid>
              <a:tr h="860275">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1700" b="1" i="0" u="none" strike="noStrike" cap="none" normalizeH="0" baseline="0" dirty="0" err="1" smtClean="0">
                          <a:ln>
                            <a:noFill/>
                          </a:ln>
                          <a:solidFill>
                            <a:schemeClr val="tx1"/>
                          </a:solidFill>
                          <a:effectLst/>
                          <a:latin typeface="Arial" charset="0"/>
                          <a:ea typeface="Times New Roman" charset="0"/>
                          <a:cs typeface="Times New Roman" charset="0"/>
                        </a:rPr>
                        <a:t>Ljestvca</a:t>
                      </a:r>
                      <a:r>
                        <a:rPr kumimoji="0" lang="sl-SI" altLang="sl-SI" sz="1700" b="1" i="0" u="none" strike="noStrike" cap="none" normalizeH="0" baseline="0" dirty="0" smtClean="0">
                          <a:ln>
                            <a:noFill/>
                          </a:ln>
                          <a:solidFill>
                            <a:schemeClr val="tx1"/>
                          </a:solidFill>
                          <a:effectLst/>
                          <a:latin typeface="Arial" charset="0"/>
                          <a:ea typeface="Times New Roman" charset="0"/>
                          <a:cs typeface="Times New Roman" charset="0"/>
                        </a:rPr>
                        <a:t> za </a:t>
                      </a:r>
                      <a:r>
                        <a:rPr kumimoji="0" lang="sl-SI" altLang="sl-SI" sz="1700" b="1" i="0" u="none" strike="noStrike" cap="none" normalizeH="0" baseline="0" dirty="0" err="1" smtClean="0">
                          <a:ln>
                            <a:noFill/>
                          </a:ln>
                          <a:solidFill>
                            <a:schemeClr val="tx1"/>
                          </a:solidFill>
                          <a:effectLst/>
                          <a:latin typeface="Arial" charset="0"/>
                          <a:ea typeface="Times New Roman" charset="0"/>
                          <a:cs typeface="Times New Roman" charset="0"/>
                        </a:rPr>
                        <a:t>ocenu</a:t>
                      </a:r>
                      <a:r>
                        <a:rPr kumimoji="0" lang="sl-SI" altLang="sl-SI" sz="1700" b="1" i="0" u="none" strike="noStrike" cap="none" normalizeH="0" baseline="0" dirty="0" smtClean="0">
                          <a:ln>
                            <a:noFill/>
                          </a:ln>
                          <a:solidFill>
                            <a:schemeClr val="tx1"/>
                          </a:solidFill>
                          <a:effectLst/>
                          <a:latin typeface="Arial" charset="0"/>
                          <a:ea typeface="Times New Roman" charset="0"/>
                          <a:cs typeface="Times New Roman" charset="0"/>
                        </a:rPr>
                        <a:t> </a:t>
                      </a:r>
                      <a:r>
                        <a:rPr kumimoji="0" lang="sl-SI" altLang="sl-SI" sz="1700" b="1" i="0" u="none" strike="noStrike" cap="none" normalizeH="0" baseline="0" dirty="0" err="1" smtClean="0">
                          <a:ln>
                            <a:noFill/>
                          </a:ln>
                          <a:solidFill>
                            <a:schemeClr val="tx1"/>
                          </a:solidFill>
                          <a:effectLst/>
                          <a:latin typeface="Arial" charset="0"/>
                          <a:ea typeface="Times New Roman" charset="0"/>
                          <a:cs typeface="Times New Roman" charset="0"/>
                        </a:rPr>
                        <a:t>pospanosti</a:t>
                      </a:r>
                      <a:endParaRPr kumimoji="0" lang="sl-SI" altLang="sl-SI" sz="1700" b="1" i="0" u="none" strike="noStrike" cap="none" normalizeH="0" baseline="0" dirty="0">
                        <a:ln>
                          <a:noFill/>
                        </a:ln>
                        <a:solidFill>
                          <a:schemeClr val="tx1"/>
                        </a:solidFill>
                        <a:effectLst/>
                        <a:latin typeface="Arial" charset="0"/>
                        <a:ea typeface="Times New Roman" charset="0"/>
                        <a:cs typeface="Times New Roman"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1700" b="1" i="0" u="none" strike="noStrike" cap="none" normalizeH="0" baseline="0" dirty="0" err="1" smtClean="0">
                          <a:ln>
                            <a:noFill/>
                          </a:ln>
                          <a:solidFill>
                            <a:schemeClr val="tx1"/>
                          </a:solidFill>
                          <a:effectLst/>
                          <a:latin typeface="Arial" charset="0"/>
                        </a:rPr>
                        <a:t>Opseg</a:t>
                      </a:r>
                      <a:r>
                        <a:rPr kumimoji="0" lang="sl-SI" altLang="sl-SI" sz="1700" b="1" i="0" u="none" strike="noStrike" cap="none" normalizeH="0" baseline="0" dirty="0" smtClean="0">
                          <a:ln>
                            <a:noFill/>
                          </a:ln>
                          <a:solidFill>
                            <a:schemeClr val="tx1"/>
                          </a:solidFill>
                          <a:effectLst/>
                          <a:latin typeface="Arial" charset="0"/>
                        </a:rPr>
                        <a:t> </a:t>
                      </a:r>
                      <a:r>
                        <a:rPr kumimoji="0" lang="sl-SI" altLang="sl-SI" sz="1700" b="1" i="0" u="none" strike="noStrike" cap="none" normalizeH="0" baseline="0" dirty="0">
                          <a:ln>
                            <a:noFill/>
                          </a:ln>
                          <a:solidFill>
                            <a:schemeClr val="tx1"/>
                          </a:solidFill>
                          <a:effectLst/>
                          <a:latin typeface="Arial" charset="0"/>
                        </a:rPr>
                        <a:t>sedacije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1700" b="1" i="0" u="none" strike="noStrike" cap="none" normalizeH="0" baseline="0" dirty="0" err="1" smtClean="0">
                          <a:ln>
                            <a:noFill/>
                          </a:ln>
                          <a:solidFill>
                            <a:schemeClr val="tx1"/>
                          </a:solidFill>
                          <a:effectLst/>
                          <a:latin typeface="Arial" charset="0"/>
                        </a:rPr>
                        <a:t>Bolesnik</a:t>
                      </a:r>
                      <a:r>
                        <a:rPr kumimoji="0" lang="sl-SI" altLang="sl-SI" sz="1700" b="1" i="0" u="none" strike="noStrike" cap="none" normalizeH="0" baseline="0" dirty="0">
                          <a:ln>
                            <a:noFill/>
                          </a:ln>
                          <a:solidFill>
                            <a:schemeClr val="tx1"/>
                          </a:solidFill>
                          <a:effectLst/>
                          <a:latin typeface="Arial" charset="0"/>
                        </a:rPr>
                        <a: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1700" b="1" i="0" u="none" strike="noStrike" cap="none" normalizeH="0" baseline="0">
                          <a:ln>
                            <a:noFill/>
                          </a:ln>
                          <a:solidFill>
                            <a:schemeClr val="tx1"/>
                          </a:solidFill>
                          <a:effectLst/>
                          <a:latin typeface="Arial" charset="0"/>
                        </a:rPr>
                        <a:t>Opis in ocena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3151">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2100" b="0" i="0" u="none" strike="noStrike" cap="none" normalizeH="0" baseline="0" dirty="0">
                          <a:ln>
                            <a:noFill/>
                          </a:ln>
                          <a:solidFill>
                            <a:schemeClr val="tx1"/>
                          </a:solidFill>
                          <a:effectLst/>
                          <a:latin typeface="Arial" charset="0"/>
                          <a:ea typeface="宋体" charset="-122"/>
                          <a:cs typeface="Times New Roman" charset="0"/>
                        </a:rPr>
                        <a:t>0 – </a:t>
                      </a:r>
                      <a:r>
                        <a:rPr kumimoji="0" lang="sl-SI" altLang="sl-SI" sz="2100" b="0" i="0" u="none" strike="noStrike" cap="none" normalizeH="0" baseline="0" dirty="0" err="1" smtClean="0">
                          <a:ln>
                            <a:noFill/>
                          </a:ln>
                          <a:solidFill>
                            <a:schemeClr val="tx1"/>
                          </a:solidFill>
                          <a:effectLst/>
                          <a:latin typeface="Arial" charset="0"/>
                          <a:ea typeface="宋体" charset="-122"/>
                          <a:cs typeface="Times New Roman" charset="0"/>
                        </a:rPr>
                        <a:t>bez</a:t>
                      </a:r>
                      <a:endParaRPr kumimoji="0" lang="sl-SI" altLang="sl-SI" sz="21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Potpuno</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budan</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priseben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bolesnik</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je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sposoban</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v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celosti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sarađivatii</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u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oporavku</a:t>
                      </a:r>
                      <a:endParaRPr kumimoji="0" lang="sl-SI" altLang="sl-SI" sz="26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9232">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2100" b="0" i="0" u="none" strike="noStrike" cap="none" normalizeH="0" baseline="0" dirty="0">
                          <a:ln>
                            <a:noFill/>
                          </a:ln>
                          <a:solidFill>
                            <a:schemeClr val="tx1"/>
                          </a:solidFill>
                          <a:effectLst/>
                          <a:latin typeface="Arial" charset="0"/>
                        </a:rPr>
                        <a:t>1 - </a:t>
                      </a:r>
                      <a:r>
                        <a:rPr kumimoji="0" lang="sl-SI" altLang="sl-SI" sz="2100" b="0" i="0" u="none" strike="noStrike" cap="none" normalizeH="0" baseline="0" dirty="0" err="1" smtClean="0">
                          <a:ln>
                            <a:noFill/>
                          </a:ln>
                          <a:solidFill>
                            <a:schemeClr val="tx1"/>
                          </a:solidFill>
                          <a:effectLst/>
                          <a:latin typeface="Arial" charset="0"/>
                        </a:rPr>
                        <a:t>umerena</a:t>
                      </a:r>
                      <a:endParaRPr kumimoji="0" lang="sl-SI" altLang="sl-SI" sz="2100" b="0" i="0" u="none" strike="noStrike" cap="none" normalizeH="0" baseline="0" dirty="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Povremeneo</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pospan</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lako</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se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probudi</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bolnik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se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oseća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pospan</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s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teškim</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kapcima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frekvencija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disanja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ispod</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10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udisaja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/min</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p>
                      <a:pPr marL="0" marR="0" lvl="0" indent="0" algn="l" defTabSz="914400" rtl="0" eaLnBrk="0" fontAlgn="base" latinLnBrk="0" hangingPunct="0">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može v celoti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sarađivati</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kod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oporavka</a:t>
                      </a:r>
                      <a:endParaRPr kumimoji="0" lang="sl-SI" altLang="sl-SI" sz="26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832">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2100" b="0" i="0" u="none" strike="noStrike" cap="none" normalizeH="0" baseline="0">
                          <a:ln>
                            <a:noFill/>
                          </a:ln>
                          <a:solidFill>
                            <a:schemeClr val="tx1"/>
                          </a:solidFill>
                          <a:effectLst/>
                          <a:latin typeface="Arial" charset="0"/>
                        </a:rPr>
                        <a:t>2 – izražena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Često</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pospan</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endPar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lako</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se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probudi</a:t>
                      </a:r>
                      <a:endPar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endParaRPr>
                    </a:p>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ali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zaspi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za vreme razgovora</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bolesnik</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ne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može u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celsoti</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odgovarati</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na pitanja jer u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međuvremenu</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zaspi </a:t>
                      </a:r>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ne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može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surađivati</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u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procesima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oporavka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npr</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kod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vežbi</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za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disanje</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razgibavanja</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p>
                      <a:pPr marL="0" marR="0" lvl="0" indent="0" algn="l" defTabSz="914400" rtl="0" eaLnBrk="0" fontAlgn="base" latinLnBrk="0" hangingPunct="0">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disanje</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plitko</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frekvencija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pod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10 / min</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p>
                      <a:pPr marL="0" marR="0" lvl="0" indent="0" algn="l" defTabSz="914400" rtl="0" eaLnBrk="0" fontAlgn="base" latinLnBrk="0" hangingPunct="0">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zenice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sužene</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na 2-3 mm</a:t>
                      </a:r>
                      <a:endParaRPr kumimoji="0" lang="sl-SI" altLang="sl-SI" sz="26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9232">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2100" b="0" i="0" u="none" strike="noStrike" cap="none" normalizeH="0" baseline="0" dirty="0">
                          <a:ln>
                            <a:noFill/>
                          </a:ln>
                          <a:solidFill>
                            <a:schemeClr val="tx1"/>
                          </a:solidFill>
                          <a:effectLst/>
                          <a:latin typeface="Arial" charset="0"/>
                        </a:rPr>
                        <a:t>3 – </a:t>
                      </a:r>
                      <a:r>
                        <a:rPr kumimoji="0" lang="sl-SI" altLang="sl-SI" sz="2100" b="0" i="0" u="none" strike="noStrike" cap="none" normalizeH="0" baseline="0" dirty="0" smtClean="0">
                          <a:ln>
                            <a:noFill/>
                          </a:ln>
                          <a:solidFill>
                            <a:schemeClr val="tx1"/>
                          </a:solidFill>
                          <a:effectLst/>
                          <a:latin typeface="Arial" charset="0"/>
                        </a:rPr>
                        <a:t>jaka</a:t>
                      </a:r>
                      <a:endParaRPr kumimoji="0" lang="sl-SI" altLang="sl-SI" sz="2100" b="0" i="0" u="none" strike="noStrike" cap="none" normalizeH="0" baseline="0" dirty="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Somnolentan</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teško</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se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probudi</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p>
                      <a:pPr marL="0" marR="0" lvl="0" indent="0" algn="l" defTabSz="914400" rtl="0" eaLnBrk="0" fontAlgn="base" latinLnBrk="0" hangingPunct="0">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minimalno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odzivan</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ali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neodzivan</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na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buđenje</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plitko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disanje</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pauzama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frekvencija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pod 10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udisaja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 min</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p>
                      <a:pPr marL="0" marR="0" lvl="0" indent="0" algn="l" defTabSz="914400" rtl="0" eaLnBrk="0" fontAlgn="base" latinLnBrk="0" hangingPunct="0">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zenice maksimalno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sužene</a:t>
                      </a:r>
                      <a:endParaRPr kumimoji="0" lang="sl-SI" altLang="sl-SI" sz="26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4444">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charset="2"/>
                        <a:buNone/>
                        <a:tabLst/>
                      </a:pPr>
                      <a:r>
                        <a:rPr kumimoji="0" lang="sl-SI" altLang="sl-SI" sz="2100" b="0" i="0" u="none" strike="noStrike" cap="none" normalizeH="0" baseline="0" dirty="0">
                          <a:ln>
                            <a:noFill/>
                          </a:ln>
                          <a:solidFill>
                            <a:schemeClr val="tx1"/>
                          </a:solidFill>
                          <a:effectLst/>
                          <a:latin typeface="Arial" charset="0"/>
                        </a:rPr>
                        <a:t>S - </a:t>
                      </a:r>
                      <a:r>
                        <a:rPr kumimoji="0" lang="sl-SI" altLang="sl-SI" sz="2100" b="0" i="0" u="none" strike="noStrike" cap="none" normalizeH="0" baseline="0" dirty="0" err="1" smtClean="0">
                          <a:ln>
                            <a:noFill/>
                          </a:ln>
                          <a:solidFill>
                            <a:schemeClr val="tx1"/>
                          </a:solidFill>
                          <a:effectLst/>
                          <a:latin typeface="Arial" charset="0"/>
                        </a:rPr>
                        <a:t>spavanje</a:t>
                      </a:r>
                      <a:endParaRPr kumimoji="0" lang="sl-SI" altLang="sl-SI" sz="2100" b="0" i="0" u="none" strike="noStrike" cap="none" normalizeH="0" baseline="0" dirty="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spavanje</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p>
                      <a:pPr marL="0" marR="0" lvl="0" indent="0" algn="l" defTabSz="914400" rtl="0" eaLnBrk="0" fontAlgn="base" latinLnBrk="0" hangingPunct="0">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Bolesnika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je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lako</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probuditi</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p>
                      <a:pPr marL="0" marR="0" lvl="0" indent="0" algn="l" defTabSz="914400" rtl="0" eaLnBrk="0" fontAlgn="base" latinLnBrk="0" hangingPunct="0">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normalno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accent1"/>
                        </a:buClr>
                        <a:buSzPct val="70000"/>
                        <a:buFont typeface="Wingdings 2" charset="2"/>
                        <a:defRPr sz="2800">
                          <a:solidFill>
                            <a:schemeClr val="tx1"/>
                          </a:solidFill>
                          <a:latin typeface="Rockwell" charset="0"/>
                        </a:defRPr>
                      </a:lvl1pPr>
                      <a:lvl2pPr marL="742950" indent="-285750">
                        <a:spcBef>
                          <a:spcPts val="400"/>
                        </a:spcBef>
                        <a:buClr>
                          <a:schemeClr val="accent2"/>
                        </a:buClr>
                        <a:buSzPct val="90000"/>
                        <a:defRPr sz="2200">
                          <a:solidFill>
                            <a:schemeClr val="tx1"/>
                          </a:solidFill>
                          <a:latin typeface="Rockwell" charset="0"/>
                        </a:defRPr>
                      </a:lvl2pPr>
                      <a:lvl3pPr marL="1143000" indent="-228600">
                        <a:spcBef>
                          <a:spcPts val="400"/>
                        </a:spcBef>
                        <a:buClr>
                          <a:srgbClr val="A8CDD7"/>
                        </a:buClr>
                        <a:buSzPct val="100000"/>
                        <a:buFont typeface="Wingdings 2" charset="2"/>
                        <a:defRPr sz="2100">
                          <a:solidFill>
                            <a:schemeClr val="tx1"/>
                          </a:solidFill>
                          <a:latin typeface="Rockwell" charset="0"/>
                        </a:defRPr>
                      </a:lvl3pPr>
                      <a:lvl4pPr marL="1600200" indent="-228600">
                        <a:spcBef>
                          <a:spcPts val="400"/>
                        </a:spcBef>
                        <a:buClr>
                          <a:srgbClr val="A8CDD7"/>
                        </a:buClr>
                        <a:buSzPct val="100000"/>
                        <a:buFont typeface="Wingdings 2" charset="2"/>
                        <a:defRPr>
                          <a:solidFill>
                            <a:schemeClr val="tx1"/>
                          </a:solidFill>
                          <a:latin typeface="Rockwell" charset="0"/>
                        </a:defRPr>
                      </a:lvl4pPr>
                      <a:lvl5pPr marL="2057400" indent="-228600">
                        <a:spcBef>
                          <a:spcPts val="400"/>
                        </a:spcBef>
                        <a:buClr>
                          <a:srgbClr val="A8CDD7"/>
                        </a:buClr>
                        <a:buSzPct val="100000"/>
                        <a:buFont typeface="Wingdings 2" charset="2"/>
                        <a:defRPr sz="1700">
                          <a:solidFill>
                            <a:schemeClr val="tx1"/>
                          </a:solidFill>
                          <a:latin typeface="Rockwell" charset="0"/>
                        </a:defRPr>
                      </a:lvl5pPr>
                      <a:lvl6pPr marL="25146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6pPr>
                      <a:lvl7pPr marL="29718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7pPr>
                      <a:lvl8pPr marL="34290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8pPr>
                      <a:lvl9pPr marL="3886200" indent="-228600" eaLnBrk="0" fontAlgn="base" hangingPunct="0">
                        <a:spcBef>
                          <a:spcPts val="400"/>
                        </a:spcBef>
                        <a:spcAft>
                          <a:spcPct val="0"/>
                        </a:spcAft>
                        <a:buClr>
                          <a:srgbClr val="A8CDD7"/>
                        </a:buClr>
                        <a:buSzPct val="100000"/>
                        <a:buFont typeface="Wingdings 2" charset="2"/>
                        <a:defRPr sz="1700">
                          <a:solidFill>
                            <a:schemeClr val="tx1"/>
                          </a:solidFill>
                          <a:latin typeface="Rockwell" charset="0"/>
                        </a:defRPr>
                      </a:lvl9p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plitko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disanje</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pauzama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frekvencija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a:t>
                      </a: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pod 10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udisaja</a:t>
                      </a:r>
                      <a:r>
                        <a:rPr kumimoji="0" lang="sl-SI" altLang="sl-SI" sz="1400" b="0" i="0" u="none" strike="noStrike" cap="none" normalizeH="0" baseline="0" dirty="0" smtClean="0">
                          <a:ln>
                            <a:noFill/>
                          </a:ln>
                          <a:solidFill>
                            <a:schemeClr val="tx1"/>
                          </a:solidFill>
                          <a:effectLst/>
                          <a:latin typeface="Arial" charset="0"/>
                          <a:ea typeface="宋体" charset="-122"/>
                          <a:cs typeface="Times New Roman" charset="0"/>
                        </a:rPr>
                        <a:t> / min</a:t>
                      </a:r>
                      <a:endParaRPr kumimoji="0" lang="sl-SI" altLang="sl-SI" sz="1400" b="0" i="0" u="none" strike="noStrike" cap="none" normalizeH="0" baseline="0" dirty="0">
                        <a:ln>
                          <a:noFill/>
                        </a:ln>
                        <a:solidFill>
                          <a:schemeClr val="tx1"/>
                        </a:solidFill>
                        <a:effectLst/>
                        <a:latin typeface="Arial" charset="0"/>
                        <a:ea typeface="宋体" charset="-122"/>
                        <a:cs typeface="Times New Roman" charset="0"/>
                      </a:endParaRPr>
                    </a:p>
                    <a:p>
                      <a:pPr marL="0" marR="0" lvl="0" indent="0" algn="l" defTabSz="914400" rtl="0" eaLnBrk="0" fontAlgn="base" latinLnBrk="0" hangingPunct="0">
                        <a:lnSpc>
                          <a:spcPct val="100000"/>
                        </a:lnSpc>
                        <a:spcBef>
                          <a:spcPct val="0"/>
                        </a:spcBef>
                        <a:spcAft>
                          <a:spcPct val="0"/>
                        </a:spcAft>
                        <a:buClr>
                          <a:schemeClr val="accent1"/>
                        </a:buClr>
                        <a:buSzPct val="65000"/>
                        <a:buFont typeface="Wingdings" charset="2"/>
                        <a:buNone/>
                        <a:tabLst/>
                      </a:pPr>
                      <a:r>
                        <a:rPr kumimoji="0" lang="sl-SI" altLang="sl-SI" sz="1400" b="0" i="0" u="none" strike="noStrike" cap="none" normalizeH="0" baseline="0" dirty="0">
                          <a:ln>
                            <a:noFill/>
                          </a:ln>
                          <a:solidFill>
                            <a:schemeClr val="tx1"/>
                          </a:solidFill>
                          <a:effectLst/>
                          <a:latin typeface="Arial" charset="0"/>
                          <a:ea typeface="宋体" charset="-122"/>
                          <a:cs typeface="Times New Roman" charset="0"/>
                        </a:rPr>
                        <a:t>- zenice maksimalno </a:t>
                      </a:r>
                      <a:r>
                        <a:rPr kumimoji="0" lang="sl-SI" altLang="sl-SI" sz="1400" b="0" i="0" u="none" strike="noStrike" cap="none" normalizeH="0" baseline="0" dirty="0" err="1" smtClean="0">
                          <a:ln>
                            <a:noFill/>
                          </a:ln>
                          <a:solidFill>
                            <a:schemeClr val="tx1"/>
                          </a:solidFill>
                          <a:effectLst/>
                          <a:latin typeface="Arial" charset="0"/>
                          <a:ea typeface="宋体" charset="-122"/>
                          <a:cs typeface="Times New Roman" charset="0"/>
                        </a:rPr>
                        <a:t>sužene</a:t>
                      </a:r>
                      <a:endParaRPr kumimoji="0" lang="sl-SI" altLang="sl-SI" sz="2600" b="0" i="0" u="none" strike="noStrike" cap="none" normalizeH="0" baseline="0" dirty="0">
                        <a:ln>
                          <a:noFill/>
                        </a:ln>
                        <a:solidFill>
                          <a:schemeClr val="tx1"/>
                        </a:solidFill>
                        <a:effectLst/>
                        <a:latin typeface="Arial" charset="0"/>
                        <a:ea typeface="宋体" charset="-122"/>
                        <a:cs typeface="Times New Roman"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843243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839616"/>
            <a:ext cx="8229600" cy="1143000"/>
          </a:xfrm>
        </p:spPr>
        <p:txBody>
          <a:bodyPr>
            <a:normAutofit/>
          </a:bodyPr>
          <a:lstStyle/>
          <a:p>
            <a:pPr marL="54864" indent="0" eaLnBrk="1" fontAlgn="auto" hangingPunct="1">
              <a:spcAft>
                <a:spcPts val="0"/>
              </a:spcAft>
              <a:defRPr/>
            </a:pPr>
            <a:r>
              <a:rPr lang="sl-SI" sz="3600" dirty="0" smtClean="0">
                <a:solidFill>
                  <a:srgbClr val="003300"/>
                </a:solidFill>
              </a:rPr>
              <a:t>Postupci MS</a:t>
            </a:r>
            <a:endParaRPr lang="sl-SI" sz="3600" dirty="0">
              <a:solidFill>
                <a:srgbClr val="003300"/>
              </a:solidFill>
            </a:endParaRPr>
          </a:p>
        </p:txBody>
      </p:sp>
      <p:sp>
        <p:nvSpPr>
          <p:cNvPr id="22531" name="Rectangle 3"/>
          <p:cNvSpPr>
            <a:spLocks noGrp="1" noChangeArrowheads="1"/>
          </p:cNvSpPr>
          <p:nvPr>
            <p:ph idx="1"/>
          </p:nvPr>
        </p:nvSpPr>
        <p:spPr>
          <a:xfrm>
            <a:off x="457200" y="2286000"/>
            <a:ext cx="8229600" cy="3886200"/>
          </a:xfrm>
        </p:spPr>
        <p:txBody>
          <a:bodyPr>
            <a:normAutofit/>
          </a:bodyPr>
          <a:lstStyle/>
          <a:p>
            <a:pPr eaLnBrk="1" hangingPunct="1">
              <a:buFont typeface="Wingdings" charset="2"/>
              <a:buNone/>
            </a:pPr>
            <a:r>
              <a:rPr lang="sl-SI" altLang="sl-SI" sz="2800" dirty="0" err="1" smtClean="0"/>
              <a:t>Znaci</a:t>
            </a:r>
            <a:r>
              <a:rPr lang="sl-SI" altLang="sl-SI" sz="2800" dirty="0" smtClean="0"/>
              <a:t> </a:t>
            </a:r>
            <a:r>
              <a:rPr lang="sl-SI" altLang="sl-SI" sz="2800" dirty="0"/>
              <a:t>sedacije </a:t>
            </a:r>
            <a:r>
              <a:rPr lang="sl-SI" altLang="sl-SI" sz="2800" dirty="0" smtClean="0"/>
              <a:t>stepena </a:t>
            </a:r>
            <a:r>
              <a:rPr lang="sl-SI" altLang="sl-SI" sz="2800" dirty="0"/>
              <a:t>2 :</a:t>
            </a:r>
          </a:p>
          <a:p>
            <a:pPr eaLnBrk="1" hangingPunct="1"/>
            <a:r>
              <a:rPr lang="sl-SI" altLang="sl-SI" sz="2400" dirty="0" err="1" smtClean="0"/>
              <a:t>Smanjimo</a:t>
            </a:r>
            <a:r>
              <a:rPr lang="sl-SI" altLang="sl-SI" sz="2400" dirty="0" smtClean="0"/>
              <a:t> </a:t>
            </a:r>
            <a:r>
              <a:rPr lang="sl-SI" altLang="sl-SI" sz="2400" dirty="0" err="1" smtClean="0"/>
              <a:t>dozu</a:t>
            </a:r>
            <a:r>
              <a:rPr lang="sl-SI" altLang="sl-SI" sz="2400" dirty="0" smtClean="0"/>
              <a:t> </a:t>
            </a:r>
            <a:r>
              <a:rPr lang="sl-SI" altLang="sl-SI" sz="2400" dirty="0"/>
              <a:t>opioida </a:t>
            </a:r>
            <a:r>
              <a:rPr lang="sl-SI" altLang="sl-SI" sz="2400" dirty="0" err="1" smtClean="0"/>
              <a:t>ili</a:t>
            </a:r>
            <a:r>
              <a:rPr lang="sl-SI" altLang="sl-SI" sz="2400" dirty="0" smtClean="0"/>
              <a:t> zaustavimo </a:t>
            </a:r>
            <a:r>
              <a:rPr lang="sl-SI" altLang="sl-SI" sz="2400" dirty="0" err="1" smtClean="0"/>
              <a:t>protok</a:t>
            </a:r>
            <a:r>
              <a:rPr lang="sl-SI" altLang="sl-SI" sz="2400" dirty="0" smtClean="0"/>
              <a:t> </a:t>
            </a:r>
            <a:r>
              <a:rPr lang="sl-SI" altLang="sl-SI" sz="2400" dirty="0"/>
              <a:t>infuzije</a:t>
            </a:r>
          </a:p>
          <a:p>
            <a:pPr eaLnBrk="1" hangingPunct="1"/>
            <a:r>
              <a:rPr lang="sl-SI" altLang="sl-SI" sz="2400" dirty="0"/>
              <a:t>Dodamo kisik</a:t>
            </a:r>
          </a:p>
          <a:p>
            <a:pPr eaLnBrk="1" hangingPunct="1"/>
            <a:r>
              <a:rPr lang="sl-SI" altLang="sl-SI" sz="2400" dirty="0" err="1" smtClean="0"/>
              <a:t>Obavestimo</a:t>
            </a:r>
            <a:r>
              <a:rPr lang="sl-SI" altLang="sl-SI" sz="2400" dirty="0" smtClean="0"/>
              <a:t> </a:t>
            </a:r>
            <a:r>
              <a:rPr lang="sl-SI" altLang="sl-SI" sz="2400" dirty="0" err="1" smtClean="0"/>
              <a:t>lekara</a:t>
            </a:r>
            <a:r>
              <a:rPr lang="sl-SI" altLang="sl-SI" sz="2400" dirty="0" smtClean="0"/>
              <a:t> in MS </a:t>
            </a:r>
            <a:r>
              <a:rPr lang="sl-SI" altLang="sl-SI" sz="2400" dirty="0" err="1" smtClean="0"/>
              <a:t>koja</a:t>
            </a:r>
            <a:r>
              <a:rPr lang="sl-SI" altLang="sl-SI" sz="2400" dirty="0" smtClean="0"/>
              <a:t> se brine za </a:t>
            </a:r>
            <a:r>
              <a:rPr lang="sl-SI" altLang="sl-SI" sz="2400" dirty="0" err="1" smtClean="0"/>
              <a:t>ublažavanje</a:t>
            </a:r>
            <a:r>
              <a:rPr lang="sl-SI" altLang="sl-SI" sz="2400" dirty="0" smtClean="0"/>
              <a:t> </a:t>
            </a:r>
            <a:r>
              <a:rPr lang="sl-SI" altLang="sl-SI" sz="2400" dirty="0" err="1" smtClean="0"/>
              <a:t>bola</a:t>
            </a:r>
            <a:endParaRPr lang="sl-SI" altLang="sl-SI" sz="2400" dirty="0"/>
          </a:p>
          <a:p>
            <a:pPr eaLnBrk="1" hangingPunct="1"/>
            <a:r>
              <a:rPr lang="sl-SI" altLang="sl-SI" sz="2400" dirty="0"/>
              <a:t>Ocenjujemo </a:t>
            </a:r>
            <a:r>
              <a:rPr lang="sl-SI" altLang="sl-SI" sz="2400" dirty="0" smtClean="0"/>
              <a:t>stepen sedacije svakih </a:t>
            </a:r>
            <a:r>
              <a:rPr lang="sl-SI" altLang="sl-SI" sz="2400" dirty="0"/>
              <a:t>15 </a:t>
            </a:r>
            <a:r>
              <a:rPr lang="sl-SI" altLang="sl-SI" sz="2400" dirty="0" smtClean="0"/>
              <a:t>minuta</a:t>
            </a:r>
            <a:endParaRPr lang="sl-SI" altLang="sl-SI" sz="2400" dirty="0"/>
          </a:p>
          <a:p>
            <a:pPr eaLnBrk="1" hangingPunct="1"/>
            <a:r>
              <a:rPr lang="sl-SI" altLang="sl-SI" sz="2400" dirty="0" err="1" smtClean="0"/>
              <a:t>Motivišemo</a:t>
            </a:r>
            <a:r>
              <a:rPr lang="sl-SI" altLang="sl-SI" sz="2400" dirty="0" smtClean="0"/>
              <a:t> </a:t>
            </a:r>
            <a:r>
              <a:rPr lang="sl-SI" altLang="sl-SI" sz="2400" dirty="0" err="1" smtClean="0"/>
              <a:t>bolesnika</a:t>
            </a:r>
            <a:r>
              <a:rPr lang="sl-SI" altLang="sl-SI" sz="2400" dirty="0" smtClean="0"/>
              <a:t> da </a:t>
            </a:r>
            <a:r>
              <a:rPr lang="sl-SI" altLang="sl-SI" sz="2400" dirty="0" err="1" smtClean="0"/>
              <a:t>dublje</a:t>
            </a:r>
            <a:r>
              <a:rPr lang="sl-SI" altLang="sl-SI" sz="2400" dirty="0" smtClean="0"/>
              <a:t> diše</a:t>
            </a:r>
            <a:endParaRPr lang="sl-SI" altLang="sl-SI" sz="2400" dirty="0">
              <a:latin typeface="Arial Unicode MS" charset="0"/>
            </a:endParaRPr>
          </a:p>
          <a:p>
            <a:pPr eaLnBrk="1" hangingPunct="1"/>
            <a:endParaRPr lang="sl-SI" altLang="sl-SI"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5284396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4800" y="1055516"/>
            <a:ext cx="8229600" cy="1143000"/>
          </a:xfrm>
        </p:spPr>
        <p:txBody>
          <a:bodyPr>
            <a:normAutofit/>
          </a:bodyPr>
          <a:lstStyle/>
          <a:p>
            <a:pPr marL="54864" indent="0" eaLnBrk="1" fontAlgn="auto" hangingPunct="1">
              <a:spcAft>
                <a:spcPts val="0"/>
              </a:spcAft>
              <a:defRPr/>
            </a:pPr>
            <a:r>
              <a:rPr lang="sl-SI" sz="3600" dirty="0">
                <a:solidFill>
                  <a:srgbClr val="003300"/>
                </a:solidFill>
              </a:rPr>
              <a:t>Depresija </a:t>
            </a:r>
            <a:r>
              <a:rPr lang="sl-SI" sz="3600" dirty="0" err="1" smtClean="0">
                <a:solidFill>
                  <a:srgbClr val="003300"/>
                </a:solidFill>
              </a:rPr>
              <a:t>disanja</a:t>
            </a:r>
            <a:endParaRPr lang="sl-SI" sz="3600" dirty="0">
              <a:solidFill>
                <a:srgbClr val="003300"/>
              </a:solidFill>
            </a:endParaRPr>
          </a:p>
        </p:txBody>
      </p:sp>
      <p:sp>
        <p:nvSpPr>
          <p:cNvPr id="23555" name="Rectangle 3"/>
          <p:cNvSpPr>
            <a:spLocks noGrp="1" noChangeArrowheads="1"/>
          </p:cNvSpPr>
          <p:nvPr>
            <p:ph sz="half" idx="1"/>
          </p:nvPr>
        </p:nvSpPr>
        <p:spPr>
          <a:xfrm>
            <a:off x="457200" y="2438400"/>
            <a:ext cx="3743325" cy="4105275"/>
          </a:xfrm>
        </p:spPr>
        <p:txBody>
          <a:bodyPr/>
          <a:lstStyle/>
          <a:p>
            <a:pPr marL="495300" indent="-495300" eaLnBrk="1" hangingPunct="1">
              <a:buFont typeface="Wingdings" charset="2"/>
              <a:buNone/>
            </a:pPr>
            <a:r>
              <a:rPr lang="sl-SI" altLang="sl-SI" sz="2200" i="1" dirty="0" err="1" smtClean="0">
                <a:ea typeface="宋体" charset="-122"/>
              </a:rPr>
              <a:t>Znaci</a:t>
            </a:r>
            <a:r>
              <a:rPr lang="sl-SI" altLang="sl-SI" sz="2200" i="1" dirty="0" smtClean="0">
                <a:ea typeface="宋体" charset="-122"/>
              </a:rPr>
              <a:t> </a:t>
            </a:r>
            <a:r>
              <a:rPr lang="sl-SI" altLang="sl-SI" sz="2200" b="1" dirty="0">
                <a:ea typeface="宋体" charset="-122"/>
              </a:rPr>
              <a:t>	</a:t>
            </a:r>
            <a:endParaRPr lang="sl-SI" altLang="sl-SI" sz="2200" b="1" dirty="0"/>
          </a:p>
          <a:p>
            <a:pPr marL="495300" indent="-495300" eaLnBrk="1" hangingPunct="1">
              <a:buFont typeface="Wingdings" charset="2"/>
              <a:buNone/>
            </a:pPr>
            <a:r>
              <a:rPr lang="sl-SI" altLang="sl-SI" sz="2200" dirty="0"/>
              <a:t>1. </a:t>
            </a:r>
            <a:r>
              <a:rPr lang="sl-SI" altLang="sl-SI" sz="2200" dirty="0" err="1" smtClean="0">
                <a:ea typeface="宋体" charset="-122"/>
              </a:rPr>
              <a:t>Frekvencija</a:t>
            </a:r>
            <a:r>
              <a:rPr lang="sl-SI" altLang="sl-SI" sz="2200" dirty="0" smtClean="0">
                <a:ea typeface="宋体" charset="-122"/>
              </a:rPr>
              <a:t> </a:t>
            </a:r>
            <a:r>
              <a:rPr lang="sl-SI" altLang="sl-SI" sz="2200" dirty="0" err="1" smtClean="0">
                <a:ea typeface="宋体" charset="-122"/>
              </a:rPr>
              <a:t>disanj</a:t>
            </a:r>
            <a:r>
              <a:rPr lang="sl-SI" altLang="sl-SI" sz="2200" dirty="0" err="1" smtClean="0"/>
              <a:t>a</a:t>
            </a:r>
            <a:r>
              <a:rPr lang="sl-SI" altLang="sl-SI" sz="2200" dirty="0" smtClean="0"/>
              <a:t> </a:t>
            </a:r>
            <a:endParaRPr lang="sl-SI" altLang="sl-SI" sz="2200" dirty="0"/>
          </a:p>
          <a:p>
            <a:pPr marL="495300" indent="-495300" eaLnBrk="1" hangingPunct="1">
              <a:buFont typeface="Wingdings" charset="2"/>
              <a:buNone/>
            </a:pPr>
            <a:r>
              <a:rPr lang="sl-SI" altLang="sl-SI" sz="2200" dirty="0"/>
              <a:t>2. </a:t>
            </a:r>
            <a:r>
              <a:rPr lang="sl-SI" altLang="sl-SI" sz="2200" dirty="0" err="1" smtClean="0">
                <a:ea typeface="宋体" charset="-122"/>
              </a:rPr>
              <a:t>Dubina</a:t>
            </a:r>
            <a:r>
              <a:rPr lang="sl-SI" altLang="sl-SI" sz="2200" dirty="0" smtClean="0">
                <a:ea typeface="宋体" charset="-122"/>
              </a:rPr>
              <a:t> </a:t>
            </a:r>
            <a:r>
              <a:rPr lang="sl-SI" altLang="sl-SI" sz="2200" dirty="0" err="1" smtClean="0">
                <a:ea typeface="宋体" charset="-122"/>
              </a:rPr>
              <a:t>disanja</a:t>
            </a:r>
            <a:r>
              <a:rPr lang="sl-SI" altLang="sl-SI" sz="2200" dirty="0" smtClean="0"/>
              <a:t> </a:t>
            </a:r>
            <a:endParaRPr lang="sl-SI" altLang="sl-SI" sz="2200" dirty="0"/>
          </a:p>
          <a:p>
            <a:pPr marL="495300" indent="-495300" eaLnBrk="1" hangingPunct="1">
              <a:buFont typeface="Wingdings" charset="2"/>
              <a:buNone/>
            </a:pPr>
            <a:r>
              <a:rPr lang="sl-SI" altLang="sl-SI" sz="2200" dirty="0"/>
              <a:t>3. </a:t>
            </a:r>
            <a:r>
              <a:rPr lang="sl-SI" altLang="sl-SI" sz="2200" dirty="0" smtClean="0">
                <a:ea typeface="宋体" charset="-122"/>
              </a:rPr>
              <a:t>Ritam disanja</a:t>
            </a:r>
            <a:endParaRPr lang="sl-SI" altLang="sl-SI" sz="2200" dirty="0"/>
          </a:p>
          <a:p>
            <a:pPr marL="495300" indent="-495300" eaLnBrk="1" hangingPunct="1">
              <a:buFont typeface="Wingdings" charset="2"/>
              <a:buNone/>
            </a:pPr>
            <a:r>
              <a:rPr lang="sl-SI" altLang="sl-SI" sz="2200" dirty="0"/>
              <a:t>4. </a:t>
            </a:r>
            <a:r>
              <a:rPr lang="sl-SI" altLang="sl-SI" sz="2200" dirty="0" err="1" smtClean="0">
                <a:ea typeface="宋体" charset="-122"/>
              </a:rPr>
              <a:t>Zasi</a:t>
            </a:r>
            <a:r>
              <a:rPr lang="sl-SI" altLang="sl-SI" sz="2200" dirty="0" err="1"/>
              <a:t>ć</a:t>
            </a:r>
            <a:r>
              <a:rPr lang="sl-SI" altLang="sl-SI" sz="2200" dirty="0" err="1" smtClean="0">
                <a:ea typeface="宋体" charset="-122"/>
              </a:rPr>
              <a:t>enost</a:t>
            </a:r>
            <a:r>
              <a:rPr lang="sl-SI" altLang="sl-SI" sz="2200" dirty="0" smtClean="0">
                <a:ea typeface="宋体" charset="-122"/>
              </a:rPr>
              <a:t> </a:t>
            </a:r>
            <a:r>
              <a:rPr lang="sl-SI" altLang="sl-SI" sz="2200" dirty="0">
                <a:ea typeface="宋体" charset="-122"/>
              </a:rPr>
              <a:t>krvi </a:t>
            </a:r>
            <a:r>
              <a:rPr lang="sl-SI" altLang="sl-SI" sz="2200" dirty="0"/>
              <a:t>z </a:t>
            </a:r>
            <a:r>
              <a:rPr lang="sl-SI" altLang="sl-SI" sz="2200" dirty="0">
                <a:ea typeface="宋体" charset="-122"/>
              </a:rPr>
              <a:t>O</a:t>
            </a:r>
            <a:r>
              <a:rPr lang="sl-SI" altLang="sl-SI" sz="2200" baseline="-30000" dirty="0">
                <a:ea typeface="宋体" charset="-122"/>
              </a:rPr>
              <a:t>2</a:t>
            </a:r>
            <a:endParaRPr lang="sl-SI" altLang="sl-SI" sz="2200" baseline="-30000" dirty="0"/>
          </a:p>
          <a:p>
            <a:pPr marL="495300" indent="-495300" eaLnBrk="1" hangingPunct="1">
              <a:buFont typeface="Wingdings" charset="2"/>
              <a:buNone/>
            </a:pPr>
            <a:endParaRPr lang="sl-SI" altLang="sl-SI" sz="2200" baseline="-30000" dirty="0"/>
          </a:p>
          <a:p>
            <a:pPr marL="495300" indent="-495300" eaLnBrk="1" hangingPunct="1">
              <a:buFont typeface="Wingdings" charset="2"/>
              <a:buNone/>
            </a:pPr>
            <a:endParaRPr lang="sl-SI" altLang="sl-SI" sz="2200" baseline="-30000" dirty="0"/>
          </a:p>
          <a:p>
            <a:pPr marL="495300" indent="-495300" eaLnBrk="1" hangingPunct="1">
              <a:buFont typeface="Wingdings" charset="2"/>
              <a:buNone/>
            </a:pPr>
            <a:endParaRPr lang="sl-SI" altLang="sl-SI" sz="2400" baseline="-30000" dirty="0"/>
          </a:p>
          <a:p>
            <a:pPr marL="495300" indent="-495300" eaLnBrk="1" hangingPunct="1">
              <a:buFont typeface="Wingdings" charset="2"/>
              <a:buNone/>
            </a:pPr>
            <a:endParaRPr lang="sl-SI" altLang="sl-SI" sz="2400" dirty="0"/>
          </a:p>
        </p:txBody>
      </p:sp>
      <p:sp>
        <p:nvSpPr>
          <p:cNvPr id="23556" name="Rectangle 5"/>
          <p:cNvSpPr>
            <a:spLocks noGrp="1" noChangeArrowheads="1"/>
          </p:cNvSpPr>
          <p:nvPr>
            <p:ph sz="half" idx="2"/>
          </p:nvPr>
        </p:nvSpPr>
        <p:spPr>
          <a:xfrm>
            <a:off x="4236620" y="2330868"/>
            <a:ext cx="3744912" cy="4176712"/>
          </a:xfrm>
        </p:spPr>
        <p:txBody>
          <a:bodyPr/>
          <a:lstStyle/>
          <a:p>
            <a:pPr eaLnBrk="1" hangingPunct="1">
              <a:buFont typeface="Wingdings" charset="2"/>
              <a:buNone/>
            </a:pPr>
            <a:r>
              <a:rPr lang="sl-SI" altLang="sl-SI" sz="2600" dirty="0">
                <a:latin typeface="Verdana" charset="0"/>
              </a:rPr>
              <a:t> </a:t>
            </a:r>
          </a:p>
          <a:p>
            <a:pPr eaLnBrk="1" hangingPunct="1">
              <a:buFont typeface="Arial" charset="0"/>
              <a:buChar char="•"/>
            </a:pPr>
            <a:r>
              <a:rPr lang="sl-SI" altLang="sl-SI" sz="2200" dirty="0" smtClean="0">
                <a:ea typeface="宋体" charset="-122"/>
              </a:rPr>
              <a:t>Manja </a:t>
            </a:r>
            <a:r>
              <a:rPr lang="sl-SI" altLang="sl-SI" sz="2200" dirty="0">
                <a:ea typeface="宋体" charset="-122"/>
              </a:rPr>
              <a:t>od 8 </a:t>
            </a:r>
            <a:r>
              <a:rPr lang="sl-SI" altLang="sl-SI" sz="2200" dirty="0" err="1" smtClean="0">
                <a:ea typeface="宋体" charset="-122"/>
              </a:rPr>
              <a:t>udisaja</a:t>
            </a:r>
            <a:r>
              <a:rPr lang="sl-SI" altLang="sl-SI" sz="2200" dirty="0" smtClean="0">
                <a:ea typeface="宋体" charset="-122"/>
              </a:rPr>
              <a:t>/min</a:t>
            </a:r>
            <a:endParaRPr lang="sl-SI" altLang="sl-SI" sz="2200" dirty="0"/>
          </a:p>
          <a:p>
            <a:pPr eaLnBrk="1" hangingPunct="1">
              <a:buFont typeface="Arial" charset="0"/>
              <a:buChar char="•"/>
            </a:pPr>
            <a:r>
              <a:rPr lang="sl-SI" altLang="sl-SI" sz="2200" dirty="0" smtClean="0">
                <a:ea typeface="宋体" charset="-122"/>
              </a:rPr>
              <a:t>Plitko </a:t>
            </a:r>
            <a:r>
              <a:rPr lang="sl-SI" altLang="sl-SI" sz="2200" dirty="0" smtClean="0"/>
              <a:t>/ </a:t>
            </a:r>
            <a:r>
              <a:rPr lang="sl-SI" altLang="sl-SI" sz="2200" dirty="0" err="1" smtClean="0"/>
              <a:t>duboko</a:t>
            </a:r>
            <a:endParaRPr lang="sl-SI" altLang="sl-SI" sz="2200" dirty="0"/>
          </a:p>
          <a:p>
            <a:pPr eaLnBrk="1" hangingPunct="1">
              <a:buFont typeface="Arial" charset="0"/>
              <a:buChar char="•"/>
            </a:pPr>
            <a:r>
              <a:rPr lang="sl-SI" altLang="sl-SI" sz="2200" dirty="0" err="1" smtClean="0">
                <a:ea typeface="宋体" charset="-122"/>
              </a:rPr>
              <a:t>Nejednakomerno</a:t>
            </a:r>
            <a:r>
              <a:rPr lang="sl-SI" altLang="sl-SI" sz="2200" dirty="0"/>
              <a:t>,    </a:t>
            </a:r>
            <a:r>
              <a:rPr lang="sl-SI" altLang="sl-SI" sz="2200" dirty="0" err="1"/>
              <a:t>apnoične</a:t>
            </a:r>
            <a:r>
              <a:rPr lang="sl-SI" altLang="sl-SI" sz="2200" dirty="0"/>
              <a:t> </a:t>
            </a:r>
            <a:r>
              <a:rPr lang="sl-SI" altLang="sl-SI" sz="2200" dirty="0" err="1" smtClean="0"/>
              <a:t>pauze</a:t>
            </a:r>
            <a:r>
              <a:rPr lang="sl-SI" altLang="sl-SI" sz="2200" dirty="0" smtClean="0"/>
              <a:t> </a:t>
            </a:r>
            <a:endParaRPr lang="sl-SI" altLang="sl-SI" sz="2200" dirty="0"/>
          </a:p>
          <a:p>
            <a:pPr eaLnBrk="1" hangingPunct="1">
              <a:buFont typeface="Arial" charset="0"/>
              <a:buChar char="•"/>
            </a:pPr>
            <a:r>
              <a:rPr lang="sl-SI" altLang="sl-SI" sz="2200" dirty="0"/>
              <a:t> </a:t>
            </a:r>
            <a:r>
              <a:rPr lang="sl-SI" altLang="sl-SI" sz="2200" dirty="0">
                <a:ea typeface="宋体" charset="-122"/>
              </a:rPr>
              <a:t>85% do 90</a:t>
            </a:r>
            <a:r>
              <a:rPr lang="sl-SI" altLang="sl-SI" sz="2200" dirty="0" smtClean="0">
                <a:ea typeface="宋体" charset="-122"/>
              </a:rPr>
              <a:t>%</a:t>
            </a:r>
            <a:r>
              <a:rPr lang="sl-SI" altLang="sl-SI" sz="2600" dirty="0" smtClean="0">
                <a:latin typeface="Verdana" charset="0"/>
              </a:rPr>
              <a:t>                             </a:t>
            </a:r>
            <a:endParaRPr lang="sl-SI" altLang="sl-SI" sz="2600" dirty="0">
              <a:latin typeface="Verdana" charset="0"/>
            </a:endParaRPr>
          </a:p>
          <a:p>
            <a:pPr eaLnBrk="1" hangingPunct="1">
              <a:buFont typeface="Wingdings" charset="2"/>
              <a:buNone/>
            </a:pPr>
            <a:endParaRPr lang="sl-SI" altLang="sl-SI" sz="2600" dirty="0">
              <a:latin typeface="Verdana" charset="0"/>
              <a:ea typeface="宋体" charset="-122"/>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6904927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13932" y="762000"/>
            <a:ext cx="8208963" cy="1679575"/>
          </a:xfrm>
        </p:spPr>
        <p:txBody>
          <a:bodyPr>
            <a:normAutofit/>
          </a:bodyPr>
          <a:lstStyle/>
          <a:p>
            <a:pPr marL="54864" indent="0" eaLnBrk="1" fontAlgn="auto" hangingPunct="1">
              <a:spcAft>
                <a:spcPts val="0"/>
              </a:spcAft>
              <a:defRPr/>
            </a:pPr>
            <a:r>
              <a:rPr lang="sl-SI" sz="2800" dirty="0" err="1" smtClean="0">
                <a:solidFill>
                  <a:srgbClr val="003300"/>
                </a:solidFill>
              </a:rPr>
              <a:t>Postupci</a:t>
            </a:r>
            <a:r>
              <a:rPr lang="sl-SI" sz="2800" dirty="0" smtClean="0">
                <a:solidFill>
                  <a:srgbClr val="003300"/>
                </a:solidFill>
              </a:rPr>
              <a:t> </a:t>
            </a:r>
            <a:r>
              <a:rPr lang="sl-SI" sz="2800" dirty="0">
                <a:solidFill>
                  <a:srgbClr val="003300"/>
                </a:solidFill>
              </a:rPr>
              <a:t>ZN za </a:t>
            </a:r>
            <a:r>
              <a:rPr lang="sl-SI" sz="2800" dirty="0" err="1" smtClean="0">
                <a:solidFill>
                  <a:srgbClr val="003300"/>
                </a:solidFill>
              </a:rPr>
              <a:t>sprečavanje</a:t>
            </a:r>
            <a:r>
              <a:rPr lang="sl-SI" sz="2800" dirty="0" smtClean="0">
                <a:solidFill>
                  <a:srgbClr val="003300"/>
                </a:solidFill>
              </a:rPr>
              <a:t> komplikacija intravenske </a:t>
            </a:r>
            <a:r>
              <a:rPr lang="sl-SI" sz="2800" dirty="0" err="1">
                <a:solidFill>
                  <a:srgbClr val="003300"/>
                </a:solidFill>
              </a:rPr>
              <a:t>opioidne</a:t>
            </a:r>
            <a:r>
              <a:rPr lang="sl-SI" sz="2800" dirty="0">
                <a:solidFill>
                  <a:srgbClr val="003300"/>
                </a:solidFill>
              </a:rPr>
              <a:t> </a:t>
            </a:r>
            <a:r>
              <a:rPr lang="sl-SI" sz="2800" dirty="0" err="1">
                <a:solidFill>
                  <a:srgbClr val="003300"/>
                </a:solidFill>
              </a:rPr>
              <a:t>analgezije</a:t>
            </a:r>
            <a:r>
              <a:rPr lang="sl-SI" sz="2800" dirty="0">
                <a:solidFill>
                  <a:srgbClr val="003300"/>
                </a:solidFill>
              </a:rPr>
              <a:t/>
            </a:r>
            <a:br>
              <a:rPr lang="sl-SI" sz="2800" dirty="0">
                <a:solidFill>
                  <a:srgbClr val="003300"/>
                </a:solidFill>
              </a:rPr>
            </a:br>
            <a:endParaRPr lang="sl-SI" sz="2800" dirty="0">
              <a:solidFill>
                <a:srgbClr val="003300"/>
              </a:solidFill>
            </a:endParaRPr>
          </a:p>
        </p:txBody>
      </p:sp>
      <p:sp>
        <p:nvSpPr>
          <p:cNvPr id="24579" name="Rectangle 3"/>
          <p:cNvSpPr>
            <a:spLocks noGrp="1" noChangeArrowheads="1"/>
          </p:cNvSpPr>
          <p:nvPr>
            <p:ph idx="1"/>
          </p:nvPr>
        </p:nvSpPr>
        <p:spPr>
          <a:xfrm>
            <a:off x="611188" y="2133600"/>
            <a:ext cx="7923212" cy="4114800"/>
          </a:xfrm>
        </p:spPr>
        <p:txBody>
          <a:bodyPr>
            <a:normAutofit/>
          </a:bodyPr>
          <a:lstStyle/>
          <a:p>
            <a:pPr eaLnBrk="1" hangingPunct="1">
              <a:buClr>
                <a:schemeClr val="tx1"/>
              </a:buClr>
              <a:buSzPct val="115000"/>
              <a:buFont typeface="Wingdings 2" charset="2"/>
              <a:buNone/>
            </a:pPr>
            <a:r>
              <a:rPr lang="sl-SI" altLang="sl-SI" sz="2600" dirty="0" err="1" smtClean="0"/>
              <a:t>Pratiti</a:t>
            </a:r>
            <a:r>
              <a:rPr lang="sl-SI" altLang="sl-SI" sz="2600" dirty="0" smtClean="0"/>
              <a:t> </a:t>
            </a:r>
            <a:r>
              <a:rPr lang="sl-SI" altLang="sl-SI" sz="2600" dirty="0" err="1" smtClean="0"/>
              <a:t>funkciju</a:t>
            </a:r>
            <a:r>
              <a:rPr lang="sl-SI" altLang="sl-SI" sz="2600" dirty="0" smtClean="0"/>
              <a:t> </a:t>
            </a:r>
            <a:r>
              <a:rPr lang="sl-SI" altLang="sl-SI" sz="2600" dirty="0" err="1" smtClean="0"/>
              <a:t>disanja</a:t>
            </a:r>
            <a:r>
              <a:rPr lang="sl-SI" altLang="sl-SI" sz="2600" dirty="0" smtClean="0"/>
              <a:t>:</a:t>
            </a:r>
            <a:endParaRPr lang="sl-SI" altLang="sl-SI" sz="2600" dirty="0"/>
          </a:p>
          <a:p>
            <a:pPr eaLnBrk="1" hangingPunct="1">
              <a:buClr>
                <a:schemeClr val="tx1"/>
              </a:buClr>
              <a:buSzPct val="115000"/>
              <a:buFont typeface="Arial" charset="0"/>
              <a:buChar char="•"/>
            </a:pPr>
            <a:r>
              <a:rPr lang="sl-SI" altLang="sl-SI" sz="2400" dirty="0"/>
              <a:t>meriti </a:t>
            </a:r>
            <a:r>
              <a:rPr lang="sl-SI" altLang="sl-SI" sz="2400" dirty="0" err="1" smtClean="0"/>
              <a:t>frekvenciju</a:t>
            </a:r>
            <a:r>
              <a:rPr lang="sl-SI" altLang="sl-SI" sz="2400" dirty="0" smtClean="0"/>
              <a:t> </a:t>
            </a:r>
            <a:r>
              <a:rPr lang="sl-SI" altLang="sl-SI" sz="2400" dirty="0" err="1" smtClean="0"/>
              <a:t>disanja</a:t>
            </a:r>
            <a:endParaRPr lang="sl-SI" altLang="sl-SI" sz="2400" dirty="0"/>
          </a:p>
          <a:p>
            <a:pPr eaLnBrk="1" hangingPunct="1">
              <a:buClr>
                <a:schemeClr val="tx1"/>
              </a:buClr>
              <a:buSzPct val="115000"/>
              <a:buFont typeface="Arial" charset="0"/>
              <a:buChar char="•"/>
            </a:pPr>
            <a:r>
              <a:rPr lang="sl-SI" altLang="sl-SI" sz="2400" dirty="0" err="1" smtClean="0"/>
              <a:t>ocenjivati</a:t>
            </a:r>
            <a:r>
              <a:rPr lang="sl-SI" altLang="sl-SI" sz="2400" dirty="0" smtClean="0"/>
              <a:t> </a:t>
            </a:r>
            <a:r>
              <a:rPr lang="sl-SI" altLang="sl-SI" sz="2400" dirty="0" err="1" smtClean="0"/>
              <a:t>dubino</a:t>
            </a:r>
            <a:r>
              <a:rPr lang="sl-SI" altLang="sl-SI" sz="2400" dirty="0"/>
              <a:t>, </a:t>
            </a:r>
            <a:r>
              <a:rPr lang="sl-SI" altLang="sl-SI" sz="2400" dirty="0" smtClean="0"/>
              <a:t>ritam </a:t>
            </a:r>
            <a:r>
              <a:rPr lang="sl-SI" altLang="sl-SI" sz="2400" dirty="0" err="1" smtClean="0"/>
              <a:t>disanja</a:t>
            </a:r>
            <a:endParaRPr lang="sl-SI" altLang="sl-SI" sz="2400" dirty="0"/>
          </a:p>
          <a:p>
            <a:pPr eaLnBrk="1" hangingPunct="1">
              <a:buClr>
                <a:schemeClr val="tx1"/>
              </a:buClr>
              <a:buSzPct val="115000"/>
              <a:buFont typeface="Arial" charset="0"/>
              <a:buChar char="•"/>
            </a:pPr>
            <a:r>
              <a:rPr lang="sl-SI" altLang="sl-SI" sz="2400" dirty="0" smtClean="0"/>
              <a:t>pratiti zasićenost </a:t>
            </a:r>
            <a:r>
              <a:rPr lang="sl-SI" altLang="sl-SI" sz="2400" dirty="0"/>
              <a:t>krvi s </a:t>
            </a:r>
            <a:r>
              <a:rPr lang="sl-SI" altLang="sl-SI" sz="2400" dirty="0" smtClean="0"/>
              <a:t>kisikom</a:t>
            </a:r>
            <a:endParaRPr lang="sl-SI" altLang="sl-SI" sz="2600" dirty="0"/>
          </a:p>
          <a:p>
            <a:pPr eaLnBrk="1" hangingPunct="1">
              <a:buClr>
                <a:schemeClr val="tx1"/>
              </a:buClr>
              <a:buSzPct val="115000"/>
              <a:buFont typeface="Wingdings 2" charset="2"/>
              <a:buNone/>
            </a:pPr>
            <a:r>
              <a:rPr lang="sl-SI" altLang="sl-SI" sz="2400" dirty="0" smtClean="0"/>
              <a:t>Prvi sat </a:t>
            </a:r>
            <a:r>
              <a:rPr lang="sl-SI" altLang="sl-SI" sz="2400" dirty="0"/>
              <a:t>po </a:t>
            </a:r>
            <a:r>
              <a:rPr lang="sl-SI" altLang="sl-SI" sz="2400" dirty="0" err="1" smtClean="0"/>
              <a:t>početku</a:t>
            </a:r>
            <a:r>
              <a:rPr lang="sl-SI" altLang="sl-SI" sz="2400" dirty="0" smtClean="0"/>
              <a:t> infuzije svakih 15 </a:t>
            </a:r>
            <a:r>
              <a:rPr lang="sl-SI" altLang="sl-SI" sz="2400" dirty="0"/>
              <a:t>min, nato </a:t>
            </a:r>
            <a:endParaRPr lang="sl-SI" altLang="sl-SI" sz="2400" dirty="0" smtClean="0"/>
          </a:p>
          <a:p>
            <a:pPr eaLnBrk="1" hangingPunct="1">
              <a:buClr>
                <a:schemeClr val="tx1"/>
              </a:buClr>
              <a:buSzPct val="115000"/>
              <a:buFont typeface="Wingdings 2" charset="2"/>
              <a:buNone/>
            </a:pPr>
            <a:r>
              <a:rPr lang="sl-SI" altLang="sl-SI" sz="2400" dirty="0"/>
              <a:t>S</a:t>
            </a:r>
            <a:r>
              <a:rPr lang="sl-SI" altLang="sl-SI" sz="2400" dirty="0" smtClean="0"/>
              <a:t>vakih </a:t>
            </a:r>
            <a:r>
              <a:rPr lang="sl-SI" altLang="sl-SI" sz="2400" dirty="0"/>
              <a:t>1-2 </a:t>
            </a:r>
            <a:r>
              <a:rPr lang="sl-SI" altLang="sl-SI" sz="2400" dirty="0" smtClean="0"/>
              <a:t>sata</a:t>
            </a:r>
            <a:r>
              <a:rPr lang="sl-SI" altLang="sl-SI" sz="2400" dirty="0"/>
              <a:t> u</a:t>
            </a:r>
            <a:r>
              <a:rPr lang="sl-SI" altLang="sl-SI" sz="2400" dirty="0" smtClean="0"/>
              <a:t> prva </a:t>
            </a:r>
            <a:r>
              <a:rPr lang="sl-SI" altLang="sl-SI" sz="2400" dirty="0"/>
              <a:t>24 </a:t>
            </a:r>
            <a:r>
              <a:rPr lang="sl-SI" altLang="sl-SI" sz="2400" dirty="0" smtClean="0"/>
              <a:t>sata</a:t>
            </a:r>
            <a:endParaRPr lang="sl-SI" altLang="sl-SI" sz="2400" dirty="0"/>
          </a:p>
          <a:p>
            <a:pPr eaLnBrk="1" hangingPunct="1">
              <a:buClr>
                <a:schemeClr val="tx1"/>
              </a:buClr>
              <a:buSzPct val="115000"/>
              <a:buFont typeface="Wingdings 2" charset="2"/>
              <a:buNone/>
            </a:pPr>
            <a:r>
              <a:rPr lang="sl-SI" altLang="sl-SI" sz="2400" dirty="0" smtClean="0"/>
              <a:t>Dalji nadzor svakih  </a:t>
            </a:r>
            <a:r>
              <a:rPr lang="sl-SI" altLang="sl-SI" sz="2400" dirty="0"/>
              <a:t>4 </a:t>
            </a:r>
            <a:r>
              <a:rPr lang="sl-SI" altLang="sl-SI" sz="2400" dirty="0" smtClean="0"/>
              <a:t>sata</a:t>
            </a:r>
            <a:endParaRPr lang="sl-SI" altLang="sl-SI" sz="2400" dirty="0"/>
          </a:p>
          <a:p>
            <a:pPr eaLnBrk="1" hangingPunct="1">
              <a:buClr>
                <a:schemeClr val="tx1"/>
              </a:buClr>
              <a:buFont typeface="Wingdings" charset="2"/>
              <a:buNone/>
            </a:pPr>
            <a:r>
              <a:rPr lang="sl-SI" altLang="sl-SI" sz="2400" dirty="0" smtClean="0"/>
              <a:t>OPREZ </a:t>
            </a:r>
            <a:r>
              <a:rPr lang="sl-SI" altLang="sl-SI" sz="2400" dirty="0"/>
              <a:t>2. </a:t>
            </a:r>
            <a:r>
              <a:rPr lang="sl-SI" altLang="sl-SI" sz="2400" dirty="0" smtClean="0"/>
              <a:t>i </a:t>
            </a:r>
            <a:r>
              <a:rPr lang="sl-SI" altLang="sl-SI" sz="2400" dirty="0"/>
              <a:t>3. DAN!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7016597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5116" y="708025"/>
            <a:ext cx="8229600" cy="1143000"/>
          </a:xfrm>
        </p:spPr>
        <p:txBody>
          <a:bodyPr/>
          <a:lstStyle/>
          <a:p>
            <a:pPr marL="54864" indent="0" eaLnBrk="1" fontAlgn="auto" hangingPunct="1">
              <a:spcAft>
                <a:spcPts val="0"/>
              </a:spcAft>
              <a:defRPr/>
            </a:pPr>
            <a:r>
              <a:rPr lang="sl-SI" dirty="0" err="1" smtClean="0">
                <a:solidFill>
                  <a:srgbClr val="003300"/>
                </a:solidFill>
              </a:rPr>
              <a:t>Snižen</a:t>
            </a:r>
            <a:r>
              <a:rPr lang="sl-SI" dirty="0" smtClean="0">
                <a:solidFill>
                  <a:srgbClr val="003300"/>
                </a:solidFill>
              </a:rPr>
              <a:t> </a:t>
            </a:r>
            <a:r>
              <a:rPr lang="sl-SI" dirty="0">
                <a:solidFill>
                  <a:srgbClr val="003300"/>
                </a:solidFill>
              </a:rPr>
              <a:t>krvni </a:t>
            </a:r>
            <a:r>
              <a:rPr lang="sl-SI" dirty="0" err="1" smtClean="0">
                <a:solidFill>
                  <a:srgbClr val="003300"/>
                </a:solidFill>
              </a:rPr>
              <a:t>pritisak</a:t>
            </a:r>
            <a:endParaRPr lang="sl-SI" dirty="0">
              <a:solidFill>
                <a:srgbClr val="003300"/>
              </a:solidFill>
            </a:endParaRPr>
          </a:p>
        </p:txBody>
      </p:sp>
      <p:sp>
        <p:nvSpPr>
          <p:cNvPr id="27651" name="Rectangle 3"/>
          <p:cNvSpPr>
            <a:spLocks noGrp="1" noChangeArrowheads="1"/>
          </p:cNvSpPr>
          <p:nvPr>
            <p:ph idx="1"/>
          </p:nvPr>
        </p:nvSpPr>
        <p:spPr/>
        <p:txBody>
          <a:bodyPr>
            <a:normAutofit fontScale="92500" lnSpcReduction="10000"/>
          </a:bodyPr>
          <a:lstStyle/>
          <a:p>
            <a:pPr eaLnBrk="1" hangingPunct="1">
              <a:lnSpc>
                <a:spcPct val="80000"/>
              </a:lnSpc>
            </a:pPr>
            <a:r>
              <a:rPr lang="sl-SI" altLang="sl-SI" sz="2400" dirty="0" err="1" smtClean="0"/>
              <a:t>Česta</a:t>
            </a:r>
            <a:r>
              <a:rPr lang="sl-SI" altLang="sl-SI" sz="2400" dirty="0" smtClean="0"/>
              <a:t> posledica delovanja </a:t>
            </a:r>
            <a:r>
              <a:rPr lang="sl-SI" altLang="sl-SI" sz="2400" dirty="0" err="1" smtClean="0"/>
              <a:t>opioidnih</a:t>
            </a:r>
            <a:r>
              <a:rPr lang="sl-SI" altLang="sl-SI" sz="2400" dirty="0" smtClean="0"/>
              <a:t> analgetika</a:t>
            </a:r>
            <a:endParaRPr lang="sl-SI" altLang="sl-SI" sz="2400" dirty="0"/>
          </a:p>
          <a:p>
            <a:pPr eaLnBrk="1" hangingPunct="1">
              <a:lnSpc>
                <a:spcPct val="80000"/>
              </a:lnSpc>
            </a:pPr>
            <a:r>
              <a:rPr lang="sl-SI" altLang="sl-SI" sz="2400" dirty="0"/>
              <a:t>Sistolični </a:t>
            </a:r>
            <a:r>
              <a:rPr lang="sl-SI" altLang="sl-SI" sz="2400" dirty="0" err="1" smtClean="0"/>
              <a:t>pritisak</a:t>
            </a:r>
            <a:r>
              <a:rPr lang="sl-SI" altLang="sl-SI" sz="2400" dirty="0" smtClean="0"/>
              <a:t> </a:t>
            </a:r>
            <a:r>
              <a:rPr lang="sl-SI" altLang="sl-SI" sz="2400" dirty="0" err="1" smtClean="0"/>
              <a:t>snižen</a:t>
            </a:r>
            <a:r>
              <a:rPr lang="sl-SI" altLang="sl-SI" sz="2400" dirty="0" smtClean="0"/>
              <a:t> </a:t>
            </a:r>
            <a:r>
              <a:rPr lang="sl-SI" altLang="sl-SI" sz="2400" dirty="0"/>
              <a:t>za &gt;20% </a:t>
            </a:r>
            <a:r>
              <a:rPr lang="sl-SI" altLang="sl-SI" sz="2400" dirty="0" err="1" smtClean="0"/>
              <a:t>uobičajene</a:t>
            </a:r>
            <a:r>
              <a:rPr lang="sl-SI" altLang="sl-SI" sz="2400" dirty="0" smtClean="0"/>
              <a:t> </a:t>
            </a:r>
            <a:r>
              <a:rPr lang="sl-SI" altLang="sl-SI" sz="2400" dirty="0" err="1" smtClean="0"/>
              <a:t>bolesnikove</a:t>
            </a:r>
            <a:r>
              <a:rPr lang="sl-SI" altLang="sl-SI" sz="2400" dirty="0" smtClean="0"/>
              <a:t> </a:t>
            </a:r>
            <a:r>
              <a:rPr lang="sl-SI" altLang="sl-SI" sz="2400" dirty="0"/>
              <a:t>vrednosti krvnega </a:t>
            </a:r>
            <a:r>
              <a:rPr lang="sl-SI" altLang="sl-SI" sz="2400" dirty="0" smtClean="0"/>
              <a:t>pritiska</a:t>
            </a:r>
            <a:endParaRPr lang="sl-SI" altLang="sl-SI" sz="2400" dirty="0"/>
          </a:p>
          <a:p>
            <a:pPr eaLnBrk="1" hangingPunct="1">
              <a:lnSpc>
                <a:spcPct val="80000"/>
              </a:lnSpc>
            </a:pPr>
            <a:r>
              <a:rPr lang="sl-SI" altLang="sl-SI" sz="2400" dirty="0" err="1" smtClean="0"/>
              <a:t>Snižen</a:t>
            </a:r>
            <a:r>
              <a:rPr lang="sl-SI" altLang="sl-SI" sz="2400" dirty="0" smtClean="0"/>
              <a:t> </a:t>
            </a:r>
            <a:r>
              <a:rPr lang="sl-SI" altLang="sl-SI" sz="2400" dirty="0"/>
              <a:t>pod 90 </a:t>
            </a:r>
            <a:r>
              <a:rPr lang="sl-SI" altLang="sl-SI" sz="2400" dirty="0" err="1"/>
              <a:t>mmHg</a:t>
            </a:r>
            <a:endParaRPr lang="sl-SI" altLang="sl-SI" sz="2400" dirty="0"/>
          </a:p>
          <a:p>
            <a:pPr eaLnBrk="1" hangingPunct="1">
              <a:lnSpc>
                <a:spcPct val="80000"/>
              </a:lnSpc>
            </a:pPr>
            <a:endParaRPr lang="sl-SI" altLang="sl-SI" sz="2200" dirty="0"/>
          </a:p>
          <a:p>
            <a:pPr eaLnBrk="1" hangingPunct="1">
              <a:lnSpc>
                <a:spcPct val="80000"/>
              </a:lnSpc>
              <a:buFont typeface="Wingdings" charset="2"/>
              <a:buNone/>
            </a:pPr>
            <a:r>
              <a:rPr lang="sl-SI" altLang="sl-SI" sz="2400" dirty="0" smtClean="0">
                <a:solidFill>
                  <a:srgbClr val="FF3300"/>
                </a:solidFill>
              </a:rPr>
              <a:t>     SNIŽEN KRVNI PRITISAK NIJE INDIKACIJA ZA UKIDANJE TERAPIJE ZA LEČENJE BOLA!!</a:t>
            </a:r>
            <a:endParaRPr lang="sl-SI" altLang="sl-SI" sz="2400" dirty="0">
              <a:solidFill>
                <a:srgbClr val="FF3300"/>
              </a:solidFill>
            </a:endParaRPr>
          </a:p>
          <a:p>
            <a:pPr eaLnBrk="1" hangingPunct="1">
              <a:lnSpc>
                <a:spcPct val="80000"/>
              </a:lnSpc>
              <a:buFont typeface="Wingdings" charset="2"/>
              <a:buNone/>
            </a:pPr>
            <a:endParaRPr lang="sl-SI" altLang="sl-SI" sz="2400" dirty="0">
              <a:solidFill>
                <a:srgbClr val="FF3300"/>
              </a:solidFill>
            </a:endParaRPr>
          </a:p>
          <a:p>
            <a:pPr eaLnBrk="1" hangingPunct="1">
              <a:lnSpc>
                <a:spcPct val="80000"/>
              </a:lnSpc>
              <a:buFont typeface="Wingdings" charset="2"/>
              <a:buNone/>
            </a:pPr>
            <a:r>
              <a:rPr lang="sl-SI" altLang="sl-SI" sz="2400" dirty="0" smtClean="0"/>
              <a:t>POSTUPCI:</a:t>
            </a:r>
            <a:endParaRPr lang="sl-SI" altLang="sl-SI" sz="2400" dirty="0"/>
          </a:p>
          <a:p>
            <a:pPr eaLnBrk="1" hangingPunct="1">
              <a:lnSpc>
                <a:spcPct val="80000"/>
              </a:lnSpc>
            </a:pPr>
            <a:r>
              <a:rPr lang="sl-SI" altLang="sl-SI" sz="2400" dirty="0"/>
              <a:t>Obvestimo </a:t>
            </a:r>
            <a:r>
              <a:rPr lang="sl-SI" altLang="sl-SI" sz="2400" dirty="0" err="1" smtClean="0"/>
              <a:t>lekara</a:t>
            </a:r>
            <a:endParaRPr lang="sl-SI" altLang="sl-SI" sz="2400" dirty="0"/>
          </a:p>
          <a:p>
            <a:pPr eaLnBrk="1" hangingPunct="1">
              <a:lnSpc>
                <a:spcPct val="80000"/>
              </a:lnSpc>
            </a:pPr>
            <a:r>
              <a:rPr lang="sl-SI" altLang="sl-SI" sz="2400" dirty="0" err="1" smtClean="0"/>
              <a:t>Smanjimo</a:t>
            </a:r>
            <a:r>
              <a:rPr lang="sl-SI" altLang="sl-SI" sz="2400" dirty="0" smtClean="0"/>
              <a:t> </a:t>
            </a:r>
            <a:r>
              <a:rPr lang="sl-SI" altLang="sl-SI" sz="2400" dirty="0" err="1" smtClean="0"/>
              <a:t>dozu</a:t>
            </a:r>
            <a:endParaRPr lang="sl-SI" altLang="sl-SI" sz="2400" dirty="0"/>
          </a:p>
          <a:p>
            <a:pPr eaLnBrk="1" hangingPunct="1">
              <a:lnSpc>
                <a:spcPct val="80000"/>
              </a:lnSpc>
            </a:pPr>
            <a:r>
              <a:rPr lang="sl-SI" altLang="sl-SI" sz="2400" dirty="0" err="1" smtClean="0"/>
              <a:t>Povećamo</a:t>
            </a:r>
            <a:r>
              <a:rPr lang="sl-SI" altLang="sl-SI" sz="2400" dirty="0" smtClean="0"/>
              <a:t> </a:t>
            </a:r>
            <a:r>
              <a:rPr lang="sl-SI" altLang="sl-SI" sz="2400" dirty="0"/>
              <a:t>infuzijski </a:t>
            </a:r>
            <a:r>
              <a:rPr lang="sl-SI" altLang="sl-SI" sz="2400" dirty="0" err="1" smtClean="0"/>
              <a:t>protok</a:t>
            </a:r>
            <a:r>
              <a:rPr lang="sl-SI" altLang="sl-SI" sz="2400" dirty="0" smtClean="0"/>
              <a:t> </a:t>
            </a:r>
            <a:r>
              <a:rPr lang="sl-SI" altLang="sl-SI" sz="2400" dirty="0" err="1" smtClean="0"/>
              <a:t>tekućine</a:t>
            </a:r>
            <a:endParaRPr lang="sl-SI" altLang="sl-SI" sz="2400" dirty="0"/>
          </a:p>
          <a:p>
            <a:pPr eaLnBrk="1" hangingPunct="1">
              <a:lnSpc>
                <a:spcPct val="80000"/>
              </a:lnSpc>
            </a:pPr>
            <a:r>
              <a:rPr lang="sl-SI" altLang="sl-SI" sz="2400" dirty="0" smtClean="0"/>
              <a:t>Lekovi za </a:t>
            </a:r>
            <a:r>
              <a:rPr lang="sl-SI" altLang="sl-SI" sz="2400" dirty="0" err="1" smtClean="0"/>
              <a:t>povećavanje</a:t>
            </a:r>
            <a:r>
              <a:rPr lang="sl-SI" altLang="sl-SI" sz="2400" dirty="0" smtClean="0"/>
              <a:t> </a:t>
            </a:r>
            <a:r>
              <a:rPr lang="sl-SI" altLang="sl-SI" sz="2400" dirty="0" err="1" smtClean="0"/>
              <a:t>krvnog</a:t>
            </a:r>
            <a:r>
              <a:rPr lang="sl-SI" altLang="sl-SI" sz="2400" dirty="0" smtClean="0"/>
              <a:t> pritiska</a:t>
            </a:r>
            <a:endParaRPr lang="sl-SI" altLang="sl-SI" sz="2400" dirty="0"/>
          </a:p>
          <a:p>
            <a:pPr eaLnBrk="1" hangingPunct="1">
              <a:lnSpc>
                <a:spcPct val="80000"/>
              </a:lnSpc>
              <a:buFont typeface="Wingdings" charset="2"/>
              <a:buNone/>
            </a:pPr>
            <a:endParaRPr lang="sl-SI" altLang="sl-SI" sz="2200" dirty="0"/>
          </a:p>
          <a:p>
            <a:pPr eaLnBrk="1" hangingPunct="1">
              <a:lnSpc>
                <a:spcPct val="80000"/>
              </a:lnSpc>
            </a:pPr>
            <a:endParaRPr lang="sl-SI" altLang="sl-SI" sz="2200" dirty="0">
              <a:solidFill>
                <a:srgbClr val="FF9966"/>
              </a:solidFill>
            </a:endParaRPr>
          </a:p>
          <a:p>
            <a:pPr eaLnBrk="1" hangingPunct="1">
              <a:lnSpc>
                <a:spcPct val="80000"/>
              </a:lnSpc>
            </a:pPr>
            <a:endParaRPr lang="sl-SI" altLang="sl-SI" sz="2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288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990600"/>
            <a:ext cx="8229600" cy="1143000"/>
          </a:xfrm>
        </p:spPr>
        <p:txBody>
          <a:bodyPr>
            <a:normAutofit/>
          </a:bodyPr>
          <a:lstStyle/>
          <a:p>
            <a:pPr marL="54864" indent="0" eaLnBrk="1" fontAlgn="auto" hangingPunct="1">
              <a:spcAft>
                <a:spcPts val="0"/>
              </a:spcAft>
              <a:defRPr/>
            </a:pPr>
            <a:r>
              <a:rPr lang="sl-SI" sz="3600" dirty="0" err="1" smtClean="0">
                <a:solidFill>
                  <a:srgbClr val="003300"/>
                </a:solidFill>
              </a:rPr>
              <a:t>Mučnina</a:t>
            </a:r>
            <a:r>
              <a:rPr lang="sl-SI" sz="3600" dirty="0" smtClean="0">
                <a:solidFill>
                  <a:srgbClr val="003300"/>
                </a:solidFill>
              </a:rPr>
              <a:t> </a:t>
            </a:r>
            <a:r>
              <a:rPr lang="sl-SI" sz="3600" dirty="0">
                <a:solidFill>
                  <a:srgbClr val="003300"/>
                </a:solidFill>
              </a:rPr>
              <a:t>/ </a:t>
            </a:r>
            <a:r>
              <a:rPr lang="sl-SI" sz="3600" dirty="0" err="1" smtClean="0">
                <a:solidFill>
                  <a:srgbClr val="003300"/>
                </a:solidFill>
              </a:rPr>
              <a:t>povraćanje</a:t>
            </a:r>
            <a:endParaRPr lang="sl-SI" sz="3600" dirty="0">
              <a:solidFill>
                <a:srgbClr val="003300"/>
              </a:solidFill>
            </a:endParaRPr>
          </a:p>
        </p:txBody>
      </p:sp>
      <p:sp>
        <p:nvSpPr>
          <p:cNvPr id="26627" name="Rectangle 3"/>
          <p:cNvSpPr>
            <a:spLocks noGrp="1" noChangeArrowheads="1"/>
          </p:cNvSpPr>
          <p:nvPr>
            <p:ph idx="1"/>
          </p:nvPr>
        </p:nvSpPr>
        <p:spPr>
          <a:xfrm>
            <a:off x="609600" y="2819400"/>
            <a:ext cx="8229600" cy="3886200"/>
          </a:xfrm>
        </p:spPr>
        <p:txBody>
          <a:bodyPr/>
          <a:lstStyle/>
          <a:p>
            <a:pPr eaLnBrk="1" hangingPunct="1"/>
            <a:r>
              <a:rPr lang="sl-SI" altLang="sl-SI" sz="2800" dirty="0" err="1" smtClean="0"/>
              <a:t>Česta</a:t>
            </a:r>
            <a:r>
              <a:rPr lang="sl-SI" altLang="sl-SI" sz="2800" dirty="0" smtClean="0"/>
              <a:t> pojava </a:t>
            </a:r>
            <a:r>
              <a:rPr lang="sl-SI" altLang="sl-SI" sz="2800" dirty="0"/>
              <a:t>pri </a:t>
            </a:r>
            <a:r>
              <a:rPr lang="sl-SI" altLang="sl-SI" sz="2800" err="1" smtClean="0"/>
              <a:t>upotrebi</a:t>
            </a:r>
            <a:r>
              <a:rPr lang="sl-SI" altLang="sl-SI" sz="2800" smtClean="0"/>
              <a:t> opioida</a:t>
            </a:r>
            <a:endParaRPr lang="sl-SI" altLang="sl-SI" sz="2800" dirty="0"/>
          </a:p>
          <a:p>
            <a:pPr eaLnBrk="1" hangingPunct="1"/>
            <a:r>
              <a:rPr lang="sl-SI" altLang="sl-SI" sz="2800" dirty="0"/>
              <a:t>Antiemetiki</a:t>
            </a:r>
          </a:p>
          <a:p>
            <a:pPr eaLnBrk="1" hangingPunct="1"/>
            <a:r>
              <a:rPr lang="sl-SI" altLang="sl-SI" sz="2800" dirty="0" err="1" smtClean="0"/>
              <a:t>Udoban</a:t>
            </a:r>
            <a:r>
              <a:rPr lang="sl-SI" altLang="sl-SI" sz="2800" dirty="0" smtClean="0"/>
              <a:t> </a:t>
            </a:r>
            <a:r>
              <a:rPr lang="sl-SI" altLang="sl-SI" sz="2800" dirty="0"/>
              <a:t>položaj</a:t>
            </a:r>
          </a:p>
          <a:p>
            <a:pPr eaLnBrk="1" hangingPunct="1"/>
            <a:r>
              <a:rPr lang="sl-SI" altLang="sl-SI" sz="2800" dirty="0" err="1" smtClean="0"/>
              <a:t>Smetajući</a:t>
            </a:r>
            <a:r>
              <a:rPr lang="sl-SI" altLang="sl-SI" sz="2800" dirty="0" smtClean="0"/>
              <a:t> </a:t>
            </a:r>
            <a:r>
              <a:rPr lang="sl-SI" altLang="sl-SI" sz="2800" dirty="0" err="1" smtClean="0"/>
              <a:t>faktori</a:t>
            </a:r>
            <a:endParaRPr lang="sl-SI" altLang="sl-SI" sz="2800" dirty="0"/>
          </a:p>
          <a:p>
            <a:pPr eaLnBrk="1" hangingPunct="1">
              <a:buFont typeface="Wingdings" charset="2"/>
              <a:buNone/>
            </a:pPr>
            <a:endParaRPr lang="sl-SI" altLang="sl-SI"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0213230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304800" y="990600"/>
            <a:ext cx="8229600" cy="1143000"/>
          </a:xfrm>
        </p:spPr>
        <p:txBody>
          <a:bodyPr>
            <a:normAutofit/>
          </a:bodyPr>
          <a:lstStyle/>
          <a:p>
            <a:pPr eaLnBrk="1" hangingPunct="1"/>
            <a:r>
              <a:rPr lang="sl-SI" altLang="x-none" sz="3600" dirty="0" err="1" smtClean="0"/>
              <a:t>Sprečavanje</a:t>
            </a:r>
            <a:r>
              <a:rPr lang="sl-SI" altLang="x-none" sz="3600" dirty="0" smtClean="0"/>
              <a:t> </a:t>
            </a:r>
            <a:r>
              <a:rPr lang="sl-SI" altLang="x-none" sz="3600" dirty="0" err="1" smtClean="0"/>
              <a:t>bola</a:t>
            </a:r>
            <a:endParaRPr lang="sl-SI" altLang="x-none" sz="3600" dirty="0"/>
          </a:p>
        </p:txBody>
      </p:sp>
      <p:sp>
        <p:nvSpPr>
          <p:cNvPr id="91138" name="Rectangle 3"/>
          <p:cNvSpPr>
            <a:spLocks noGrp="1" noChangeArrowheads="1"/>
          </p:cNvSpPr>
          <p:nvPr>
            <p:ph type="body" idx="1"/>
          </p:nvPr>
        </p:nvSpPr>
        <p:spPr>
          <a:xfrm>
            <a:off x="685800" y="2743200"/>
            <a:ext cx="8001000" cy="4267200"/>
          </a:xfrm>
        </p:spPr>
        <p:txBody>
          <a:bodyPr>
            <a:normAutofit/>
          </a:bodyPr>
          <a:lstStyle/>
          <a:p>
            <a:pPr eaLnBrk="1" hangingPunct="1"/>
            <a:r>
              <a:rPr lang="sl-SI" altLang="x-none" sz="2800" dirty="0"/>
              <a:t>Kombinacija </a:t>
            </a:r>
            <a:r>
              <a:rPr lang="sl-SI" altLang="x-none" sz="2800" dirty="0" err="1" smtClean="0"/>
              <a:t>različitih</a:t>
            </a:r>
            <a:r>
              <a:rPr lang="sl-SI" altLang="x-none" sz="2800" dirty="0" smtClean="0"/>
              <a:t> analgetika</a:t>
            </a:r>
            <a:endParaRPr lang="sl-SI" altLang="x-none" sz="2800" dirty="0"/>
          </a:p>
          <a:p>
            <a:pPr eaLnBrk="1" hangingPunct="1"/>
            <a:r>
              <a:rPr lang="sl-SI" altLang="x-none" sz="2800" dirty="0" err="1" smtClean="0"/>
              <a:t>Različiti</a:t>
            </a:r>
            <a:r>
              <a:rPr lang="sl-SI" altLang="x-none" sz="2800" dirty="0" smtClean="0"/>
              <a:t> mehanizmi </a:t>
            </a:r>
            <a:r>
              <a:rPr lang="sl-SI" altLang="x-none" sz="2800" dirty="0"/>
              <a:t>delovanja </a:t>
            </a:r>
          </a:p>
          <a:p>
            <a:pPr eaLnBrk="1" hangingPunct="1"/>
            <a:r>
              <a:rPr lang="sl-SI" altLang="x-none" sz="2800" dirty="0" smtClean="0"/>
              <a:t>Manje doze</a:t>
            </a:r>
            <a:endParaRPr lang="sl-SI" altLang="x-none" sz="2800" dirty="0"/>
          </a:p>
          <a:p>
            <a:pPr eaLnBrk="1" hangingPunct="1"/>
            <a:r>
              <a:rPr lang="sl-SI" altLang="x-none" sz="2800" dirty="0" smtClean="0"/>
              <a:t>Manje </a:t>
            </a:r>
            <a:r>
              <a:rPr lang="sl-SI" altLang="x-none" sz="2800" dirty="0" err="1" smtClean="0"/>
              <a:t>nepoželjnih</a:t>
            </a:r>
            <a:r>
              <a:rPr lang="sl-SI" altLang="x-none" sz="2800" dirty="0" smtClean="0"/>
              <a:t> delovanja</a:t>
            </a:r>
            <a:endParaRPr lang="sl-SI" altLang="x-none"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5751442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714370"/>
            <a:ext cx="8229600" cy="785818"/>
          </a:xfrm>
        </p:spPr>
        <p:txBody>
          <a:bodyPr>
            <a:normAutofit/>
          </a:bodyPr>
          <a:lstStyle/>
          <a:p>
            <a:pPr marL="54864" indent="0" eaLnBrk="1" fontAlgn="auto" hangingPunct="1">
              <a:spcAft>
                <a:spcPts val="0"/>
              </a:spcAft>
              <a:defRPr/>
            </a:pPr>
            <a:r>
              <a:rPr lang="sl-SI" sz="3200" dirty="0" err="1" smtClean="0">
                <a:solidFill>
                  <a:srgbClr val="003300"/>
                </a:solidFill>
              </a:rPr>
              <a:t>Tolerancija</a:t>
            </a:r>
            <a:r>
              <a:rPr lang="sl-SI" sz="3200" dirty="0" smtClean="0">
                <a:solidFill>
                  <a:srgbClr val="003300"/>
                </a:solidFill>
              </a:rPr>
              <a:t> </a:t>
            </a:r>
            <a:r>
              <a:rPr lang="sl-SI" sz="3200" dirty="0">
                <a:solidFill>
                  <a:srgbClr val="003300"/>
                </a:solidFill>
              </a:rPr>
              <a:t>na </a:t>
            </a:r>
            <a:r>
              <a:rPr lang="sl-SI" sz="3200" dirty="0" smtClean="0">
                <a:solidFill>
                  <a:srgbClr val="003300"/>
                </a:solidFill>
              </a:rPr>
              <a:t>opioide</a:t>
            </a:r>
            <a:endParaRPr lang="sl-SI" sz="3200" dirty="0">
              <a:solidFill>
                <a:srgbClr val="003300"/>
              </a:solidFill>
            </a:endParaRPr>
          </a:p>
        </p:txBody>
      </p:sp>
      <p:sp>
        <p:nvSpPr>
          <p:cNvPr id="50179" name="Rectangle 3"/>
          <p:cNvSpPr>
            <a:spLocks noGrp="1" noChangeArrowheads="1"/>
          </p:cNvSpPr>
          <p:nvPr>
            <p:ph idx="1"/>
          </p:nvPr>
        </p:nvSpPr>
        <p:spPr>
          <a:xfrm>
            <a:off x="457200" y="1552576"/>
            <a:ext cx="8229600" cy="4937125"/>
          </a:xfrm>
        </p:spPr>
        <p:txBody>
          <a:bodyPr>
            <a:normAutofit/>
          </a:bodyPr>
          <a:lstStyle/>
          <a:p>
            <a:pPr eaLnBrk="1" hangingPunct="1">
              <a:lnSpc>
                <a:spcPct val="80000"/>
              </a:lnSpc>
              <a:buFont typeface="Wingdings" charset="2"/>
              <a:buNone/>
            </a:pPr>
            <a:r>
              <a:rPr lang="sl-SI" altLang="sl-SI" sz="2400" dirty="0" err="1" smtClean="0"/>
              <a:t>Očekivana</a:t>
            </a:r>
            <a:r>
              <a:rPr lang="sl-SI" altLang="sl-SI" sz="2400" dirty="0" smtClean="0"/>
              <a:t> kod opioida </a:t>
            </a:r>
            <a:r>
              <a:rPr lang="sl-SI" altLang="sl-SI" sz="2400" dirty="0"/>
              <a:t>– </a:t>
            </a:r>
            <a:r>
              <a:rPr lang="sl-SI" altLang="sl-SI" sz="2400" dirty="0" smtClean="0"/>
              <a:t>posle 24 sata do </a:t>
            </a:r>
            <a:endParaRPr lang="sl-SI" altLang="sl-SI" sz="2400" dirty="0"/>
          </a:p>
          <a:p>
            <a:pPr eaLnBrk="1" hangingPunct="1">
              <a:lnSpc>
                <a:spcPct val="80000"/>
              </a:lnSpc>
              <a:buFont typeface="Wingdings" charset="2"/>
              <a:buNone/>
            </a:pPr>
            <a:r>
              <a:rPr lang="sl-SI" altLang="sl-SI" sz="2400" dirty="0" err="1" smtClean="0"/>
              <a:t>jedne</a:t>
            </a:r>
            <a:r>
              <a:rPr lang="sl-SI" altLang="sl-SI" sz="2400" dirty="0" smtClean="0"/>
              <a:t> sedmice</a:t>
            </a:r>
            <a:endParaRPr lang="sl-SI" altLang="sl-SI" sz="2400" dirty="0"/>
          </a:p>
          <a:p>
            <a:pPr eaLnBrk="1" hangingPunct="1">
              <a:lnSpc>
                <a:spcPct val="80000"/>
              </a:lnSpc>
            </a:pPr>
            <a:endParaRPr lang="sl-SI" altLang="sl-SI" sz="2800" dirty="0"/>
          </a:p>
          <a:p>
            <a:pPr eaLnBrk="1" hangingPunct="1">
              <a:lnSpc>
                <a:spcPct val="80000"/>
              </a:lnSpc>
              <a:buFont typeface="Wingdings" charset="2"/>
              <a:buNone/>
            </a:pPr>
            <a:r>
              <a:rPr lang="sl-SI" altLang="sl-SI" sz="2800" dirty="0" err="1" smtClean="0"/>
              <a:t>Tolerancija</a:t>
            </a:r>
            <a:endParaRPr lang="sl-SI" altLang="sl-SI" sz="2800" dirty="0"/>
          </a:p>
          <a:p>
            <a:pPr eaLnBrk="1" hangingPunct="1">
              <a:lnSpc>
                <a:spcPct val="80000"/>
              </a:lnSpc>
            </a:pPr>
            <a:r>
              <a:rPr lang="sl-SI" altLang="sl-SI" sz="2400" dirty="0" err="1" smtClean="0"/>
              <a:t>Privikavanje</a:t>
            </a:r>
            <a:r>
              <a:rPr lang="sl-SI" altLang="sl-SI" sz="2400" dirty="0" smtClean="0"/>
              <a:t> organizma na lek i </a:t>
            </a:r>
            <a:r>
              <a:rPr lang="sl-SI" altLang="sl-SI" sz="2400" dirty="0" err="1" smtClean="0"/>
              <a:t>dozu</a:t>
            </a:r>
            <a:r>
              <a:rPr lang="sl-SI" altLang="sl-SI" sz="2400" dirty="0" smtClean="0"/>
              <a:t> </a:t>
            </a:r>
          </a:p>
          <a:p>
            <a:pPr eaLnBrk="1" hangingPunct="1">
              <a:lnSpc>
                <a:spcPct val="80000"/>
              </a:lnSpc>
            </a:pPr>
            <a:r>
              <a:rPr lang="sl-SI" altLang="sl-SI" sz="2400" dirty="0" err="1" smtClean="0"/>
              <a:t>Smanjeno</a:t>
            </a:r>
            <a:r>
              <a:rPr lang="sl-SI" altLang="sl-SI" sz="2400" dirty="0" smtClean="0"/>
              <a:t> analgetično delovanje </a:t>
            </a:r>
            <a:r>
              <a:rPr lang="sl-SI" altLang="sl-SI" sz="2400" dirty="0"/>
              <a:t>– </a:t>
            </a:r>
            <a:r>
              <a:rPr lang="sl-SI" altLang="sl-SI" sz="2400" dirty="0" err="1" smtClean="0"/>
              <a:t>veća</a:t>
            </a:r>
            <a:r>
              <a:rPr lang="sl-SI" altLang="sl-SI" sz="2400" dirty="0" smtClean="0"/>
              <a:t> doza</a:t>
            </a:r>
            <a:endParaRPr lang="sl-SI" altLang="sl-SI" sz="2400" dirty="0"/>
          </a:p>
          <a:p>
            <a:pPr eaLnBrk="1" hangingPunct="1">
              <a:lnSpc>
                <a:spcPct val="80000"/>
              </a:lnSpc>
              <a:buFont typeface="Wingdings" charset="2"/>
              <a:buNone/>
            </a:pPr>
            <a:endParaRPr lang="sl-SI" altLang="sl-SI" sz="2800" dirty="0"/>
          </a:p>
          <a:p>
            <a:pPr eaLnBrk="1" hangingPunct="1">
              <a:lnSpc>
                <a:spcPct val="80000"/>
              </a:lnSpc>
              <a:buFont typeface="Wingdings" charset="2"/>
              <a:buNone/>
            </a:pPr>
            <a:r>
              <a:rPr lang="sl-SI" altLang="sl-SI" sz="2800" dirty="0" smtClean="0">
                <a:solidFill>
                  <a:srgbClr val="FF3300"/>
                </a:solidFill>
              </a:rPr>
              <a:t>DOZU </a:t>
            </a:r>
            <a:r>
              <a:rPr lang="sl-SI" altLang="sl-SI" sz="2800" dirty="0">
                <a:solidFill>
                  <a:srgbClr val="FF3300"/>
                </a:solidFill>
              </a:rPr>
              <a:t>OPIOIDA </a:t>
            </a:r>
            <a:r>
              <a:rPr lang="sl-SI" altLang="sl-SI" sz="2800" dirty="0" smtClean="0">
                <a:solidFill>
                  <a:srgbClr val="FF3300"/>
                </a:solidFill>
              </a:rPr>
              <a:t>SMANJIVATI</a:t>
            </a:r>
            <a:endParaRPr lang="sl-SI" altLang="sl-SI" sz="2800" dirty="0">
              <a:solidFill>
                <a:srgbClr val="FF3300"/>
              </a:solidFill>
            </a:endParaRPr>
          </a:p>
          <a:p>
            <a:pPr eaLnBrk="1" hangingPunct="1">
              <a:lnSpc>
                <a:spcPct val="80000"/>
              </a:lnSpc>
              <a:buFont typeface="Wingdings" charset="2"/>
              <a:buNone/>
            </a:pPr>
            <a:r>
              <a:rPr lang="sl-SI" altLang="sl-SI" sz="2800" dirty="0" smtClean="0">
                <a:solidFill>
                  <a:srgbClr val="FF3300"/>
                </a:solidFill>
              </a:rPr>
              <a:t>POSTEPENO!</a:t>
            </a:r>
            <a:endParaRPr lang="sl-SI" altLang="sl-SI" sz="2800" dirty="0">
              <a:solidFill>
                <a:srgbClr val="FF3300"/>
              </a:solidFill>
            </a:endParaRPr>
          </a:p>
          <a:p>
            <a:pPr eaLnBrk="1" hangingPunct="1">
              <a:lnSpc>
                <a:spcPct val="80000"/>
              </a:lnSpc>
            </a:pPr>
            <a:endParaRPr lang="sl-SI" altLang="sl-SI" sz="2800" dirty="0"/>
          </a:p>
          <a:p>
            <a:pPr eaLnBrk="1" hangingPunct="1">
              <a:lnSpc>
                <a:spcPct val="80000"/>
              </a:lnSpc>
              <a:buFont typeface="Wingdings 2" charset="2"/>
              <a:buNone/>
            </a:pPr>
            <a:r>
              <a:rPr lang="sl-SI" altLang="sl-SI" sz="2800" dirty="0" smtClean="0"/>
              <a:t>Apstinencijska reakcija povezanost  s tolerancijom</a:t>
            </a:r>
            <a:endParaRPr lang="sl-SI" altLang="sl-SI" sz="2800" dirty="0"/>
          </a:p>
          <a:p>
            <a:pPr eaLnBrk="1" hangingPunct="1">
              <a:lnSpc>
                <a:spcPct val="80000"/>
              </a:lnSpc>
            </a:pPr>
            <a:endParaRPr lang="sl-SI" altLang="sl-SI"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74147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700" y="790233"/>
            <a:ext cx="8229600" cy="1143000"/>
          </a:xfrm>
        </p:spPr>
        <p:txBody>
          <a:bodyPr/>
          <a:lstStyle/>
          <a:p>
            <a:pPr marL="54864" indent="0" eaLnBrk="1" fontAlgn="auto" hangingPunct="1">
              <a:spcAft>
                <a:spcPts val="0"/>
              </a:spcAft>
              <a:defRPr/>
            </a:pPr>
            <a:r>
              <a:rPr lang="sl-SI" dirty="0" smtClean="0">
                <a:solidFill>
                  <a:srgbClr val="003300"/>
                </a:solidFill>
              </a:rPr>
              <a:t> </a:t>
            </a:r>
            <a:r>
              <a:rPr lang="sl-SI" sz="3600" dirty="0" err="1" smtClean="0">
                <a:solidFill>
                  <a:srgbClr val="003300"/>
                </a:solidFill>
              </a:rPr>
              <a:t>Ovisnost</a:t>
            </a:r>
            <a:r>
              <a:rPr lang="sl-SI" sz="3600" dirty="0" smtClean="0">
                <a:solidFill>
                  <a:srgbClr val="003300"/>
                </a:solidFill>
              </a:rPr>
              <a:t>: </a:t>
            </a:r>
            <a:r>
              <a:rPr lang="sl-SI" sz="3600" dirty="0" err="1" smtClean="0">
                <a:solidFill>
                  <a:srgbClr val="003300"/>
                </a:solidFill>
              </a:rPr>
              <a:t>fizička</a:t>
            </a:r>
            <a:endParaRPr lang="sl-SI" sz="3600" dirty="0">
              <a:solidFill>
                <a:srgbClr val="003300"/>
              </a:solidFill>
            </a:endParaRPr>
          </a:p>
        </p:txBody>
      </p:sp>
      <p:sp>
        <p:nvSpPr>
          <p:cNvPr id="28675" name="Rectangle 3"/>
          <p:cNvSpPr>
            <a:spLocks noGrp="1" noChangeArrowheads="1"/>
          </p:cNvSpPr>
          <p:nvPr>
            <p:ph sz="quarter" idx="2"/>
          </p:nvPr>
        </p:nvSpPr>
        <p:spPr>
          <a:xfrm>
            <a:off x="457200" y="1828800"/>
            <a:ext cx="4040188" cy="4232275"/>
          </a:xfrm>
        </p:spPr>
        <p:txBody>
          <a:bodyPr/>
          <a:lstStyle/>
          <a:p>
            <a:pPr eaLnBrk="1" hangingPunct="1">
              <a:lnSpc>
                <a:spcPct val="90000"/>
              </a:lnSpc>
              <a:buFont typeface="Wingdings" charset="2"/>
              <a:buNone/>
            </a:pPr>
            <a:endParaRPr lang="sl-SI" altLang="sl-SI" sz="2400" dirty="0"/>
          </a:p>
          <a:p>
            <a:pPr eaLnBrk="1" hangingPunct="1">
              <a:lnSpc>
                <a:spcPct val="90000"/>
              </a:lnSpc>
              <a:buFont typeface="Wingdings" charset="2"/>
              <a:buNone/>
            </a:pPr>
            <a:r>
              <a:rPr lang="sl-SI" altLang="sl-SI" sz="2400" dirty="0"/>
              <a:t>Simptomi:</a:t>
            </a:r>
          </a:p>
          <a:p>
            <a:pPr eaLnBrk="1" hangingPunct="1">
              <a:lnSpc>
                <a:spcPct val="90000"/>
              </a:lnSpc>
            </a:pPr>
            <a:r>
              <a:rPr lang="sl-SI" altLang="sl-SI" sz="2200" dirty="0"/>
              <a:t>Povečana </a:t>
            </a:r>
            <a:r>
              <a:rPr lang="sl-SI" altLang="sl-SI" sz="2200" dirty="0" err="1" smtClean="0"/>
              <a:t>osjetljivost</a:t>
            </a:r>
            <a:r>
              <a:rPr lang="sl-SI" altLang="sl-SI" sz="2200" dirty="0" smtClean="0"/>
              <a:t> </a:t>
            </a:r>
            <a:r>
              <a:rPr lang="sl-SI" altLang="sl-SI" sz="2200" dirty="0"/>
              <a:t>za </a:t>
            </a:r>
            <a:r>
              <a:rPr lang="sl-SI" altLang="sl-SI" sz="2200" dirty="0" smtClean="0"/>
              <a:t>bol</a:t>
            </a:r>
            <a:endParaRPr lang="sl-SI" altLang="sl-SI" sz="2200" dirty="0"/>
          </a:p>
          <a:p>
            <a:pPr eaLnBrk="1" hangingPunct="1">
              <a:lnSpc>
                <a:spcPct val="90000"/>
              </a:lnSpc>
            </a:pPr>
            <a:r>
              <a:rPr lang="sl-SI" altLang="sl-SI" sz="2200" dirty="0"/>
              <a:t>Želja </a:t>
            </a:r>
            <a:r>
              <a:rPr lang="sl-SI" altLang="sl-SI" sz="2200" dirty="0" smtClean="0"/>
              <a:t>po </a:t>
            </a:r>
            <a:r>
              <a:rPr lang="sl-SI" altLang="sl-SI" sz="2200" dirty="0" err="1" smtClean="0"/>
              <a:t>opioidima</a:t>
            </a:r>
            <a:endParaRPr lang="sl-SI" altLang="sl-SI" sz="2200" dirty="0"/>
          </a:p>
          <a:p>
            <a:pPr eaLnBrk="1" hangingPunct="1">
              <a:lnSpc>
                <a:spcPct val="90000"/>
              </a:lnSpc>
            </a:pPr>
            <a:r>
              <a:rPr lang="sl-SI" altLang="sl-SI" sz="2200" dirty="0"/>
              <a:t>Razdraženost</a:t>
            </a:r>
          </a:p>
          <a:p>
            <a:pPr eaLnBrk="1" hangingPunct="1">
              <a:lnSpc>
                <a:spcPct val="90000"/>
              </a:lnSpc>
            </a:pPr>
            <a:r>
              <a:rPr lang="sl-SI" altLang="sl-SI" sz="2200" dirty="0" smtClean="0"/>
              <a:t>Umor</a:t>
            </a:r>
            <a:endParaRPr lang="sl-SI" altLang="sl-SI" sz="2200" dirty="0"/>
          </a:p>
          <a:p>
            <a:pPr eaLnBrk="1" hangingPunct="1">
              <a:lnSpc>
                <a:spcPct val="90000"/>
              </a:lnSpc>
            </a:pPr>
            <a:r>
              <a:rPr lang="sl-SI" altLang="sl-SI" sz="2200" dirty="0"/>
              <a:t>Strah</a:t>
            </a:r>
          </a:p>
          <a:p>
            <a:pPr eaLnBrk="1" hangingPunct="1">
              <a:lnSpc>
                <a:spcPct val="90000"/>
              </a:lnSpc>
            </a:pPr>
            <a:r>
              <a:rPr lang="sl-SI" altLang="sl-SI" sz="2200" dirty="0"/>
              <a:t>Slabost </a:t>
            </a:r>
          </a:p>
          <a:p>
            <a:pPr eaLnBrk="1" hangingPunct="1">
              <a:lnSpc>
                <a:spcPct val="90000"/>
              </a:lnSpc>
            </a:pPr>
            <a:r>
              <a:rPr lang="sl-SI" altLang="sl-SI" sz="2200" dirty="0" err="1" smtClean="0"/>
              <a:t>Stomačne</a:t>
            </a:r>
            <a:r>
              <a:rPr lang="sl-SI" altLang="sl-SI" sz="2200" dirty="0" smtClean="0"/>
              <a:t> kolike</a:t>
            </a:r>
            <a:endParaRPr lang="sl-SI" altLang="sl-SI" sz="2200" dirty="0"/>
          </a:p>
          <a:p>
            <a:pPr eaLnBrk="1" hangingPunct="1">
              <a:lnSpc>
                <a:spcPct val="90000"/>
              </a:lnSpc>
            </a:pPr>
            <a:endParaRPr lang="sl-SI" altLang="sl-SI" sz="2400" dirty="0"/>
          </a:p>
          <a:p>
            <a:pPr eaLnBrk="1" hangingPunct="1">
              <a:lnSpc>
                <a:spcPct val="90000"/>
              </a:lnSpc>
            </a:pPr>
            <a:endParaRPr lang="sl-SI" altLang="sl-SI" sz="3300" dirty="0"/>
          </a:p>
          <a:p>
            <a:pPr eaLnBrk="1" hangingPunct="1">
              <a:lnSpc>
                <a:spcPct val="90000"/>
              </a:lnSpc>
              <a:buFont typeface="Wingdings 2" charset="2"/>
              <a:buNone/>
            </a:pPr>
            <a:endParaRPr lang="sl-SI" altLang="sl-SI" sz="2100" dirty="0"/>
          </a:p>
        </p:txBody>
      </p:sp>
      <p:sp>
        <p:nvSpPr>
          <p:cNvPr id="28676" name="Rectangle 4"/>
          <p:cNvSpPr>
            <a:spLocks noGrp="1" noChangeArrowheads="1"/>
          </p:cNvSpPr>
          <p:nvPr>
            <p:ph sz="quarter" idx="4"/>
          </p:nvPr>
        </p:nvSpPr>
        <p:spPr>
          <a:xfrm>
            <a:off x="4645025" y="1752600"/>
            <a:ext cx="4041775" cy="4232275"/>
          </a:xfrm>
        </p:spPr>
        <p:txBody>
          <a:bodyPr>
            <a:normAutofit/>
          </a:bodyPr>
          <a:lstStyle/>
          <a:p>
            <a:pPr eaLnBrk="1" hangingPunct="1">
              <a:buFont typeface="Wingdings" charset="2"/>
              <a:buNone/>
            </a:pPr>
            <a:endParaRPr lang="sl-SI" altLang="sl-SI" sz="2400" dirty="0"/>
          </a:p>
          <a:p>
            <a:pPr eaLnBrk="1" hangingPunct="1">
              <a:buFont typeface="Wingdings" charset="2"/>
              <a:buNone/>
            </a:pPr>
            <a:r>
              <a:rPr lang="sl-SI" altLang="sl-SI" sz="2400" dirty="0" err="1" smtClean="0"/>
              <a:t>Znaci</a:t>
            </a:r>
            <a:r>
              <a:rPr lang="sl-SI" altLang="sl-SI" sz="2400" dirty="0"/>
              <a:t>:</a:t>
            </a:r>
          </a:p>
          <a:p>
            <a:pPr eaLnBrk="1" hangingPunct="1"/>
            <a:r>
              <a:rPr lang="sl-SI" altLang="sl-SI" sz="2200" dirty="0" err="1"/>
              <a:t>G</a:t>
            </a:r>
            <a:r>
              <a:rPr lang="sl-SI" altLang="sl-SI" sz="2200" dirty="0" err="1" smtClean="0"/>
              <a:t>roznica</a:t>
            </a:r>
            <a:r>
              <a:rPr lang="sl-SI" altLang="sl-SI" sz="2200" dirty="0" smtClean="0"/>
              <a:t> </a:t>
            </a:r>
            <a:endParaRPr lang="sl-SI" altLang="sl-SI" sz="2200" dirty="0"/>
          </a:p>
          <a:p>
            <a:pPr eaLnBrk="1" hangingPunct="1"/>
            <a:r>
              <a:rPr lang="sl-SI" altLang="sl-SI" sz="2200" dirty="0" err="1"/>
              <a:t>P</a:t>
            </a:r>
            <a:r>
              <a:rPr lang="sl-SI" altLang="sl-SI" sz="2200" dirty="0" err="1" smtClean="0"/>
              <a:t>ovraćanje</a:t>
            </a:r>
            <a:endParaRPr lang="sl-SI" altLang="sl-SI" sz="2200" dirty="0"/>
          </a:p>
          <a:p>
            <a:pPr eaLnBrk="1" hangingPunct="1"/>
            <a:r>
              <a:rPr lang="sl-SI" altLang="sl-SI" sz="2200" dirty="0" err="1" smtClean="0"/>
              <a:t>Raširene</a:t>
            </a:r>
            <a:r>
              <a:rPr lang="sl-SI" altLang="sl-SI" sz="2200" dirty="0" smtClean="0"/>
              <a:t> </a:t>
            </a:r>
            <a:r>
              <a:rPr lang="sl-SI" altLang="sl-SI" sz="2200" dirty="0"/>
              <a:t>zenice</a:t>
            </a:r>
          </a:p>
          <a:p>
            <a:pPr eaLnBrk="1" hangingPunct="1"/>
            <a:r>
              <a:rPr lang="sl-SI" altLang="sl-SI" sz="2200" dirty="0" smtClean="0"/>
              <a:t>Znojenje</a:t>
            </a:r>
            <a:endParaRPr lang="sl-SI" altLang="sl-SI" sz="2200" dirty="0"/>
          </a:p>
          <a:p>
            <a:pPr eaLnBrk="1" hangingPunct="1"/>
            <a:r>
              <a:rPr lang="sl-SI" altLang="sl-SI" sz="2200" dirty="0"/>
              <a:t>Visok krvni </a:t>
            </a:r>
            <a:r>
              <a:rPr lang="sl-SI" altLang="sl-SI" sz="2200" dirty="0" err="1" smtClean="0"/>
              <a:t>pritisak</a:t>
            </a:r>
            <a:endParaRPr lang="sl-SI" altLang="sl-SI" sz="2200" dirty="0"/>
          </a:p>
          <a:p>
            <a:pPr eaLnBrk="1" hangingPunct="1"/>
            <a:r>
              <a:rPr lang="sl-SI" altLang="sl-SI" sz="2200" dirty="0" err="1" smtClean="0"/>
              <a:t>Povišena</a:t>
            </a:r>
            <a:r>
              <a:rPr lang="sl-SI" altLang="sl-SI" sz="2200" dirty="0" smtClean="0"/>
              <a:t> </a:t>
            </a:r>
            <a:r>
              <a:rPr lang="sl-SI" altLang="sl-SI" sz="2200" dirty="0"/>
              <a:t>TT</a:t>
            </a:r>
          </a:p>
          <a:p>
            <a:pPr eaLnBrk="1" hangingPunct="1"/>
            <a:r>
              <a:rPr lang="sl-SI" altLang="sl-SI" sz="2200" dirty="0"/>
              <a:t>Razdražljivost</a:t>
            </a:r>
          </a:p>
          <a:p>
            <a:pPr eaLnBrk="1" hangingPunct="1"/>
            <a:r>
              <a:rPr lang="sl-SI" altLang="sl-SI" sz="2200" dirty="0" err="1" smtClean="0"/>
              <a:t>Ubrzano</a:t>
            </a:r>
            <a:r>
              <a:rPr lang="sl-SI" altLang="sl-SI" sz="2200" dirty="0" smtClean="0"/>
              <a:t> </a:t>
            </a:r>
            <a:r>
              <a:rPr lang="sl-SI" altLang="sl-SI" sz="2200" dirty="0" err="1" smtClean="0"/>
              <a:t>kucanje</a:t>
            </a:r>
            <a:r>
              <a:rPr lang="sl-SI" altLang="sl-SI" sz="2200" dirty="0" smtClean="0"/>
              <a:t> </a:t>
            </a:r>
            <a:r>
              <a:rPr lang="sl-SI" altLang="sl-SI" sz="2200" dirty="0"/>
              <a:t>srca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21462586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457200" y="992016"/>
            <a:ext cx="8229600" cy="1143000"/>
          </a:xfrm>
        </p:spPr>
        <p:txBody>
          <a:bodyPr>
            <a:normAutofit/>
          </a:bodyPr>
          <a:lstStyle/>
          <a:p>
            <a:pPr>
              <a:defRPr/>
            </a:pPr>
            <a:r>
              <a:rPr lang="sl-SI" sz="3600" dirty="0" err="1" smtClean="0">
                <a:solidFill>
                  <a:srgbClr val="003300"/>
                </a:solidFill>
              </a:rPr>
              <a:t>Ovisnost</a:t>
            </a:r>
            <a:r>
              <a:rPr lang="sl-SI" sz="3600" dirty="0" smtClean="0">
                <a:solidFill>
                  <a:srgbClr val="003300"/>
                </a:solidFill>
              </a:rPr>
              <a:t>: </a:t>
            </a:r>
            <a:r>
              <a:rPr lang="sl-SI" sz="3600" dirty="0" err="1" smtClean="0">
                <a:solidFill>
                  <a:srgbClr val="003300"/>
                </a:solidFill>
              </a:rPr>
              <a:t>psihička</a:t>
            </a:r>
            <a:endParaRPr lang="sl-SI" sz="3600" dirty="0">
              <a:solidFill>
                <a:srgbClr val="003300"/>
              </a:solidFill>
            </a:endParaRPr>
          </a:p>
        </p:txBody>
      </p:sp>
      <p:sp>
        <p:nvSpPr>
          <p:cNvPr id="29699" name="Ograda vsebine 12"/>
          <p:cNvSpPr>
            <a:spLocks noGrp="1"/>
          </p:cNvSpPr>
          <p:nvPr>
            <p:ph idx="1"/>
          </p:nvPr>
        </p:nvSpPr>
        <p:spPr>
          <a:xfrm>
            <a:off x="685800" y="2590800"/>
            <a:ext cx="8229600" cy="3886200"/>
          </a:xfrm>
        </p:spPr>
        <p:txBody>
          <a:bodyPr/>
          <a:lstStyle/>
          <a:p>
            <a:pPr>
              <a:buFont typeface="Wingdings 2" charset="2"/>
              <a:buNone/>
            </a:pPr>
            <a:r>
              <a:rPr lang="sl-SI" altLang="sl-SI" sz="2800" dirty="0" err="1" smtClean="0"/>
              <a:t>Euforično</a:t>
            </a:r>
            <a:r>
              <a:rPr lang="sl-SI" altLang="sl-SI" sz="2800" dirty="0" smtClean="0"/>
              <a:t> delovanje </a:t>
            </a:r>
            <a:r>
              <a:rPr lang="sl-SI" altLang="sl-SI" sz="2800" dirty="0"/>
              <a:t>opioida  </a:t>
            </a:r>
          </a:p>
          <a:p>
            <a:r>
              <a:rPr lang="sl-SI" altLang="sl-SI" sz="2400" dirty="0" err="1" smtClean="0"/>
              <a:t>Zloupotreba</a:t>
            </a:r>
            <a:r>
              <a:rPr lang="sl-SI" altLang="sl-SI" sz="2400" dirty="0" smtClean="0"/>
              <a:t> droga</a:t>
            </a:r>
            <a:endParaRPr lang="sl-SI" altLang="sl-SI" sz="2400" dirty="0"/>
          </a:p>
          <a:p>
            <a:r>
              <a:rPr lang="sl-SI" altLang="sl-SI" sz="2400" dirty="0" smtClean="0"/>
              <a:t>Neustavljiva </a:t>
            </a:r>
            <a:r>
              <a:rPr lang="sl-SI" altLang="sl-SI" sz="2400" dirty="0"/>
              <a:t>želja</a:t>
            </a:r>
          </a:p>
          <a:p>
            <a:r>
              <a:rPr lang="sl-SI" altLang="sl-SI" sz="2400" dirty="0"/>
              <a:t>Nenadzorovana </a:t>
            </a:r>
            <a:r>
              <a:rPr lang="sl-SI" altLang="sl-SI" sz="2400" dirty="0" err="1" smtClean="0"/>
              <a:t>upotreba</a:t>
            </a:r>
            <a:endParaRPr lang="sl-SI" altLang="sl-SI" sz="2400" dirty="0"/>
          </a:p>
          <a:p>
            <a:r>
              <a:rPr lang="sl-SI" altLang="sl-SI" sz="2400" dirty="0" smtClean="0"/>
              <a:t>Stalna </a:t>
            </a:r>
            <a:r>
              <a:rPr lang="sl-SI" altLang="sl-SI" sz="2400" dirty="0" err="1" smtClean="0"/>
              <a:t>upotreba</a:t>
            </a:r>
            <a:endParaRPr lang="sl-SI" altLang="sl-SI"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827739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OPIOIDNI ANALGETIKI </a:t>
            </a:r>
            <a:r>
              <a:rPr lang="en-US" dirty="0" smtClean="0"/>
              <a:t>SO </a:t>
            </a:r>
            <a:r>
              <a:rPr lang="en-US" dirty="0" smtClean="0"/>
              <a:t>JOŠ UVJEK </a:t>
            </a:r>
            <a:r>
              <a:rPr lang="en-US" dirty="0" smtClean="0"/>
              <a:t>JEFTINI I </a:t>
            </a:r>
            <a:r>
              <a:rPr lang="en-US" dirty="0" smtClean="0"/>
              <a:t>VRLO SU DOBRI ZA LEČENJE POOPERATIVNOG BOLA </a:t>
            </a:r>
            <a:endParaRPr lang="en-US" dirty="0" smtClean="0"/>
          </a:p>
          <a:p>
            <a:r>
              <a:rPr lang="en-US" dirty="0" smtClean="0"/>
              <a:t>POTREBNO JE VODITI RAČUNA O SVIM MOGUĆIM NEPOŽELJNIM DELOVANJIMA LEKA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056437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57158" y="1142992"/>
            <a:ext cx="8229600" cy="1143008"/>
          </a:xfrm>
        </p:spPr>
        <p:txBody>
          <a:bodyPr>
            <a:normAutofit/>
          </a:bodyPr>
          <a:lstStyle/>
          <a:p>
            <a:pPr marL="54864" indent="0" eaLnBrk="1" fontAlgn="auto" hangingPunct="1">
              <a:spcAft>
                <a:spcPts val="0"/>
              </a:spcAft>
              <a:defRPr/>
            </a:pPr>
            <a:r>
              <a:rPr lang="sl-SI" sz="4000" dirty="0" err="1" smtClean="0">
                <a:solidFill>
                  <a:srgbClr val="003300"/>
                </a:solidFill>
              </a:rPr>
              <a:t>Zaključak</a:t>
            </a:r>
            <a:r>
              <a:rPr lang="sl-SI" sz="4000" dirty="0" smtClean="0">
                <a:solidFill>
                  <a:srgbClr val="003300"/>
                </a:solidFill>
              </a:rPr>
              <a:t> </a:t>
            </a:r>
            <a:endParaRPr lang="sl-SI" sz="4000" dirty="0">
              <a:solidFill>
                <a:srgbClr val="003300"/>
              </a:solidFill>
            </a:endParaRPr>
          </a:p>
        </p:txBody>
      </p:sp>
      <p:sp>
        <p:nvSpPr>
          <p:cNvPr id="30723" name="Rectangle 3"/>
          <p:cNvSpPr>
            <a:spLocks noGrp="1" noChangeArrowheads="1"/>
          </p:cNvSpPr>
          <p:nvPr>
            <p:ph idx="1"/>
          </p:nvPr>
        </p:nvSpPr>
        <p:spPr>
          <a:xfrm>
            <a:off x="457200" y="2514600"/>
            <a:ext cx="8229600" cy="3886200"/>
          </a:xfrm>
        </p:spPr>
        <p:txBody>
          <a:bodyPr>
            <a:normAutofit fontScale="62500" lnSpcReduction="20000"/>
          </a:bodyPr>
          <a:lstStyle/>
          <a:p>
            <a:pPr eaLnBrk="1" hangingPunct="1">
              <a:buFont typeface="Wingdings" charset="2"/>
              <a:buNone/>
            </a:pPr>
            <a:r>
              <a:rPr lang="sl-SI" altLang="sl-SI" sz="3400" dirty="0" smtClean="0"/>
              <a:t>Delotvorno </a:t>
            </a:r>
            <a:r>
              <a:rPr lang="sl-SI" altLang="sl-SI" sz="3400" dirty="0" smtClean="0"/>
              <a:t>ublaživanjE </a:t>
            </a:r>
            <a:r>
              <a:rPr lang="sl-SI" altLang="sl-SI" sz="3400" dirty="0" smtClean="0"/>
              <a:t>boli </a:t>
            </a:r>
            <a:r>
              <a:rPr lang="sl-SI" altLang="sl-SI" sz="3400" dirty="0"/>
              <a:t>– </a:t>
            </a:r>
            <a:r>
              <a:rPr lang="sl-SI" altLang="sl-SI" sz="3400" dirty="0" smtClean="0"/>
              <a:t>izazov</a:t>
            </a:r>
            <a:endParaRPr lang="sl-SI" altLang="sl-SI" sz="3400" dirty="0"/>
          </a:p>
          <a:p>
            <a:pPr eaLnBrk="1" hangingPunct="1">
              <a:buFont typeface="Wingdings" charset="2"/>
              <a:buNone/>
            </a:pPr>
            <a:endParaRPr lang="sl-SI" altLang="sl-SI" dirty="0"/>
          </a:p>
          <a:p>
            <a:pPr eaLnBrk="1" hangingPunct="1">
              <a:buFont typeface="Wingdings" charset="2"/>
              <a:buNone/>
            </a:pPr>
            <a:r>
              <a:rPr lang="sl-SI" altLang="sl-SI" sz="3400" dirty="0"/>
              <a:t>Dobra analgezija:</a:t>
            </a:r>
          </a:p>
          <a:p>
            <a:pPr eaLnBrk="1" hangingPunct="1">
              <a:buFont typeface="Wingdings" charset="2"/>
              <a:buNone/>
            </a:pPr>
            <a:r>
              <a:rPr lang="sl-SI" altLang="sl-SI" sz="2900" dirty="0"/>
              <a:t>  </a:t>
            </a:r>
            <a:r>
              <a:rPr lang="sl-SI" altLang="sl-SI" sz="2900" dirty="0" err="1" smtClean="0"/>
              <a:t>zadovoljan</a:t>
            </a:r>
            <a:r>
              <a:rPr lang="sl-SI" altLang="sl-SI" sz="2900" dirty="0" smtClean="0"/>
              <a:t> </a:t>
            </a:r>
            <a:r>
              <a:rPr lang="sl-SI" altLang="sl-SI" sz="2900" dirty="0" err="1" smtClean="0"/>
              <a:t>bolesnik</a:t>
            </a:r>
            <a:endParaRPr lang="sl-SI" altLang="sl-SI" sz="2900" dirty="0"/>
          </a:p>
          <a:p>
            <a:pPr eaLnBrk="1" hangingPunct="1">
              <a:buFont typeface="Wingdings" charset="2"/>
              <a:buNone/>
            </a:pPr>
            <a:r>
              <a:rPr lang="sl-SI" altLang="sl-SI" sz="2900" dirty="0"/>
              <a:t>  </a:t>
            </a:r>
            <a:r>
              <a:rPr lang="sl-SI" altLang="sl-SI" sz="2900" dirty="0" err="1" smtClean="0"/>
              <a:t>bolji</a:t>
            </a:r>
            <a:r>
              <a:rPr lang="sl-SI" altLang="sl-SI" sz="2900" dirty="0" smtClean="0"/>
              <a:t> rezultat </a:t>
            </a:r>
            <a:r>
              <a:rPr lang="sl-SI" altLang="sl-SI" sz="2900" dirty="0" err="1" smtClean="0"/>
              <a:t>lečenja</a:t>
            </a:r>
            <a:endParaRPr lang="sl-SI" altLang="sl-SI" sz="2900" dirty="0"/>
          </a:p>
          <a:p>
            <a:pPr eaLnBrk="1" hangingPunct="1">
              <a:buFont typeface="Wingdings" charset="2"/>
              <a:buNone/>
            </a:pPr>
            <a:r>
              <a:rPr lang="sl-SI" altLang="sl-SI" sz="2900" dirty="0"/>
              <a:t>  </a:t>
            </a:r>
            <a:r>
              <a:rPr lang="sl-SI" altLang="sl-SI" sz="2900" dirty="0" err="1" smtClean="0"/>
              <a:t>brži</a:t>
            </a:r>
            <a:r>
              <a:rPr lang="sl-SI" altLang="sl-SI" sz="2900" dirty="0" smtClean="0"/>
              <a:t> </a:t>
            </a:r>
            <a:r>
              <a:rPr lang="sl-SI" altLang="sl-SI" sz="2900" dirty="0" err="1" smtClean="0"/>
              <a:t>oporavak</a:t>
            </a:r>
            <a:endParaRPr lang="sl-SI" altLang="sl-SI" sz="2900" dirty="0"/>
          </a:p>
          <a:p>
            <a:pPr eaLnBrk="1" hangingPunct="1">
              <a:buFont typeface="Wingdings" charset="2"/>
              <a:buNone/>
            </a:pPr>
            <a:r>
              <a:rPr lang="sl-SI" altLang="sl-SI" sz="2900" dirty="0"/>
              <a:t>  </a:t>
            </a:r>
            <a:r>
              <a:rPr lang="sl-SI" altLang="sl-SI" sz="2900" dirty="0" err="1" smtClean="0"/>
              <a:t>kraće</a:t>
            </a:r>
            <a:r>
              <a:rPr lang="sl-SI" altLang="sl-SI" sz="2900" dirty="0" smtClean="0"/>
              <a:t> vreme </a:t>
            </a:r>
            <a:r>
              <a:rPr lang="sl-SI" altLang="sl-SI" sz="2900" dirty="0"/>
              <a:t>hospitalizacije  </a:t>
            </a:r>
          </a:p>
          <a:p>
            <a:pPr eaLnBrk="1" hangingPunct="1">
              <a:buFont typeface="Wingdings" charset="2"/>
              <a:buNone/>
            </a:pPr>
            <a:endParaRPr lang="sl-SI" altLang="sl-SI" dirty="0"/>
          </a:p>
          <a:p>
            <a:pPr eaLnBrk="1" hangingPunct="1">
              <a:buFont typeface="Wingdings" charset="2"/>
              <a:buNone/>
            </a:pPr>
            <a:r>
              <a:rPr lang="sl-SI" altLang="sl-SI" sz="3400" dirty="0" smtClean="0"/>
              <a:t>Ublažavanje bola </a:t>
            </a:r>
            <a:r>
              <a:rPr lang="sl-SI" altLang="sl-SI" sz="2400" dirty="0"/>
              <a:t>- </a:t>
            </a:r>
            <a:r>
              <a:rPr lang="sl-SI" altLang="sl-SI" sz="2900" dirty="0" smtClean="0"/>
              <a:t>oduzeti bol </a:t>
            </a:r>
            <a:r>
              <a:rPr lang="sl-SI" altLang="sl-SI" sz="2900" dirty="0"/>
              <a:t>in </a:t>
            </a:r>
            <a:r>
              <a:rPr lang="sl-SI" altLang="sl-SI" sz="2900" dirty="0" smtClean="0"/>
              <a:t>poboljšati kvalitet života, </a:t>
            </a:r>
          </a:p>
          <a:p>
            <a:pPr eaLnBrk="1" hangingPunct="1">
              <a:buFont typeface="Wingdings" charset="2"/>
              <a:buNone/>
            </a:pPr>
            <a:r>
              <a:rPr lang="sl-SI" altLang="sl-SI" sz="2900" smtClean="0"/>
              <a:t>pravovremno </a:t>
            </a:r>
            <a:r>
              <a:rPr lang="sl-SI" altLang="sl-SI" sz="2900" smtClean="0"/>
              <a:t>prepoznati </a:t>
            </a:r>
            <a:r>
              <a:rPr lang="sl-SI" altLang="sl-SI" sz="2900" dirty="0" smtClean="0"/>
              <a:t>komplikacije i poduzeti odgovarajuće mere</a:t>
            </a:r>
            <a:endParaRPr lang="sl-SI" altLang="sl-SI" sz="2900" dirty="0"/>
          </a:p>
          <a:p>
            <a:pPr eaLnBrk="1" hangingPunct="1"/>
            <a:endParaRPr lang="sl-SI" altLang="sl-SI" dirty="0"/>
          </a:p>
          <a:p>
            <a:pPr eaLnBrk="1" hangingPunct="1">
              <a:buFont typeface="Wingdings" charset="2"/>
              <a:buNone/>
            </a:pPr>
            <a:r>
              <a:rPr lang="sl-SI" altLang="sl-SI"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96827686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55600"/>
            <a:ext cx="8001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4"/>
          <p:cNvSpPr>
            <a:spLocks noGrp="1" noChangeArrowheads="1"/>
          </p:cNvSpPr>
          <p:nvPr>
            <p:ph type="title"/>
          </p:nvPr>
        </p:nvSpPr>
        <p:spPr>
          <a:xfrm>
            <a:off x="500034" y="4143380"/>
            <a:ext cx="5484800" cy="2232025"/>
          </a:xfrm>
        </p:spPr>
        <p:txBody>
          <a:bodyPr/>
          <a:lstStyle/>
          <a:p>
            <a:pPr marL="54864" indent="0" algn="l" eaLnBrk="1" fontAlgn="auto" hangingPunct="1">
              <a:spcAft>
                <a:spcPts val="0"/>
              </a:spcAft>
              <a:defRPr/>
            </a:pPr>
            <a:r>
              <a:rPr lang="sl-SI" sz="6000" dirty="0">
                <a:solidFill>
                  <a:srgbClr val="003300"/>
                </a:solidFill>
              </a:rPr>
              <a:t>HVALA </a:t>
            </a:r>
            <a:r>
              <a:rPr lang="sl-SI" sz="6000" dirty="0" smtClean="0">
                <a:solidFill>
                  <a:srgbClr val="003300"/>
                </a:solidFill>
              </a:rPr>
              <a:t>NA</a:t>
            </a:r>
            <a:br>
              <a:rPr lang="sl-SI" sz="6000" dirty="0" smtClean="0">
                <a:solidFill>
                  <a:srgbClr val="003300"/>
                </a:solidFill>
              </a:rPr>
            </a:br>
            <a:r>
              <a:rPr lang="sl-SI" sz="6000" dirty="0" smtClean="0">
                <a:solidFill>
                  <a:srgbClr val="003300"/>
                </a:solidFill>
              </a:rPr>
              <a:t>PAŽNJI!!</a:t>
            </a:r>
            <a:endParaRPr lang="sl-SI" sz="6000" dirty="0">
              <a:solidFill>
                <a:srgbClr val="003300"/>
              </a:solidFill>
            </a:endParaRPr>
          </a:p>
        </p:txBody>
      </p:sp>
      <p:sp>
        <p:nvSpPr>
          <p:cNvPr id="31749" name="Ograda številke diapoz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736CE9AB-D26B-2943-AAB8-98A26B538776}" type="slidenum">
              <a:rPr lang="sl-SI" altLang="en-US" sz="1400">
                <a:solidFill>
                  <a:srgbClr val="DFE0D4"/>
                </a:solidFill>
              </a:rPr>
              <a:pPr>
                <a:lnSpc>
                  <a:spcPct val="80000"/>
                </a:lnSpc>
              </a:pPr>
              <a:t>25</a:t>
            </a:fld>
            <a:endParaRPr lang="sl-SI" altLang="en-US" sz="1400">
              <a:solidFill>
                <a:srgbClr val="DFE0D4"/>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615615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slide(fromBottom)">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304800" y="990600"/>
            <a:ext cx="8229600" cy="1143000"/>
          </a:xfrm>
        </p:spPr>
        <p:txBody>
          <a:bodyPr>
            <a:normAutofit/>
          </a:bodyPr>
          <a:lstStyle/>
          <a:p>
            <a:pPr eaLnBrk="1" hangingPunct="1"/>
            <a:r>
              <a:rPr lang="sl-SI" altLang="x-none" sz="3200" dirty="0" err="1" smtClean="0"/>
              <a:t>Najčešće</a:t>
            </a:r>
            <a:r>
              <a:rPr lang="sl-SI" altLang="x-none" sz="3200" dirty="0" smtClean="0"/>
              <a:t> </a:t>
            </a:r>
            <a:r>
              <a:rPr lang="sl-SI" altLang="x-none" sz="3200" dirty="0" err="1" smtClean="0"/>
              <a:t>upotrebljeni</a:t>
            </a:r>
            <a:r>
              <a:rPr lang="sl-SI" altLang="x-none" sz="3200" dirty="0" smtClean="0"/>
              <a:t> </a:t>
            </a:r>
            <a:r>
              <a:rPr lang="sl-SI" altLang="x-none" sz="3200" dirty="0" err="1" smtClean="0"/>
              <a:t>analgetici</a:t>
            </a:r>
            <a:endParaRPr lang="sl-SI" altLang="x-none" sz="3200" dirty="0"/>
          </a:p>
        </p:txBody>
      </p:sp>
      <p:sp>
        <p:nvSpPr>
          <p:cNvPr id="93186" name="Rectangle 3"/>
          <p:cNvSpPr>
            <a:spLocks noGrp="1" noChangeArrowheads="1"/>
          </p:cNvSpPr>
          <p:nvPr>
            <p:ph type="body" idx="1"/>
          </p:nvPr>
        </p:nvSpPr>
        <p:spPr>
          <a:xfrm>
            <a:off x="571500" y="2743200"/>
            <a:ext cx="8001000" cy="4267200"/>
          </a:xfrm>
        </p:spPr>
        <p:txBody>
          <a:bodyPr>
            <a:normAutofit/>
          </a:bodyPr>
          <a:lstStyle/>
          <a:p>
            <a:pPr eaLnBrk="1" hangingPunct="1">
              <a:lnSpc>
                <a:spcPct val="90000"/>
              </a:lnSpc>
            </a:pPr>
            <a:r>
              <a:rPr lang="sl-SI" altLang="x-none" sz="2400" dirty="0" err="1"/>
              <a:t>Opioidni</a:t>
            </a:r>
            <a:r>
              <a:rPr lang="sl-SI" altLang="x-none" sz="2400" dirty="0"/>
              <a:t> - morfij, </a:t>
            </a:r>
            <a:r>
              <a:rPr lang="sl-SI" altLang="x-none" sz="2400" dirty="0" err="1"/>
              <a:t>fentanil</a:t>
            </a:r>
            <a:r>
              <a:rPr lang="sl-SI" altLang="x-none" sz="2400" dirty="0"/>
              <a:t>, </a:t>
            </a:r>
            <a:r>
              <a:rPr lang="sl-SI" altLang="x-none" sz="2400" dirty="0" err="1"/>
              <a:t>piritramid</a:t>
            </a:r>
            <a:r>
              <a:rPr lang="sl-SI" altLang="x-none" sz="2400" dirty="0"/>
              <a:t>, </a:t>
            </a:r>
            <a:r>
              <a:rPr lang="sl-SI" altLang="x-none" sz="2400" dirty="0" err="1"/>
              <a:t>tramadol</a:t>
            </a:r>
            <a:endParaRPr lang="sl-SI" altLang="x-none" sz="2400" dirty="0"/>
          </a:p>
          <a:p>
            <a:pPr eaLnBrk="1" hangingPunct="1">
              <a:lnSpc>
                <a:spcPct val="90000"/>
              </a:lnSpc>
              <a:buFont typeface="Wingdings" charset="2"/>
              <a:buNone/>
            </a:pPr>
            <a:endParaRPr lang="sl-SI" altLang="x-none" sz="2400" dirty="0"/>
          </a:p>
          <a:p>
            <a:pPr eaLnBrk="1" hangingPunct="1">
              <a:lnSpc>
                <a:spcPct val="90000"/>
              </a:lnSpc>
            </a:pPr>
            <a:r>
              <a:rPr lang="sl-SI" altLang="x-none" sz="2400" dirty="0" smtClean="0"/>
              <a:t>Periferni </a:t>
            </a:r>
            <a:r>
              <a:rPr lang="sl-SI" altLang="x-none" sz="2400" dirty="0"/>
              <a:t>- </a:t>
            </a:r>
            <a:r>
              <a:rPr lang="sl-SI" altLang="x-none" sz="2400" dirty="0" err="1"/>
              <a:t>metamizol</a:t>
            </a:r>
            <a:r>
              <a:rPr lang="sl-SI" altLang="x-none" sz="2400" dirty="0"/>
              <a:t>, </a:t>
            </a:r>
            <a:r>
              <a:rPr lang="sl-SI" altLang="x-none" sz="2400" dirty="0" err="1"/>
              <a:t>diklofenak</a:t>
            </a:r>
            <a:r>
              <a:rPr lang="sl-SI" altLang="x-none" sz="2400" dirty="0"/>
              <a:t>, </a:t>
            </a:r>
            <a:r>
              <a:rPr lang="sl-SI" altLang="x-none" sz="2400" dirty="0" err="1"/>
              <a:t>ketoprofen</a:t>
            </a:r>
            <a:endParaRPr lang="sl-SI" altLang="x-none" sz="2400" dirty="0"/>
          </a:p>
          <a:p>
            <a:pPr eaLnBrk="1" hangingPunct="1">
              <a:lnSpc>
                <a:spcPct val="90000"/>
              </a:lnSpc>
              <a:buFont typeface="Wingdings" charset="2"/>
              <a:buNone/>
            </a:pPr>
            <a:endParaRPr lang="sl-SI" altLang="x-none" sz="2400" dirty="0"/>
          </a:p>
          <a:p>
            <a:pPr eaLnBrk="1" hangingPunct="1">
              <a:lnSpc>
                <a:spcPct val="90000"/>
              </a:lnSpc>
            </a:pPr>
            <a:r>
              <a:rPr lang="sl-SI" altLang="x-none" sz="2400" dirty="0"/>
              <a:t>Lokalni anestetik - </a:t>
            </a:r>
            <a:r>
              <a:rPr lang="sl-SI" altLang="x-none" sz="2400" dirty="0" err="1"/>
              <a:t>bupivacaine</a:t>
            </a:r>
            <a:r>
              <a:rPr lang="sl-SI" altLang="x-none" sz="2400" dirty="0"/>
              <a:t>, </a:t>
            </a:r>
            <a:r>
              <a:rPr lang="sl-SI" altLang="x-none" sz="2400" dirty="0" err="1"/>
              <a:t>ropivacaine</a:t>
            </a:r>
            <a:endParaRPr lang="sl-SI" altLang="x-none"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1395606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pic>
        <p:nvPicPr>
          <p:cNvPr id="4" name="Picture 3"/>
          <p:cNvPicPr>
            <a:picLocks noChangeAspect="1"/>
          </p:cNvPicPr>
          <p:nvPr/>
        </p:nvPicPr>
        <p:blipFill>
          <a:blip r:embed="rId2"/>
          <a:stretch>
            <a:fillRect/>
          </a:stretch>
        </p:blipFill>
        <p:spPr>
          <a:xfrm>
            <a:off x="1280262" y="914400"/>
            <a:ext cx="6415938" cy="5105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667634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63696" y="914400"/>
            <a:ext cx="6878604" cy="5105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722525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p:txBody>
          <a:bodyPr>
            <a:normAutofit/>
          </a:bodyPr>
          <a:lstStyle/>
          <a:p>
            <a:pPr>
              <a:defRPr/>
            </a:pPr>
            <a:r>
              <a:rPr lang="sl-SI" sz="3200" dirty="0" err="1" smtClean="0">
                <a:solidFill>
                  <a:srgbClr val="003300"/>
                </a:solidFill>
              </a:rPr>
              <a:t>Utjecaj</a:t>
            </a:r>
            <a:r>
              <a:rPr lang="sl-SI" sz="3200" dirty="0" smtClean="0">
                <a:solidFill>
                  <a:srgbClr val="003300"/>
                </a:solidFill>
              </a:rPr>
              <a:t> </a:t>
            </a:r>
            <a:r>
              <a:rPr lang="sl-SI" sz="3200" dirty="0" err="1" smtClean="0">
                <a:solidFill>
                  <a:srgbClr val="003300"/>
                </a:solidFill>
              </a:rPr>
              <a:t>bola</a:t>
            </a:r>
            <a:r>
              <a:rPr lang="sl-SI" sz="3200" dirty="0" smtClean="0">
                <a:solidFill>
                  <a:srgbClr val="003300"/>
                </a:solidFill>
              </a:rPr>
              <a:t> na </a:t>
            </a:r>
            <a:r>
              <a:rPr lang="sl-SI" sz="3200" dirty="0" err="1" smtClean="0">
                <a:solidFill>
                  <a:srgbClr val="003300"/>
                </a:solidFill>
              </a:rPr>
              <a:t>zdravlje</a:t>
            </a:r>
            <a:r>
              <a:rPr lang="sl-SI" sz="3200" dirty="0" smtClean="0">
                <a:solidFill>
                  <a:srgbClr val="003300"/>
                </a:solidFill>
              </a:rPr>
              <a:t> </a:t>
            </a:r>
            <a:r>
              <a:rPr lang="sl-SI" sz="3200" dirty="0" err="1" smtClean="0">
                <a:solidFill>
                  <a:srgbClr val="003300"/>
                </a:solidFill>
              </a:rPr>
              <a:t>bolesnika</a:t>
            </a:r>
            <a:r>
              <a:rPr lang="sl-SI" sz="3200" dirty="0" smtClean="0">
                <a:solidFill>
                  <a:srgbClr val="003300"/>
                </a:solidFill>
              </a:rPr>
              <a:t> </a:t>
            </a:r>
            <a:endParaRPr lang="sl-SI" sz="3200" dirty="0">
              <a:solidFill>
                <a:srgbClr val="003300"/>
              </a:solidFill>
            </a:endParaRPr>
          </a:p>
        </p:txBody>
      </p:sp>
      <p:sp>
        <p:nvSpPr>
          <p:cNvPr id="14339" name="Podnaslov 7"/>
          <p:cNvSpPr>
            <a:spLocks noGrp="1"/>
          </p:cNvSpPr>
          <p:nvPr>
            <p:ph idx="1"/>
          </p:nvPr>
        </p:nvSpPr>
        <p:spPr/>
        <p:txBody>
          <a:bodyPr>
            <a:normAutofit fontScale="92500" lnSpcReduction="10000"/>
          </a:bodyPr>
          <a:lstStyle/>
          <a:p>
            <a:pPr>
              <a:buFont typeface="Wingdings 2" charset="2"/>
              <a:buNone/>
            </a:pPr>
            <a:r>
              <a:rPr lang="sl-SI" altLang="sl-SI" sz="3000" dirty="0" smtClean="0"/>
              <a:t>Nadziran bol:  </a:t>
            </a:r>
            <a:endParaRPr lang="sl-SI" altLang="sl-SI" sz="3000" dirty="0"/>
          </a:p>
          <a:p>
            <a:r>
              <a:rPr lang="sl-SI" altLang="sl-SI" sz="2600" dirty="0" err="1" smtClean="0"/>
              <a:t>lakše</a:t>
            </a:r>
            <a:r>
              <a:rPr lang="sl-SI" altLang="sl-SI" sz="2600" dirty="0" smtClean="0"/>
              <a:t> </a:t>
            </a:r>
            <a:r>
              <a:rPr lang="sl-SI" altLang="sl-SI" sz="2600" dirty="0" err="1" smtClean="0"/>
              <a:t>ovladljiv</a:t>
            </a:r>
            <a:r>
              <a:rPr lang="sl-SI" altLang="sl-SI" sz="2600" dirty="0" smtClean="0"/>
              <a:t> </a:t>
            </a:r>
            <a:endParaRPr lang="sl-SI" altLang="sl-SI" sz="2600" dirty="0"/>
          </a:p>
          <a:p>
            <a:r>
              <a:rPr lang="sl-SI" altLang="sl-SI" sz="2600" dirty="0" err="1" smtClean="0"/>
              <a:t>manje</a:t>
            </a:r>
            <a:r>
              <a:rPr lang="sl-SI" altLang="sl-SI" sz="2600" dirty="0" smtClean="0"/>
              <a:t> analgetika </a:t>
            </a:r>
            <a:r>
              <a:rPr lang="sl-SI" altLang="sl-SI" sz="2600" dirty="0"/>
              <a:t>in </a:t>
            </a:r>
            <a:r>
              <a:rPr lang="sl-SI" altLang="sl-SI" sz="2600" dirty="0" err="1" smtClean="0"/>
              <a:t>neželjenih</a:t>
            </a:r>
            <a:r>
              <a:rPr lang="sl-SI" altLang="sl-SI" sz="2600" dirty="0" smtClean="0"/>
              <a:t> delovanja</a:t>
            </a:r>
            <a:endParaRPr lang="sl-SI" altLang="sl-SI" sz="2600" dirty="0"/>
          </a:p>
          <a:p>
            <a:pPr>
              <a:buFont typeface="Wingdings 2" charset="2"/>
              <a:buNone/>
            </a:pPr>
            <a:endParaRPr lang="sl-SI" altLang="sl-SI" dirty="0"/>
          </a:p>
          <a:p>
            <a:pPr>
              <a:buFont typeface="Wingdings 2" charset="2"/>
              <a:buNone/>
            </a:pPr>
            <a:r>
              <a:rPr lang="sl-SI" altLang="sl-SI" sz="3000" dirty="0"/>
              <a:t>U</a:t>
            </a:r>
            <a:r>
              <a:rPr lang="sl-SI" altLang="sl-SI" sz="3000" dirty="0" smtClean="0"/>
              <a:t>blaživanje pooperativne boli:</a:t>
            </a:r>
            <a:endParaRPr lang="sl-SI" altLang="sl-SI" sz="3000" dirty="0"/>
          </a:p>
          <a:p>
            <a:r>
              <a:rPr lang="sl-SI" altLang="sl-SI" sz="2600" dirty="0"/>
              <a:t>i.v. aplikacija analgetika – </a:t>
            </a:r>
            <a:r>
              <a:rPr lang="sl-SI" altLang="sl-SI" sz="2600" dirty="0" smtClean="0"/>
              <a:t>delovanje </a:t>
            </a:r>
            <a:r>
              <a:rPr lang="sl-SI" altLang="sl-SI" sz="2600" dirty="0" err="1" smtClean="0"/>
              <a:t>nastupi</a:t>
            </a:r>
            <a:r>
              <a:rPr lang="sl-SI" altLang="sl-SI" sz="2600" dirty="0" smtClean="0"/>
              <a:t> </a:t>
            </a:r>
            <a:r>
              <a:rPr lang="sl-SI" altLang="sl-SI" sz="2600" dirty="0" err="1" smtClean="0"/>
              <a:t>odmah</a:t>
            </a:r>
            <a:endParaRPr lang="sl-SI" altLang="sl-SI" sz="2600" dirty="0"/>
          </a:p>
          <a:p>
            <a:r>
              <a:rPr lang="sl-SI" altLang="sl-SI" sz="2600" dirty="0"/>
              <a:t>dodatna </a:t>
            </a:r>
            <a:r>
              <a:rPr lang="sl-SI" altLang="sl-SI" sz="2600" dirty="0" err="1" smtClean="0"/>
              <a:t>pažljivost</a:t>
            </a:r>
            <a:r>
              <a:rPr lang="sl-SI" altLang="sl-SI" sz="2600" dirty="0" smtClean="0"/>
              <a:t> </a:t>
            </a:r>
            <a:r>
              <a:rPr lang="sl-SI" altLang="sl-SI" sz="2600" dirty="0"/>
              <a:t>in </a:t>
            </a:r>
            <a:r>
              <a:rPr lang="sl-SI" altLang="sl-SI" sz="2600" dirty="0" err="1" smtClean="0"/>
              <a:t>oprez</a:t>
            </a:r>
            <a:endParaRPr lang="sl-SI" altLang="sl-SI" sz="2600" dirty="0" smtClean="0"/>
          </a:p>
          <a:p>
            <a:r>
              <a:rPr lang="sl-SI" altLang="sl-SI" sz="2600" dirty="0"/>
              <a:t>p</a:t>
            </a:r>
            <a:r>
              <a:rPr lang="sl-SI" altLang="sl-SI" sz="2600" dirty="0" smtClean="0"/>
              <a:t>ojedinačne doze – iznenadna visoka koncentracija</a:t>
            </a:r>
          </a:p>
          <a:p>
            <a:r>
              <a:rPr lang="sl-SI" altLang="sl-SI" sz="2600" dirty="0"/>
              <a:t>i</a:t>
            </a:r>
            <a:r>
              <a:rPr lang="sl-SI" altLang="sl-SI" sz="2600" dirty="0" smtClean="0"/>
              <a:t>nfuzijska aplikacija: stalna doza, duži period </a:t>
            </a:r>
            <a:endParaRPr lang="sl-SI" altLang="sl-SI" sz="2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30179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822154"/>
            <a:ext cx="8229600" cy="1143000"/>
          </a:xfrm>
        </p:spPr>
        <p:txBody>
          <a:bodyPr/>
          <a:lstStyle/>
          <a:p>
            <a:pPr marL="54864" indent="0" eaLnBrk="1" fontAlgn="auto" hangingPunct="1">
              <a:spcAft>
                <a:spcPts val="0"/>
              </a:spcAft>
              <a:defRPr/>
            </a:pPr>
            <a:r>
              <a:rPr lang="sl-SI" dirty="0">
                <a:solidFill>
                  <a:srgbClr val="003300"/>
                </a:solidFill>
              </a:rPr>
              <a:t>          </a:t>
            </a:r>
            <a:r>
              <a:rPr lang="sl-SI" sz="4000" dirty="0" err="1" smtClean="0">
                <a:solidFill>
                  <a:srgbClr val="003300"/>
                </a:solidFill>
              </a:rPr>
              <a:t>Osobine</a:t>
            </a:r>
            <a:r>
              <a:rPr lang="sl-SI" sz="4000" dirty="0" smtClean="0">
                <a:solidFill>
                  <a:srgbClr val="003300"/>
                </a:solidFill>
              </a:rPr>
              <a:t> opioida</a:t>
            </a:r>
            <a:endParaRPr lang="sl-SI" sz="4000" dirty="0">
              <a:solidFill>
                <a:srgbClr val="003300"/>
              </a:solidFill>
            </a:endParaRPr>
          </a:p>
        </p:txBody>
      </p:sp>
      <p:sp>
        <p:nvSpPr>
          <p:cNvPr id="15363" name="Rectangle 3"/>
          <p:cNvSpPr>
            <a:spLocks noGrp="1" noChangeArrowheads="1"/>
          </p:cNvSpPr>
          <p:nvPr>
            <p:ph idx="1"/>
          </p:nvPr>
        </p:nvSpPr>
        <p:spPr>
          <a:xfrm>
            <a:off x="457200" y="2022475"/>
            <a:ext cx="7786688" cy="4530725"/>
          </a:xfrm>
        </p:spPr>
        <p:txBody>
          <a:bodyPr>
            <a:normAutofit/>
          </a:bodyPr>
          <a:lstStyle/>
          <a:p>
            <a:pPr eaLnBrk="1" hangingPunct="1"/>
            <a:r>
              <a:rPr lang="sl-SI" altLang="sl-SI" sz="2400" dirty="0"/>
              <a:t>Za </a:t>
            </a:r>
            <a:r>
              <a:rPr lang="sl-SI" altLang="sl-SI" sz="2400" dirty="0" err="1" smtClean="0"/>
              <a:t>umjerenu</a:t>
            </a:r>
            <a:r>
              <a:rPr lang="sl-SI" altLang="sl-SI" sz="2400" dirty="0" smtClean="0"/>
              <a:t> i jaku bol</a:t>
            </a:r>
            <a:endParaRPr lang="sl-SI" altLang="sl-SI" sz="2400" dirty="0"/>
          </a:p>
          <a:p>
            <a:pPr eaLnBrk="1" hangingPunct="1"/>
            <a:r>
              <a:rPr lang="sl-SI" altLang="sl-SI" sz="2400" dirty="0" err="1"/>
              <a:t>Č</a:t>
            </a:r>
            <a:r>
              <a:rPr lang="sl-SI" altLang="sl-SI" sz="2400" dirty="0" err="1" smtClean="0"/>
              <a:t>esta</a:t>
            </a:r>
            <a:r>
              <a:rPr lang="sl-SI" altLang="sl-SI" sz="2400" dirty="0" smtClean="0"/>
              <a:t> </a:t>
            </a:r>
            <a:r>
              <a:rPr lang="sl-SI" altLang="sl-SI" sz="2400" dirty="0"/>
              <a:t>kombinacija s </a:t>
            </a:r>
            <a:r>
              <a:rPr lang="sl-SI" altLang="sl-SI" sz="2400" dirty="0" smtClean="0"/>
              <a:t>perifernim </a:t>
            </a:r>
            <a:r>
              <a:rPr lang="sl-SI" altLang="sl-SI" sz="2400" dirty="0" err="1" smtClean="0"/>
              <a:t>analgeticima</a:t>
            </a:r>
            <a:endParaRPr lang="sl-SI" altLang="sl-SI" sz="2400" dirty="0"/>
          </a:p>
          <a:p>
            <a:pPr eaLnBrk="1" hangingPunct="1"/>
            <a:r>
              <a:rPr lang="sl-SI" altLang="sl-SI" sz="2400" dirty="0"/>
              <a:t>Imajo </a:t>
            </a:r>
            <a:r>
              <a:rPr lang="sl-SI" altLang="sl-SI" sz="2400" dirty="0" err="1" smtClean="0"/>
              <a:t>trenutačan</a:t>
            </a:r>
            <a:r>
              <a:rPr lang="sl-SI" altLang="sl-SI" sz="2400" dirty="0" smtClean="0"/>
              <a:t> </a:t>
            </a:r>
            <a:r>
              <a:rPr lang="sl-SI" altLang="sl-SI" sz="2400" dirty="0" err="1" smtClean="0"/>
              <a:t>početak</a:t>
            </a:r>
            <a:r>
              <a:rPr lang="sl-SI" altLang="sl-SI" sz="2400" dirty="0" smtClean="0"/>
              <a:t> delovanja</a:t>
            </a:r>
            <a:endParaRPr lang="sl-SI" altLang="sl-SI" sz="2400" dirty="0"/>
          </a:p>
          <a:p>
            <a:pPr eaLnBrk="1" hangingPunct="1"/>
            <a:r>
              <a:rPr lang="sl-SI" altLang="sl-SI" sz="2400" dirty="0" err="1" smtClean="0"/>
              <a:t>Deluju</a:t>
            </a:r>
            <a:r>
              <a:rPr lang="sl-SI" altLang="sl-SI" sz="2400" dirty="0" smtClean="0"/>
              <a:t> </a:t>
            </a:r>
            <a:r>
              <a:rPr lang="sl-SI" altLang="sl-SI" sz="2400" dirty="0"/>
              <a:t>neposredno na </a:t>
            </a:r>
            <a:r>
              <a:rPr lang="sl-SI" altLang="sl-SI" sz="2400" dirty="0" err="1" smtClean="0"/>
              <a:t>centar</a:t>
            </a:r>
            <a:r>
              <a:rPr lang="sl-SI" altLang="sl-SI" sz="2400" dirty="0" smtClean="0"/>
              <a:t> za </a:t>
            </a:r>
            <a:r>
              <a:rPr lang="sl-SI" altLang="sl-SI" sz="2400" dirty="0" err="1" smtClean="0"/>
              <a:t>disanje</a:t>
            </a:r>
            <a:endParaRPr lang="sl-SI" altLang="sl-SI" sz="2400" dirty="0"/>
          </a:p>
          <a:p>
            <a:pPr eaLnBrk="1" hangingPunct="1">
              <a:buFont typeface="Wingdings" charset="2"/>
              <a:buNone/>
            </a:pPr>
            <a:endParaRPr lang="sl-SI" altLang="sl-SI" sz="2400" dirty="0"/>
          </a:p>
          <a:p>
            <a:pPr eaLnBrk="1" hangingPunct="1">
              <a:buFont typeface="Wingdings" charset="2"/>
              <a:buNone/>
            </a:pPr>
            <a:r>
              <a:rPr lang="sl-SI" altLang="sl-SI" sz="2400" dirty="0"/>
              <a:t>    </a:t>
            </a:r>
            <a:r>
              <a:rPr lang="sl-SI" altLang="sl-SI" sz="2400" dirty="0" smtClean="0"/>
              <a:t>OPREZ </a:t>
            </a:r>
            <a:r>
              <a:rPr lang="sl-SI" altLang="sl-SI" sz="2400" dirty="0"/>
              <a:t>: starost, PCA </a:t>
            </a:r>
            <a:r>
              <a:rPr lang="sl-SI" altLang="sl-SI" sz="2400" dirty="0" smtClean="0"/>
              <a:t>lečenje boli, smanjena bubrežna, jetrna, pljučna, srčana funkcija, istovremena upotreba sedativa, </a:t>
            </a:r>
            <a:r>
              <a:rPr lang="sl-SI" altLang="sl-SI" sz="2400" dirty="0"/>
              <a:t>i.v. </a:t>
            </a:r>
            <a:r>
              <a:rPr lang="sl-SI" altLang="sl-SI" sz="2400" dirty="0" smtClean="0"/>
              <a:t>doza </a:t>
            </a:r>
            <a:r>
              <a:rPr lang="sl-SI" altLang="sl-SI" sz="2400" dirty="0"/>
              <a:t>morfija &gt; 1mg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679055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50921" y="687387"/>
            <a:ext cx="8229600" cy="1371600"/>
          </a:xfrm>
        </p:spPr>
        <p:txBody>
          <a:bodyPr>
            <a:normAutofit/>
          </a:bodyPr>
          <a:lstStyle/>
          <a:p>
            <a:pPr marL="54864" indent="0" eaLnBrk="1" fontAlgn="auto" hangingPunct="1">
              <a:spcAft>
                <a:spcPts val="0"/>
              </a:spcAft>
              <a:defRPr/>
            </a:pPr>
            <a:r>
              <a:rPr lang="sl-SI" sz="3600" dirty="0">
                <a:solidFill>
                  <a:srgbClr val="003300"/>
                </a:solidFill>
              </a:rPr>
              <a:t>Načini vnosa opioidov</a:t>
            </a:r>
          </a:p>
        </p:txBody>
      </p:sp>
      <p:sp>
        <p:nvSpPr>
          <p:cNvPr id="16387" name="Rectangle 3"/>
          <p:cNvSpPr>
            <a:spLocks noGrp="1" noChangeArrowheads="1"/>
          </p:cNvSpPr>
          <p:nvPr>
            <p:ph type="body" sz="half" idx="2"/>
          </p:nvPr>
        </p:nvSpPr>
        <p:spPr>
          <a:xfrm>
            <a:off x="4905375" y="2327275"/>
            <a:ext cx="4038600" cy="4530725"/>
          </a:xfrm>
        </p:spPr>
        <p:txBody>
          <a:bodyPr/>
          <a:lstStyle/>
          <a:p>
            <a:pPr eaLnBrk="1" hangingPunct="1"/>
            <a:r>
              <a:rPr lang="sl-SI" altLang="sl-SI" sz="2400" dirty="0" smtClean="0"/>
              <a:t>U </a:t>
            </a:r>
            <a:r>
              <a:rPr lang="sl-SI" altLang="sl-SI" sz="2400" dirty="0" err="1" smtClean="0"/>
              <a:t>pojedinačnim</a:t>
            </a:r>
            <a:r>
              <a:rPr lang="sl-SI" altLang="sl-SI" sz="2400" dirty="0" smtClean="0"/>
              <a:t> dozama</a:t>
            </a:r>
          </a:p>
          <a:p>
            <a:pPr eaLnBrk="1" hangingPunct="1"/>
            <a:r>
              <a:rPr lang="sl-SI" altLang="sl-SI" sz="2400" dirty="0" smtClean="0"/>
              <a:t>Preko </a:t>
            </a:r>
            <a:r>
              <a:rPr lang="sl-SI" altLang="sl-SI" sz="2400" dirty="0"/>
              <a:t>sistema za </a:t>
            </a:r>
            <a:r>
              <a:rPr lang="sl-SI" altLang="sl-SI" sz="2400" dirty="0" smtClean="0"/>
              <a:t>precizno </a:t>
            </a:r>
            <a:r>
              <a:rPr lang="sl-SI" altLang="sl-SI" sz="2400" dirty="0"/>
              <a:t>doziranje</a:t>
            </a:r>
          </a:p>
          <a:p>
            <a:pPr eaLnBrk="1" hangingPunct="1"/>
            <a:r>
              <a:rPr lang="sl-SI" altLang="sl-SI" sz="2400" dirty="0"/>
              <a:t>Preko PCA </a:t>
            </a:r>
            <a:r>
              <a:rPr lang="sl-SI" altLang="sl-SI" sz="2400" dirty="0" err="1" smtClean="0"/>
              <a:t>pumpi</a:t>
            </a:r>
            <a:endParaRPr lang="sl-SI" altLang="sl-SI" sz="2400" dirty="0"/>
          </a:p>
          <a:p>
            <a:pPr eaLnBrk="1" hangingPunct="1"/>
            <a:endParaRPr lang="sl-SI" altLang="sl-SI" sz="2600" dirty="0"/>
          </a:p>
        </p:txBody>
      </p:sp>
      <p:pic>
        <p:nvPicPr>
          <p:cNvPr id="163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1690688"/>
            <a:ext cx="19431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značba mesta vsebine 10" descr="Rezultat iskanja slik za solis pca"/>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11800" y="4210050"/>
            <a:ext cx="2143125" cy="1981200"/>
          </a:xfrm>
        </p:spPr>
      </p:pic>
      <p:pic>
        <p:nvPicPr>
          <p:cNvPr id="16392" name="Slika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536950"/>
            <a:ext cx="3717925"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AutoShape 9" descr="Rezultat iskanja slik za sistem za natančno doziranje infuzij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x-none" altLang="x-none"/>
          </a:p>
        </p:txBody>
      </p:sp>
      <p:pic>
        <p:nvPicPr>
          <p:cNvPr id="16394" name="Slika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577" y="1911802"/>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7854558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37147" y="914400"/>
            <a:ext cx="8229600" cy="1143000"/>
          </a:xfrm>
        </p:spPr>
        <p:txBody>
          <a:bodyPr>
            <a:normAutofit/>
          </a:bodyPr>
          <a:lstStyle/>
          <a:p>
            <a:pPr marL="685800" indent="-685800" eaLnBrk="1" fontAlgn="auto" hangingPunct="1">
              <a:spcAft>
                <a:spcPts val="0"/>
              </a:spcAft>
              <a:defRPr/>
            </a:pPr>
            <a:r>
              <a:rPr lang="sl-SI" sz="3000" dirty="0">
                <a:solidFill>
                  <a:srgbClr val="003300"/>
                </a:solidFill>
              </a:rPr>
              <a:t>Prednosti intravenske opioidne</a:t>
            </a:r>
            <a:br>
              <a:rPr lang="sl-SI" sz="3000" dirty="0">
                <a:solidFill>
                  <a:srgbClr val="003300"/>
                </a:solidFill>
              </a:rPr>
            </a:br>
            <a:r>
              <a:rPr lang="sl-SI" sz="3000" dirty="0" smtClean="0">
                <a:solidFill>
                  <a:srgbClr val="003300"/>
                </a:solidFill>
              </a:rPr>
              <a:t>analgezije PCA </a:t>
            </a:r>
            <a:endParaRPr lang="sl-SI" sz="3000" dirty="0">
              <a:solidFill>
                <a:srgbClr val="003300"/>
              </a:solidFill>
            </a:endParaRPr>
          </a:p>
        </p:txBody>
      </p:sp>
      <p:sp>
        <p:nvSpPr>
          <p:cNvPr id="17411" name="Rectangle 3"/>
          <p:cNvSpPr>
            <a:spLocks noGrp="1" noChangeArrowheads="1"/>
          </p:cNvSpPr>
          <p:nvPr>
            <p:ph idx="1"/>
          </p:nvPr>
        </p:nvSpPr>
        <p:spPr/>
        <p:txBody>
          <a:bodyPr>
            <a:normAutofit/>
          </a:bodyPr>
          <a:lstStyle/>
          <a:p>
            <a:pPr eaLnBrk="1" hangingPunct="1">
              <a:lnSpc>
                <a:spcPct val="80000"/>
              </a:lnSpc>
            </a:pPr>
            <a:r>
              <a:rPr lang="sl-SI" altLang="sl-SI" sz="1700" dirty="0" err="1" smtClean="0"/>
              <a:t>konstantan</a:t>
            </a:r>
            <a:r>
              <a:rPr lang="sl-SI" altLang="sl-SI" sz="1700" dirty="0" smtClean="0"/>
              <a:t> </a:t>
            </a:r>
            <a:r>
              <a:rPr lang="sl-SI" altLang="sl-SI" sz="1700" dirty="0"/>
              <a:t>nivo analgetika </a:t>
            </a:r>
            <a:r>
              <a:rPr lang="sl-SI" altLang="sl-SI" sz="1700" dirty="0" smtClean="0"/>
              <a:t>u </a:t>
            </a:r>
            <a:r>
              <a:rPr lang="sl-SI" altLang="sl-SI" sz="1700" dirty="0"/>
              <a:t>krvi </a:t>
            </a:r>
            <a:r>
              <a:rPr lang="sl-SI" altLang="sl-SI" sz="1700" dirty="0" err="1" smtClean="0"/>
              <a:t>bez</a:t>
            </a:r>
            <a:r>
              <a:rPr lang="sl-SI" altLang="sl-SI" sz="1700" dirty="0" smtClean="0"/>
              <a:t> oscilacija</a:t>
            </a:r>
            <a:endParaRPr lang="sl-SI" altLang="sl-SI" sz="1700" dirty="0"/>
          </a:p>
          <a:p>
            <a:pPr eaLnBrk="1" hangingPunct="1">
              <a:lnSpc>
                <a:spcPct val="80000"/>
              </a:lnSpc>
            </a:pPr>
            <a:r>
              <a:rPr lang="sl-SI" altLang="sl-SI" sz="1700" dirty="0" smtClean="0"/>
              <a:t>Kad se pojavi bol </a:t>
            </a:r>
            <a:r>
              <a:rPr lang="sl-SI" altLang="sl-SI" sz="1700" dirty="0" err="1" smtClean="0"/>
              <a:t>bolesnik</a:t>
            </a:r>
            <a:r>
              <a:rPr lang="sl-SI" altLang="sl-SI" sz="1700" dirty="0" smtClean="0"/>
              <a:t> može sam sebi dodati  </a:t>
            </a:r>
            <a:r>
              <a:rPr lang="sl-SI" altLang="sl-SI" sz="1700" dirty="0" err="1" smtClean="0"/>
              <a:t>jednokratnu</a:t>
            </a:r>
            <a:r>
              <a:rPr lang="sl-SI" altLang="sl-SI" sz="1700" dirty="0" smtClean="0"/>
              <a:t> </a:t>
            </a:r>
            <a:r>
              <a:rPr lang="sl-SI" altLang="sl-SI" sz="1700" dirty="0" err="1" smtClean="0"/>
              <a:t>unapred</a:t>
            </a:r>
            <a:r>
              <a:rPr lang="sl-SI" altLang="sl-SI" sz="1700" dirty="0" smtClean="0"/>
              <a:t> </a:t>
            </a:r>
            <a:r>
              <a:rPr lang="sl-SI" altLang="sl-SI" sz="1700" dirty="0" err="1" smtClean="0"/>
              <a:t>određenu</a:t>
            </a:r>
            <a:r>
              <a:rPr lang="sl-SI" altLang="sl-SI" sz="1700" dirty="0" smtClean="0"/>
              <a:t> </a:t>
            </a:r>
            <a:r>
              <a:rPr lang="sl-SI" altLang="sl-SI" sz="1700" dirty="0" err="1" smtClean="0"/>
              <a:t>dozu</a:t>
            </a:r>
            <a:r>
              <a:rPr lang="sl-SI" altLang="sl-SI" sz="1700" dirty="0" smtClean="0"/>
              <a:t> leka</a:t>
            </a:r>
            <a:endParaRPr lang="sl-SI" altLang="sl-SI" sz="1700" dirty="0"/>
          </a:p>
          <a:p>
            <a:pPr eaLnBrk="1" hangingPunct="1">
              <a:lnSpc>
                <a:spcPct val="80000"/>
              </a:lnSpc>
            </a:pPr>
            <a:r>
              <a:rPr lang="sl-SI" altLang="sl-SI" sz="1700" dirty="0" err="1" smtClean="0"/>
              <a:t>Skrati</a:t>
            </a:r>
            <a:r>
              <a:rPr lang="sl-SI" altLang="sl-SI" sz="1700" dirty="0" smtClean="0"/>
              <a:t> se vreme od </a:t>
            </a:r>
            <a:r>
              <a:rPr lang="sl-SI" altLang="sl-SI" sz="1700" dirty="0" err="1" smtClean="0"/>
              <a:t>tad</a:t>
            </a:r>
            <a:r>
              <a:rPr lang="sl-SI" altLang="sl-SI" sz="1700" dirty="0" smtClean="0"/>
              <a:t> kad </a:t>
            </a:r>
            <a:r>
              <a:rPr lang="sl-SI" altLang="sl-SI" sz="1700" dirty="0" err="1" smtClean="0"/>
              <a:t>bolesnik</a:t>
            </a:r>
            <a:r>
              <a:rPr lang="sl-SI" altLang="sl-SI" sz="1700" dirty="0" smtClean="0"/>
              <a:t> </a:t>
            </a:r>
            <a:r>
              <a:rPr lang="sl-SI" altLang="sl-SI" sz="1700" dirty="0" err="1" smtClean="0"/>
              <a:t>oseti</a:t>
            </a:r>
            <a:r>
              <a:rPr lang="sl-SI" altLang="sl-SI" sz="1700" dirty="0" smtClean="0"/>
              <a:t> bol do trenutka kad </a:t>
            </a:r>
            <a:r>
              <a:rPr lang="sl-SI" altLang="sl-SI" sz="1700" dirty="0" err="1" smtClean="0"/>
              <a:t>dobije</a:t>
            </a:r>
            <a:r>
              <a:rPr lang="sl-SI" altLang="sl-SI" sz="1700" dirty="0" smtClean="0"/>
              <a:t> analgetik u </a:t>
            </a:r>
            <a:r>
              <a:rPr lang="sl-SI" altLang="sl-SI" sz="1700" dirty="0" err="1" smtClean="0"/>
              <a:t>venu</a:t>
            </a:r>
            <a:endParaRPr lang="sl-SI" altLang="sl-SI" sz="1700" dirty="0"/>
          </a:p>
          <a:p>
            <a:pPr eaLnBrk="1" hangingPunct="1">
              <a:lnSpc>
                <a:spcPct val="80000"/>
              </a:lnSpc>
            </a:pPr>
            <a:r>
              <a:rPr lang="sl-SI" altLang="sl-SI" sz="1700" dirty="0" smtClean="0"/>
              <a:t>Bolom je </a:t>
            </a:r>
            <a:r>
              <a:rPr lang="sl-SI" altLang="sl-SI" sz="1700" dirty="0" err="1" smtClean="0"/>
              <a:t>lakše</a:t>
            </a:r>
            <a:r>
              <a:rPr lang="sl-SI" altLang="sl-SI" sz="1700" dirty="0" smtClean="0"/>
              <a:t> vladati</a:t>
            </a:r>
          </a:p>
          <a:p>
            <a:pPr eaLnBrk="1" hangingPunct="1">
              <a:lnSpc>
                <a:spcPct val="80000"/>
              </a:lnSpc>
            </a:pPr>
            <a:r>
              <a:rPr lang="sl-SI" altLang="sl-SI" sz="1700" dirty="0" err="1" smtClean="0"/>
              <a:t>Upotreba</a:t>
            </a:r>
            <a:r>
              <a:rPr lang="sl-SI" altLang="sl-SI" sz="1700" dirty="0" smtClean="0"/>
              <a:t> analgetika </a:t>
            </a:r>
            <a:r>
              <a:rPr lang="sl-SI" altLang="sl-SI" sz="1700" dirty="0"/>
              <a:t>je </a:t>
            </a:r>
            <a:r>
              <a:rPr lang="sl-SI" altLang="sl-SI" sz="1700" dirty="0" err="1" smtClean="0"/>
              <a:t>manja</a:t>
            </a:r>
            <a:endParaRPr lang="sl-SI" altLang="sl-SI" sz="1700" dirty="0"/>
          </a:p>
          <a:p>
            <a:pPr eaLnBrk="1" hangingPunct="1">
              <a:lnSpc>
                <a:spcPct val="80000"/>
              </a:lnSpc>
            </a:pPr>
            <a:r>
              <a:rPr lang="sl-SI" altLang="sl-SI" sz="1700" dirty="0" smtClean="0"/>
              <a:t>Manja </a:t>
            </a:r>
            <a:r>
              <a:rPr lang="sl-SI" altLang="sl-SI" sz="1700" dirty="0"/>
              <a:t>je </a:t>
            </a:r>
            <a:r>
              <a:rPr lang="sl-SI" altLang="sl-SI" sz="1700" dirty="0" smtClean="0"/>
              <a:t>i </a:t>
            </a:r>
            <a:r>
              <a:rPr lang="sl-SI" altLang="sl-SI" sz="1700" dirty="0" err="1" smtClean="0"/>
              <a:t>mogućnost</a:t>
            </a:r>
            <a:r>
              <a:rPr lang="sl-SI" altLang="sl-SI" sz="1700" dirty="0" smtClean="0"/>
              <a:t> </a:t>
            </a:r>
            <a:r>
              <a:rPr lang="sl-SI" altLang="sl-SI" sz="1700" dirty="0" err="1" smtClean="0"/>
              <a:t>neželjenih</a:t>
            </a:r>
            <a:r>
              <a:rPr lang="sl-SI" altLang="sl-SI" sz="1700" dirty="0" smtClean="0"/>
              <a:t> pojava i komplikacija</a:t>
            </a:r>
            <a:endParaRPr lang="sl-SI" altLang="sl-SI" sz="1700" dirty="0"/>
          </a:p>
          <a:p>
            <a:pPr eaLnBrk="1" hangingPunct="1">
              <a:lnSpc>
                <a:spcPct val="80000"/>
              </a:lnSpc>
            </a:pPr>
            <a:endParaRPr lang="sl-SI" altLang="sl-SI" sz="1700" dirty="0"/>
          </a:p>
          <a:p>
            <a:pPr eaLnBrk="1" hangingPunct="1">
              <a:lnSpc>
                <a:spcPct val="80000"/>
              </a:lnSpc>
              <a:buFont typeface="Wingdings" charset="2"/>
              <a:buNone/>
            </a:pPr>
            <a:r>
              <a:rPr lang="sl-SI" altLang="sl-SI" sz="1700" dirty="0"/>
              <a:t>Za </a:t>
            </a:r>
            <a:r>
              <a:rPr lang="sl-SI" altLang="sl-SI" sz="1700" dirty="0" err="1" smtClean="0"/>
              <a:t>bolesnika</a:t>
            </a:r>
            <a:r>
              <a:rPr lang="sl-SI" altLang="sl-SI" sz="1700" dirty="0" smtClean="0"/>
              <a:t> </a:t>
            </a:r>
            <a:r>
              <a:rPr lang="sl-SI" altLang="sl-SI" sz="1700" dirty="0"/>
              <a:t>je </a:t>
            </a:r>
            <a:r>
              <a:rPr lang="sl-SI" altLang="sl-SI" sz="1700" dirty="0" err="1" smtClean="0"/>
              <a:t>najvažniji</a:t>
            </a:r>
            <a:r>
              <a:rPr lang="sl-SI" altLang="sl-SI" sz="1700" dirty="0" smtClean="0"/>
              <a:t> </a:t>
            </a:r>
            <a:r>
              <a:rPr lang="sl-SI" altLang="sl-SI" sz="1700" dirty="0" err="1" smtClean="0"/>
              <a:t>psihički</a:t>
            </a:r>
            <a:r>
              <a:rPr lang="sl-SI" altLang="sl-SI" sz="1700" dirty="0" smtClean="0"/>
              <a:t> </a:t>
            </a:r>
            <a:r>
              <a:rPr lang="sl-SI" altLang="sl-SI" sz="1700" dirty="0" err="1" smtClean="0"/>
              <a:t>momenat</a:t>
            </a:r>
            <a:endParaRPr lang="sl-SI" altLang="sl-SI" sz="1700" dirty="0"/>
          </a:p>
          <a:p>
            <a:pPr eaLnBrk="1" hangingPunct="1">
              <a:lnSpc>
                <a:spcPct val="80000"/>
              </a:lnSpc>
            </a:pPr>
            <a:r>
              <a:rPr lang="sl-SI" altLang="sl-SI" sz="1700" dirty="0" err="1" smtClean="0"/>
              <a:t>Ublaživanje</a:t>
            </a:r>
            <a:r>
              <a:rPr lang="sl-SI" altLang="sl-SI" sz="1700" dirty="0" smtClean="0"/>
              <a:t> </a:t>
            </a:r>
            <a:r>
              <a:rPr lang="sl-SI" altLang="sl-SI" sz="1700" dirty="0" err="1" smtClean="0"/>
              <a:t>bola</a:t>
            </a:r>
            <a:r>
              <a:rPr lang="sl-SI" altLang="sl-SI" sz="1700" dirty="0" smtClean="0"/>
              <a:t> ne </a:t>
            </a:r>
            <a:r>
              <a:rPr lang="sl-SI" altLang="sl-SI" sz="1700" dirty="0" err="1" smtClean="0"/>
              <a:t>ovisi</a:t>
            </a:r>
            <a:r>
              <a:rPr lang="sl-SI" altLang="sl-SI" sz="1700" dirty="0" smtClean="0"/>
              <a:t> od </a:t>
            </a:r>
            <a:r>
              <a:rPr lang="sl-SI" altLang="sl-SI" sz="1700" dirty="0"/>
              <a:t>MS, </a:t>
            </a:r>
            <a:r>
              <a:rPr lang="sl-SI" altLang="sl-SI" sz="1700" dirty="0" err="1" smtClean="0"/>
              <a:t>njenog</a:t>
            </a:r>
            <a:r>
              <a:rPr lang="sl-SI" altLang="sl-SI" sz="1700" dirty="0" smtClean="0"/>
              <a:t> rada  </a:t>
            </a:r>
            <a:r>
              <a:rPr lang="sl-SI" altLang="sl-SI" sz="1700" dirty="0"/>
              <a:t>in </a:t>
            </a:r>
            <a:r>
              <a:rPr lang="sl-SI" altLang="sl-SI" sz="1700" dirty="0" smtClean="0"/>
              <a:t>vremena</a:t>
            </a:r>
            <a:endParaRPr lang="sl-SI" altLang="sl-SI" sz="1700" dirty="0"/>
          </a:p>
          <a:p>
            <a:pPr eaLnBrk="1" hangingPunct="1">
              <a:lnSpc>
                <a:spcPct val="80000"/>
              </a:lnSpc>
            </a:pPr>
            <a:r>
              <a:rPr lang="sl-SI" altLang="sl-SI" sz="1700" dirty="0" err="1" smtClean="0"/>
              <a:t>Bolesniku</a:t>
            </a:r>
            <a:r>
              <a:rPr lang="sl-SI" altLang="sl-SI" sz="1700" dirty="0" smtClean="0"/>
              <a:t> </a:t>
            </a:r>
            <a:r>
              <a:rPr lang="sl-SI" altLang="sl-SI" sz="1700" dirty="0"/>
              <a:t>je potrebno </a:t>
            </a:r>
            <a:r>
              <a:rPr lang="sl-SI" altLang="sl-SI" sz="1700" dirty="0" smtClean="0"/>
              <a:t>objasniti in naučiti ga  </a:t>
            </a:r>
            <a:r>
              <a:rPr lang="sl-SI" altLang="sl-SI" sz="1700" dirty="0" err="1" smtClean="0"/>
              <a:t>rukovati</a:t>
            </a:r>
            <a:r>
              <a:rPr lang="sl-SI" altLang="sl-SI" sz="1700" dirty="0" smtClean="0"/>
              <a:t> </a:t>
            </a:r>
            <a:r>
              <a:rPr lang="sl-SI" altLang="sl-SI" sz="1700" dirty="0"/>
              <a:t>s </a:t>
            </a:r>
            <a:r>
              <a:rPr lang="sl-SI" altLang="sl-SI" sz="1700" dirty="0" err="1" smtClean="0"/>
              <a:t>pumpom</a:t>
            </a:r>
            <a:r>
              <a:rPr lang="sl-SI" altLang="sl-SI" sz="1700" dirty="0" smtClean="0"/>
              <a:t> </a:t>
            </a:r>
            <a:endParaRPr lang="sl-SI" altLang="sl-SI" sz="1700" dirty="0"/>
          </a:p>
          <a:p>
            <a:pPr eaLnBrk="1" hangingPunct="1">
              <a:lnSpc>
                <a:spcPct val="80000"/>
              </a:lnSpc>
            </a:pPr>
            <a:r>
              <a:rPr lang="sl-SI" altLang="sl-SI" sz="1700" dirty="0" err="1" smtClean="0"/>
              <a:t>Bolesnik</a:t>
            </a:r>
            <a:r>
              <a:rPr lang="sl-SI" altLang="sl-SI" sz="1700" dirty="0" smtClean="0"/>
              <a:t> preko </a:t>
            </a:r>
            <a:r>
              <a:rPr lang="sl-SI" altLang="sl-SI" sz="1700" dirty="0" err="1" smtClean="0"/>
              <a:t>pumpe</a:t>
            </a:r>
            <a:r>
              <a:rPr lang="sl-SI" altLang="sl-SI" sz="1700" dirty="0" smtClean="0"/>
              <a:t> </a:t>
            </a:r>
            <a:r>
              <a:rPr lang="sl-SI" altLang="sl-SI" sz="1700" dirty="0" err="1" smtClean="0"/>
              <a:t>sa</a:t>
            </a:r>
            <a:r>
              <a:rPr lang="sl-SI" altLang="sl-SI" sz="1700" dirty="0" smtClean="0"/>
              <a:t> dodatnim dozama </a:t>
            </a:r>
            <a:r>
              <a:rPr lang="sl-SI" altLang="sl-SI" sz="1700" dirty="0" err="1" smtClean="0"/>
              <a:t>reguliše</a:t>
            </a:r>
            <a:r>
              <a:rPr lang="sl-SI" altLang="sl-SI" sz="1700" dirty="0" smtClean="0"/>
              <a:t> </a:t>
            </a:r>
            <a:r>
              <a:rPr lang="sl-SI" altLang="sl-SI" sz="1700" dirty="0" err="1" smtClean="0"/>
              <a:t>jačinu</a:t>
            </a:r>
            <a:r>
              <a:rPr lang="sl-SI" altLang="sl-SI" sz="1700" dirty="0" smtClean="0"/>
              <a:t> </a:t>
            </a:r>
            <a:r>
              <a:rPr lang="sl-SI" altLang="sl-SI" sz="1700" dirty="0" err="1" smtClean="0"/>
              <a:t>bola</a:t>
            </a:r>
            <a:r>
              <a:rPr lang="sl-SI" altLang="sl-SI" sz="1700" dirty="0" smtClean="0"/>
              <a:t> u </a:t>
            </a:r>
            <a:r>
              <a:rPr lang="sl-SI" altLang="sl-SI" sz="1700" dirty="0" err="1" smtClean="0"/>
              <a:t>podnošljivim</a:t>
            </a:r>
            <a:r>
              <a:rPr lang="sl-SI" altLang="sl-SI" sz="1700" dirty="0" smtClean="0"/>
              <a:t> </a:t>
            </a:r>
            <a:r>
              <a:rPr lang="sl-SI" altLang="sl-SI" sz="1700" dirty="0" err="1" smtClean="0"/>
              <a:t>granicama</a:t>
            </a:r>
            <a:r>
              <a:rPr lang="sl-SI" altLang="sl-SI" sz="1700" dirty="0" smtClean="0"/>
              <a:t> </a:t>
            </a:r>
          </a:p>
          <a:p>
            <a:pPr eaLnBrk="1" hangingPunct="1">
              <a:lnSpc>
                <a:spcPct val="80000"/>
              </a:lnSpc>
            </a:pPr>
            <a:r>
              <a:rPr lang="sl-SI" altLang="sl-SI" sz="1700" dirty="0" smtClean="0"/>
              <a:t>Da </a:t>
            </a:r>
            <a:r>
              <a:rPr lang="sl-SI" altLang="sl-SI" sz="1700" dirty="0"/>
              <a:t>zna realno oceniti </a:t>
            </a:r>
            <a:r>
              <a:rPr lang="sl-SI" altLang="sl-SI" sz="1700" dirty="0" err="1" smtClean="0"/>
              <a:t>jačinu</a:t>
            </a:r>
            <a:r>
              <a:rPr lang="sl-SI" altLang="sl-SI" sz="1700" dirty="0" smtClean="0"/>
              <a:t> </a:t>
            </a:r>
            <a:r>
              <a:rPr lang="sl-SI" altLang="sl-SI" sz="1700" dirty="0" err="1" smtClean="0"/>
              <a:t>svog</a:t>
            </a:r>
            <a:r>
              <a:rPr lang="sl-SI" altLang="sl-SI" sz="1700" dirty="0" smtClean="0"/>
              <a:t> </a:t>
            </a:r>
            <a:r>
              <a:rPr lang="sl-SI" altLang="sl-SI" sz="1700" dirty="0" err="1" smtClean="0"/>
              <a:t>bola</a:t>
            </a:r>
            <a:endParaRPr lang="sl-SI" altLang="sl-SI" sz="1700" dirty="0"/>
          </a:p>
          <a:p>
            <a:pPr eaLnBrk="1" hangingPunct="1">
              <a:lnSpc>
                <a:spcPct val="80000"/>
              </a:lnSpc>
            </a:pPr>
            <a:r>
              <a:rPr lang="sl-SI" altLang="sl-SI" sz="1700" dirty="0" err="1" smtClean="0"/>
              <a:t>Pumpa</a:t>
            </a:r>
            <a:r>
              <a:rPr lang="sl-SI" altLang="sl-SI" sz="1700" dirty="0" smtClean="0"/>
              <a:t> je </a:t>
            </a:r>
            <a:r>
              <a:rPr lang="sl-SI" altLang="sl-SI" sz="1700" dirty="0" err="1" smtClean="0"/>
              <a:t>unapred</a:t>
            </a:r>
            <a:r>
              <a:rPr lang="sl-SI" altLang="sl-SI" sz="1700" dirty="0" smtClean="0"/>
              <a:t> programirana</a:t>
            </a:r>
            <a:r>
              <a:rPr lang="sl-SI" altLang="sl-SI" sz="1700" dirty="0"/>
              <a:t>, </a:t>
            </a:r>
            <a:r>
              <a:rPr lang="sl-SI" altLang="sl-SI" sz="1700" dirty="0" smtClean="0"/>
              <a:t>sigurna, </a:t>
            </a:r>
            <a:r>
              <a:rPr lang="sl-SI" altLang="sl-SI" sz="1700" dirty="0" err="1" smtClean="0"/>
              <a:t>bolesnik</a:t>
            </a:r>
            <a:r>
              <a:rPr lang="sl-SI" altLang="sl-SI" sz="1700" dirty="0" smtClean="0"/>
              <a:t> ne može predozirati lek</a:t>
            </a:r>
            <a:endParaRPr lang="sl-SI" altLang="sl-SI" sz="17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64833"/>
          </a:xfrm>
          <a:prstGeom prst="rect">
            <a:avLst/>
          </a:prstGeom>
        </p:spPr>
      </p:pic>
    </p:spTree>
    <p:extLst>
      <p:ext uri="{BB962C8B-B14F-4D97-AF65-F5344CB8AC3E}">
        <p14:creationId xmlns:p14="http://schemas.microsoft.com/office/powerpoint/2010/main" val="1796122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8380</TotalTime>
  <Words>874</Words>
  <Application>Microsoft Macintosh PowerPoint</Application>
  <PresentationFormat>On-screen Show (4:3)</PresentationFormat>
  <Paragraphs>213</Paragraphs>
  <Slides>25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 Unicode MS</vt:lpstr>
      <vt:lpstr>Book Antiqua</vt:lpstr>
      <vt:lpstr>Calibri</vt:lpstr>
      <vt:lpstr>Times New Roman</vt:lpstr>
      <vt:lpstr>Verdana</vt:lpstr>
      <vt:lpstr>Wingdings</vt:lpstr>
      <vt:lpstr>Wingdings 2</vt:lpstr>
      <vt:lpstr>宋体</vt:lpstr>
      <vt:lpstr>Arial</vt:lpstr>
      <vt:lpstr>Office Theme</vt:lpstr>
      <vt:lpstr>PowerPoint Presentation</vt:lpstr>
      <vt:lpstr>Sprečavanje bola</vt:lpstr>
      <vt:lpstr>Najčešće upotrebljeni analgetici</vt:lpstr>
      <vt:lpstr>PowerPoint Presentation</vt:lpstr>
      <vt:lpstr>PowerPoint Presentation</vt:lpstr>
      <vt:lpstr>Utjecaj bola na zdravlje bolesnika </vt:lpstr>
      <vt:lpstr>          Osobine opioida</vt:lpstr>
      <vt:lpstr>Načini vnosa opioidov</vt:lpstr>
      <vt:lpstr>Prednosti intravenske opioidne analgezije PCA </vt:lpstr>
      <vt:lpstr>Kad?</vt:lpstr>
      <vt:lpstr>Komplikacije i.v. opioidne analgezije</vt:lpstr>
      <vt:lpstr>Pospanost</vt:lpstr>
      <vt:lpstr>Ljestvica za ocenu pospanosti </vt:lpstr>
      <vt:lpstr>PowerPoint Presentation</vt:lpstr>
      <vt:lpstr>Postupci MS</vt:lpstr>
      <vt:lpstr>Depresija disanja</vt:lpstr>
      <vt:lpstr>Postupci ZN za sprečavanje komplikacija intravenske opioidne analgezije </vt:lpstr>
      <vt:lpstr>Snižen krvni pritisak</vt:lpstr>
      <vt:lpstr>Mučnina / povraćanje</vt:lpstr>
      <vt:lpstr>Tolerancija na opioide</vt:lpstr>
      <vt:lpstr> Ovisnost: fizička</vt:lpstr>
      <vt:lpstr>Ovisnost: psihička</vt:lpstr>
      <vt:lpstr>PowerPoint Presentation</vt:lpstr>
      <vt:lpstr>Zaključak </vt:lpstr>
      <vt:lpstr>HVALA NA PAŽNJI!!</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Maja Šoštarič</cp:lastModifiedBy>
  <cp:revision>135</cp:revision>
  <cp:lastPrinted>2019-09-15T13:07:32Z</cp:lastPrinted>
  <dcterms:created xsi:type="dcterms:W3CDTF">2006-08-16T00:00:00Z</dcterms:created>
  <dcterms:modified xsi:type="dcterms:W3CDTF">2019-11-27T19:53:37Z</dcterms:modified>
</cp:coreProperties>
</file>