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8" r:id="rId2"/>
    <p:sldId id="259" r:id="rId3"/>
    <p:sldId id="260" r:id="rId4"/>
    <p:sldId id="257" r:id="rId5"/>
    <p:sldId id="261" r:id="rId6"/>
    <p:sldId id="265" r:id="rId7"/>
    <p:sldId id="264" r:id="rId8"/>
    <p:sldId id="271" r:id="rId9"/>
    <p:sldId id="266" r:id="rId10"/>
    <p:sldId id="267" r:id="rId11"/>
    <p:sldId id="268" r:id="rId12"/>
    <p:sldId id="269" r:id="rId13"/>
    <p:sldId id="270" r:id="rId14"/>
    <p:sldId id="273" r:id="rId15"/>
    <p:sldId id="274" r:id="rId16"/>
    <p:sldId id="275" r:id="rId17"/>
    <p:sldId id="276"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11/27/2019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extLst>
      <p:ext uri="{BB962C8B-B14F-4D97-AF65-F5344CB8AC3E}">
        <p14:creationId xmlns:p14="http://schemas.microsoft.com/office/powerpoint/2010/main" val="305684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9" name="Picture 8" descr="eu_flag_co_funded_pos_[rgb]_right.jpg">
            <a:extLst>
              <a:ext uri="{FF2B5EF4-FFF2-40B4-BE49-F238E27FC236}">
                <a16:creationId xmlns:a16="http://schemas.microsoft.com/office/drawing/2014/main" xmlns="" id="{7982487F-B347-4152-ABE5-C06202C83ABA}"/>
              </a:ext>
            </a:extLst>
          </p:cNvPr>
          <p:cNvPicPr/>
          <p:nvPr userDrawn="1"/>
        </p:nvPicPr>
        <p:blipFill>
          <a:blip r:embed="rId2"/>
          <a:stretch>
            <a:fillRect/>
          </a:stretch>
        </p:blipFill>
        <p:spPr>
          <a:xfrm>
            <a:off x="7693388" y="11294"/>
            <a:ext cx="1433195" cy="4095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8D951-FD7A-4EA6-9971-BA4650F5F282}" type="datetime1">
              <a:rPr lang="en-US" smtClean="0"/>
              <a:pPr/>
              <a:t>11/27/2019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7DDA1A-1160-4810-A009-9384DF143964}" type="datetime1">
              <a:rPr lang="en-US" smtClean="0"/>
              <a:pPr/>
              <a:t>11/27/2019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4B8CA7-DF52-4574-B28B-BF67C425F74E}" type="datetime1">
              <a:rPr lang="en-US" smtClean="0"/>
              <a:pPr/>
              <a:t>11/27/2019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6F388C-ACCE-4EF5-AD2C-86A2C6495869}" type="datetime1">
              <a:rPr lang="en-US" smtClean="0"/>
              <a:pPr/>
              <a:t>11/27/2019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02A2DB-E9A4-4F11-9A97-3D805873123B}" type="datetime1">
              <a:rPr lang="en-US" smtClean="0"/>
              <a:pPr/>
              <a:t>11/27/2019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65D039D-4B07-4C92-99B2-D30586816A68}" type="datetime1">
              <a:rPr lang="en-US" smtClean="0"/>
              <a:pPr/>
              <a:t>11/27/2019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DD8C0F6-D106-4D90-B6A1-515B7FD8F0C8}" type="datetime1">
              <a:rPr lang="en-US" smtClean="0"/>
              <a:pPr/>
              <a:t>11/27/2019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9BB9723-2437-47C8-833A-EDB2EBB6A5A1}" type="datetime1">
              <a:rPr lang="en-US" smtClean="0"/>
              <a:pPr/>
              <a:t>11/27/2019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05C9E6-3B8B-4571-9128-858A99C98B86}" type="datetime1">
              <a:rPr lang="en-US" smtClean="0"/>
              <a:pPr/>
              <a:t>11/27/2019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4141EB-C6BD-49FF-BC05-BF0312C62789}" type="datetime1">
              <a:rPr lang="en-US" smtClean="0"/>
              <a:pPr/>
              <a:t>11/27/2019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57400"/>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cxnSp>
        <p:nvCxnSpPr>
          <p:cNvPr id="8" name="Straight Connector 7">
            <a:extLst>
              <a:ext uri="{FF2B5EF4-FFF2-40B4-BE49-F238E27FC236}">
                <a16:creationId xmlns:a16="http://schemas.microsoft.com/office/drawing/2014/main" xmlns="" id="{AA6036C1-E46E-40FC-8D9E-3F62C050F6CC}"/>
              </a:ext>
            </a:extLst>
          </p:cNvPr>
          <p:cNvCxnSpPr/>
          <p:nvPr userDrawn="1"/>
        </p:nvCxnSpPr>
        <p:spPr>
          <a:xfrm>
            <a:off x="0" y="5334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u_flag_co_funded_pos_[rgb]_right.jpg">
            <a:extLst>
              <a:ext uri="{FF2B5EF4-FFF2-40B4-BE49-F238E27FC236}">
                <a16:creationId xmlns:a16="http://schemas.microsoft.com/office/drawing/2014/main" xmlns="" id="{7982487F-B347-4152-ABE5-C06202C83ABA}"/>
              </a:ext>
            </a:extLst>
          </p:cNvPr>
          <p:cNvPicPr/>
          <p:nvPr userDrawn="1"/>
        </p:nvPicPr>
        <p:blipFill>
          <a:blip r:embed="rId13"/>
          <a:stretch>
            <a:fillRect/>
          </a:stretch>
        </p:blipFill>
        <p:spPr>
          <a:xfrm>
            <a:off x="7693388" y="11294"/>
            <a:ext cx="1433195" cy="409575"/>
          </a:xfrm>
          <a:prstGeom prst="rect">
            <a:avLst/>
          </a:prstGeom>
        </p:spPr>
      </p:pic>
      <p:sp>
        <p:nvSpPr>
          <p:cNvPr id="10" name="Rectangle 9">
            <a:extLst>
              <a:ext uri="{FF2B5EF4-FFF2-40B4-BE49-F238E27FC236}">
                <a16:creationId xmlns:a16="http://schemas.microsoft.com/office/drawing/2014/main" xmlns="" id="{DBE89489-55FC-40AA-8A55-07401BA4665F}"/>
              </a:ext>
            </a:extLst>
          </p:cNvPr>
          <p:cNvSpPr/>
          <p:nvPr userDrawn="1"/>
        </p:nvSpPr>
        <p:spPr>
          <a:xfrm>
            <a:off x="1676400" y="134779"/>
            <a:ext cx="6096000" cy="246221"/>
          </a:xfrm>
          <a:prstGeom prst="rect">
            <a:avLst/>
          </a:prstGeom>
        </p:spPr>
        <p:txBody>
          <a:bodyPr wrap="square">
            <a:spAutoFit/>
          </a:bodyPr>
          <a:lstStyle/>
          <a:p>
            <a:pPr algn="ctr"/>
            <a:r>
              <a:rPr lang="bs-Latn-BA" sz="1000" b="0" dirty="0">
                <a:effectLst/>
                <a:latin typeface="Book Antiqua" pitchFamily="18" charset="0"/>
                <a:ea typeface="Calibri" panose="020F0502020204030204" pitchFamily="34" charset="0"/>
                <a:cs typeface="Times New Roman" panose="02020603050405020304" pitchFamily="18" charset="0"/>
              </a:rPr>
              <a:t>Strengthening Capacities for Higher Education of Pain Medicine in Western Balkan countries</a:t>
            </a:r>
            <a:r>
              <a:rPr lang="x-none" sz="1000" b="0" dirty="0">
                <a:effectLst/>
                <a:latin typeface="Book Antiqua" pitchFamily="18" charset="0"/>
                <a:ea typeface="Calibri" panose="020F0502020204030204" pitchFamily="34" charset="0"/>
                <a:cs typeface="Times New Roman" panose="02020603050405020304" pitchFamily="18" charset="0"/>
              </a:rPr>
              <a:t> – </a:t>
            </a:r>
            <a:r>
              <a:rPr lang="bs-Latn-BA" sz="1000" b="0" dirty="0">
                <a:effectLst/>
                <a:latin typeface="Book Antiqua" panose="02040602050305030304" pitchFamily="18" charset="0"/>
                <a:ea typeface="Calibri" panose="020F0502020204030204" pitchFamily="34" charset="0"/>
                <a:cs typeface="Times New Roman" panose="02020603050405020304" pitchFamily="18" charset="0"/>
              </a:rPr>
              <a:t>HEPMP</a:t>
            </a:r>
            <a:endParaRPr lang="en-US" sz="1000" b="0" dirty="0">
              <a:latin typeface="Book Antiqua" pitchFamily="18" charset="0"/>
            </a:endParaRPr>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3787"/>
            <a:ext cx="1828800" cy="63024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524000"/>
            <a:ext cx="6400800" cy="1143000"/>
          </a:xfrm>
        </p:spPr>
        <p:txBody>
          <a:bodyPr>
            <a:normAutofit/>
          </a:bodyPr>
          <a:lstStyle/>
          <a:p>
            <a:r>
              <a:rPr lang="bs-Latn-BA" sz="2000" b="1" dirty="0" smtClean="0"/>
              <a:t>NADZOR PACIENATA </a:t>
            </a:r>
          </a:p>
          <a:p>
            <a:r>
              <a:rPr lang="bs-Latn-BA" sz="2000" b="1" dirty="0" smtClean="0"/>
              <a:t>SA EPIDURALNOM ANALGEZIJOM</a:t>
            </a:r>
          </a:p>
        </p:txBody>
      </p:sp>
      <p:sp>
        <p:nvSpPr>
          <p:cNvPr id="8" name="Title 1"/>
          <p:cNvSpPr txBox="1">
            <a:spLocks/>
          </p:cNvSpPr>
          <p:nvPr/>
        </p:nvSpPr>
        <p:spPr>
          <a:xfrm>
            <a:off x="685800" y="3276600"/>
            <a:ext cx="64008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a:solidFill>
                  <a:srgbClr val="002060"/>
                </a:solidFill>
                <a:latin typeface="Book Antiqua" panose="02040602050305030304" pitchFamily="18" charset="0"/>
              </a:rPr>
              <a:t>Neli Stošić Vintar </a:t>
            </a:r>
          </a:p>
          <a:p>
            <a:r>
              <a:rPr lang="sr-Latn-BA" sz="1800" dirty="0" smtClean="0">
                <a:solidFill>
                  <a:srgbClr val="002060"/>
                </a:solidFill>
                <a:latin typeface="Book Antiqua" panose="02040602050305030304" pitchFamily="18" charset="0"/>
              </a:rPr>
              <a:t>Medicinski </a:t>
            </a:r>
            <a:r>
              <a:rPr lang="sr-Latn-BA" sz="1800" dirty="0">
                <a:solidFill>
                  <a:srgbClr val="002060"/>
                </a:solidFill>
                <a:latin typeface="Book Antiqua" panose="02040602050305030304" pitchFamily="18" charset="0"/>
              </a:rPr>
              <a:t>fakultet Univerziteta u Ljubljani</a:t>
            </a:r>
          </a:p>
          <a:p>
            <a:r>
              <a:rPr lang="sr-Latn-BA" sz="1800" dirty="0">
                <a:solidFill>
                  <a:srgbClr val="002060"/>
                </a:solidFill>
                <a:latin typeface="Book Antiqua" panose="02040602050305030304" pitchFamily="18" charset="0"/>
              </a:rPr>
              <a:t>Univerzitetski klinički centar Ljubljana</a:t>
            </a:r>
          </a:p>
        </p:txBody>
      </p:sp>
      <p:sp>
        <p:nvSpPr>
          <p:cNvPr id="9" name="Title 1"/>
          <p:cNvSpPr txBox="1">
            <a:spLocks/>
          </p:cNvSpPr>
          <p:nvPr/>
        </p:nvSpPr>
        <p:spPr>
          <a:xfrm>
            <a:off x="685800" y="49530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bs-Latn-BA" sz="1800" dirty="0">
                <a:solidFill>
                  <a:srgbClr val="002060"/>
                </a:solidFill>
                <a:latin typeface="Book Antiqua" panose="02040602050305030304" pitchFamily="18" charset="0"/>
              </a:rPr>
              <a:t>BANJA LUKA &amp; </a:t>
            </a:r>
            <a:r>
              <a:rPr lang="bs-Latn-BA" sz="1800" dirty="0" smtClean="0">
                <a:solidFill>
                  <a:srgbClr val="002060"/>
                </a:solidFill>
                <a:latin typeface="Book Antiqua" panose="02040602050305030304" pitchFamily="18" charset="0"/>
              </a:rPr>
              <a:t>TUZLA 28. </a:t>
            </a:r>
            <a:r>
              <a:rPr lang="bs-Latn-BA" sz="1800" dirty="0">
                <a:solidFill>
                  <a:srgbClr val="002060"/>
                </a:solidFill>
                <a:latin typeface="Book Antiqua" panose="02040602050305030304" pitchFamily="18" charset="0"/>
              </a:rPr>
              <a:t>/ </a:t>
            </a:r>
            <a:r>
              <a:rPr lang="bs-Latn-BA" sz="1800" dirty="0" smtClean="0">
                <a:solidFill>
                  <a:srgbClr val="002060"/>
                </a:solidFill>
                <a:latin typeface="Book Antiqua" panose="02040602050305030304" pitchFamily="18" charset="0"/>
              </a:rPr>
              <a:t>29.novembar </a:t>
            </a:r>
            <a:r>
              <a:rPr lang="bs-Latn-BA" sz="1800" dirty="0">
                <a:solidFill>
                  <a:srgbClr val="002060"/>
                </a:solidFill>
                <a:latin typeface="Book Antiqua" panose="02040602050305030304" pitchFamily="18" charset="0"/>
              </a:rPr>
              <a:t>2019 </a:t>
            </a:r>
          </a:p>
          <a:p>
            <a:endParaRPr lang="bs-Latn-BA" sz="1800" dirty="0">
              <a:solidFill>
                <a:srgbClr val="002060"/>
              </a:solidFill>
              <a:latin typeface="Book Antiqua" panose="02040602050305030304" pitchFamily="18" charset="0"/>
            </a:endParaRPr>
          </a:p>
        </p:txBody>
      </p:sp>
      <p:sp>
        <p:nvSpPr>
          <p:cNvPr id="11" name="Title 1"/>
          <p:cNvSpPr txBox="1">
            <a:spLocks/>
          </p:cNvSpPr>
          <p:nvPr/>
        </p:nvSpPr>
        <p:spPr>
          <a:xfrm>
            <a:off x="3352800" y="3733800"/>
            <a:ext cx="2325688"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s-Latn-BA" sz="1800" dirty="0">
              <a:solidFill>
                <a:srgbClr val="002060"/>
              </a:solidFill>
              <a:latin typeface="Book Antiqua" panose="02040602050305030304" pitchFamily="18" charset="0"/>
            </a:endParaRPr>
          </a:p>
        </p:txBody>
      </p:sp>
      <p:pic>
        <p:nvPicPr>
          <p:cNvPr id="18" name="Picture 17" descr="eu_flag_co_funded_pos_[rgb]_right.jpg">
            <a:extLst>
              <a:ext uri="{FF2B5EF4-FFF2-40B4-BE49-F238E27FC236}">
                <a16:creationId xmlns:a16="http://schemas.microsoft.com/office/drawing/2014/main" xmlns="" id="{7982487F-B347-4152-ABE5-C06202C83ABA}"/>
              </a:ext>
            </a:extLst>
          </p:cNvPr>
          <p:cNvPicPr/>
          <p:nvPr/>
        </p:nvPicPr>
        <p:blipFill>
          <a:blip r:embed="rId2"/>
          <a:stretch>
            <a:fillRect/>
          </a:stretch>
        </p:blipFill>
        <p:spPr>
          <a:xfrm>
            <a:off x="7693388" y="11294"/>
            <a:ext cx="1433195" cy="409575"/>
          </a:xfrm>
          <a:prstGeom prst="rect">
            <a:avLst/>
          </a:prstGeom>
        </p:spPr>
      </p:pic>
      <p:pic>
        <p:nvPicPr>
          <p:cNvPr id="1026" name="Picture 2" descr="Rezultat iskanja slik za logo univerza v ljublja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52062"/>
            <a:ext cx="1371600" cy="1669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zultat iskanja slik za logo KliniÄni center Ljublja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770131"/>
            <a:ext cx="2913476" cy="93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410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smtClean="0"/>
              <a:t>SENZORIČNO / MOTORIČNA BLOKADA</a:t>
            </a:r>
            <a:endParaRPr lang="sl-SI" sz="2000" dirty="0"/>
          </a:p>
        </p:txBody>
      </p:sp>
      <p:sp>
        <p:nvSpPr>
          <p:cNvPr id="3" name="Označba mesta vsebine 2"/>
          <p:cNvSpPr>
            <a:spLocks noGrp="1"/>
          </p:cNvSpPr>
          <p:nvPr>
            <p:ph idx="1"/>
          </p:nvPr>
        </p:nvSpPr>
        <p:spPr>
          <a:xfrm>
            <a:off x="914400" y="1752600"/>
            <a:ext cx="7772400" cy="4114800"/>
          </a:xfrm>
        </p:spPr>
        <p:txBody>
          <a:bodyPr>
            <a:normAutofit fontScale="85000" lnSpcReduction="20000"/>
          </a:bodyPr>
          <a:lstStyle/>
          <a:p>
            <a:r>
              <a:rPr lang="sl-SI" sz="2000" dirty="0" smtClean="0"/>
              <a:t>TORAKALNA EPIDURALNA ANALGEZIJA:</a:t>
            </a:r>
          </a:p>
          <a:p>
            <a:pPr marL="0" indent="0">
              <a:buNone/>
            </a:pPr>
            <a:r>
              <a:rPr lang="sl-SI" sz="2000" dirty="0" smtClean="0"/>
              <a:t>Pacient ne </a:t>
            </a:r>
            <a:r>
              <a:rPr lang="sl-SI" sz="2000" dirty="0" err="1" smtClean="0"/>
              <a:t>oseća</a:t>
            </a:r>
            <a:r>
              <a:rPr lang="sl-SI" sz="2000" dirty="0" smtClean="0"/>
              <a:t> </a:t>
            </a:r>
            <a:r>
              <a:rPr lang="sl-SI" sz="2000" dirty="0" err="1" smtClean="0"/>
              <a:t>dodira</a:t>
            </a:r>
            <a:r>
              <a:rPr lang="sl-SI" sz="2000" dirty="0" smtClean="0"/>
              <a:t> na </a:t>
            </a:r>
            <a:r>
              <a:rPr lang="sl-SI" sz="2000" dirty="0" err="1" smtClean="0"/>
              <a:t>prsnom</a:t>
            </a:r>
            <a:r>
              <a:rPr lang="sl-SI" sz="2000" dirty="0" smtClean="0"/>
              <a:t> košu</a:t>
            </a:r>
          </a:p>
          <a:p>
            <a:pPr marL="0" indent="0">
              <a:buNone/>
            </a:pPr>
            <a:r>
              <a:rPr lang="sl-SI" sz="2000" dirty="0" smtClean="0"/>
              <a:t>Malo teže diše: to mu smeta</a:t>
            </a:r>
          </a:p>
          <a:p>
            <a:pPr marL="0" indent="0">
              <a:buNone/>
            </a:pPr>
            <a:r>
              <a:rPr lang="sl-SI" sz="2000" dirty="0" err="1" smtClean="0"/>
              <a:t>Pritisak</a:t>
            </a:r>
            <a:r>
              <a:rPr lang="sl-SI" sz="2000" dirty="0" smtClean="0"/>
              <a:t> </a:t>
            </a:r>
            <a:r>
              <a:rPr lang="sl-SI" sz="2000" dirty="0" err="1" smtClean="0"/>
              <a:t>normalan</a:t>
            </a:r>
            <a:endParaRPr lang="sl-SI" sz="2000" dirty="0" smtClean="0"/>
          </a:p>
          <a:p>
            <a:pPr marL="0" indent="0">
              <a:buNone/>
            </a:pPr>
            <a:endParaRPr lang="sl-SI" sz="2000" dirty="0"/>
          </a:p>
          <a:p>
            <a:r>
              <a:rPr lang="sl-SI" sz="2000" dirty="0" smtClean="0"/>
              <a:t>LUMBALNA EPIDURALNA BLOKADA:</a:t>
            </a:r>
          </a:p>
          <a:p>
            <a:pPr marL="0" indent="0">
              <a:buNone/>
            </a:pPr>
            <a:r>
              <a:rPr lang="sl-SI" sz="2000" dirty="0" err="1" smtClean="0"/>
              <a:t>Hipotenzija</a:t>
            </a:r>
            <a:endParaRPr lang="sl-SI" sz="2000" dirty="0" smtClean="0"/>
          </a:p>
          <a:p>
            <a:pPr marL="0" indent="0">
              <a:buNone/>
            </a:pPr>
            <a:r>
              <a:rPr lang="sl-SI" sz="2000" dirty="0" err="1" smtClean="0"/>
              <a:t>Parestezije</a:t>
            </a:r>
            <a:r>
              <a:rPr lang="sl-SI" sz="2000" dirty="0" smtClean="0"/>
              <a:t> u </a:t>
            </a:r>
            <a:r>
              <a:rPr lang="sl-SI" sz="2000" dirty="0" err="1" smtClean="0"/>
              <a:t>jednoj</a:t>
            </a:r>
            <a:r>
              <a:rPr lang="sl-SI" sz="2000" dirty="0" smtClean="0"/>
              <a:t> </a:t>
            </a:r>
            <a:r>
              <a:rPr lang="sl-SI" sz="2000" dirty="0" err="1" smtClean="0"/>
              <a:t>nozi</a:t>
            </a:r>
            <a:r>
              <a:rPr lang="sl-SI" sz="2000" dirty="0" smtClean="0"/>
              <a:t> / u obe noge</a:t>
            </a:r>
          </a:p>
          <a:p>
            <a:pPr marL="0" indent="0">
              <a:buNone/>
            </a:pPr>
            <a:r>
              <a:rPr lang="sl-SI" sz="2000" dirty="0" smtClean="0"/>
              <a:t>Ne može da </a:t>
            </a:r>
            <a:r>
              <a:rPr lang="sl-SI" sz="2000" dirty="0" err="1" smtClean="0"/>
              <a:t>miče</a:t>
            </a:r>
            <a:r>
              <a:rPr lang="sl-SI" sz="2000" dirty="0" smtClean="0"/>
              <a:t> noge</a:t>
            </a:r>
          </a:p>
          <a:p>
            <a:pPr marL="0" indent="0">
              <a:buNone/>
            </a:pPr>
            <a:r>
              <a:rPr lang="sl-SI" sz="2000" dirty="0" smtClean="0"/>
              <a:t>Ne </a:t>
            </a:r>
            <a:r>
              <a:rPr lang="sl-SI" sz="2000" dirty="0" err="1" smtClean="0"/>
              <a:t>oseti</a:t>
            </a:r>
            <a:r>
              <a:rPr lang="sl-SI" sz="2000" dirty="0" smtClean="0"/>
              <a:t> analni sfinkter</a:t>
            </a:r>
          </a:p>
          <a:p>
            <a:pPr marL="0" indent="0">
              <a:buNone/>
            </a:pPr>
            <a:endParaRPr lang="sl-SI" sz="2000" dirty="0"/>
          </a:p>
          <a:p>
            <a:r>
              <a:rPr lang="sl-SI" sz="2000" dirty="0" smtClean="0"/>
              <a:t>MEDICINSKA SESTRA NA ODELENJU : </a:t>
            </a:r>
          </a:p>
          <a:p>
            <a:pPr marL="0" indent="0">
              <a:buNone/>
            </a:pPr>
            <a:r>
              <a:rPr lang="sl-SI" sz="2000" b="1" dirty="0" smtClean="0"/>
              <a:t>ISKLJUČI EPIDURALNU INFUZIJU ZA 2H I POZOVE </a:t>
            </a:r>
          </a:p>
          <a:p>
            <a:pPr marL="0" indent="0">
              <a:buNone/>
            </a:pPr>
            <a:r>
              <a:rPr lang="sl-SI" sz="2000" dirty="0" smtClean="0"/>
              <a:t>SESTRU APS, KOJA PROVERI DUBINU EPIDURALNIG KATETERA I </a:t>
            </a:r>
          </a:p>
          <a:p>
            <a:pPr marL="0" indent="0">
              <a:buNone/>
            </a:pPr>
            <a:r>
              <a:rPr lang="sl-SI" sz="2000" dirty="0" smtClean="0"/>
              <a:t>KONCENTRACIJU / DOZU LOKALNOG ANESTETIKA</a:t>
            </a:r>
            <a:endParaRPr lang="sl-SI" sz="2000" dirty="0"/>
          </a:p>
          <a:p>
            <a:pPr marL="0" indent="0">
              <a:buNone/>
            </a:pPr>
            <a:endParaRPr lang="sl-SI" sz="2000" dirty="0" smtClean="0"/>
          </a:p>
          <a:p>
            <a:pPr marL="0" indent="0">
              <a:buNone/>
            </a:pPr>
            <a:endParaRPr lang="sl-SI" sz="2000" dirty="0"/>
          </a:p>
        </p:txBody>
      </p:sp>
      <p:sp>
        <p:nvSpPr>
          <p:cNvPr id="4" name="Označba mesta številke diapozitiva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572460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a:t>SENZORIČNO / MOTORIČNA BLOKADA</a:t>
            </a:r>
          </a:p>
        </p:txBody>
      </p:sp>
      <p:sp>
        <p:nvSpPr>
          <p:cNvPr id="3" name="Označba mesta vsebine 2"/>
          <p:cNvSpPr>
            <a:spLocks noGrp="1"/>
          </p:cNvSpPr>
          <p:nvPr>
            <p:ph idx="1"/>
          </p:nvPr>
        </p:nvSpPr>
        <p:spPr/>
        <p:txBody>
          <a:bodyPr>
            <a:normAutofit/>
          </a:bodyPr>
          <a:lstStyle/>
          <a:p>
            <a:r>
              <a:rPr lang="sl-SI" sz="1800" b="1" dirty="0" smtClean="0"/>
              <a:t>U SLUČAJU SNAŽNIH BOLOVA U KIČMI ODMAH ZVATI LJEČNIKA</a:t>
            </a:r>
          </a:p>
          <a:p>
            <a:endParaRPr lang="sl-SI" sz="1800" dirty="0"/>
          </a:p>
          <a:p>
            <a:r>
              <a:rPr lang="sl-SI" sz="1800" dirty="0" smtClean="0"/>
              <a:t>AKO BOLOVA NEMA ALI SE </a:t>
            </a:r>
            <a:r>
              <a:rPr lang="sl-SI" sz="1800" b="1" dirty="0" smtClean="0"/>
              <a:t>BLOKADA NAKON 1H – 2H </a:t>
            </a:r>
            <a:r>
              <a:rPr lang="sl-SI" sz="1800" dirty="0" smtClean="0"/>
              <a:t>BEZ EPIDURALNE ANALGEZIJE </a:t>
            </a:r>
            <a:r>
              <a:rPr lang="sl-SI" sz="1800" b="1" dirty="0" smtClean="0"/>
              <a:t>NE OPORAVLJA</a:t>
            </a:r>
            <a:r>
              <a:rPr lang="sl-SI" sz="1800" dirty="0" smtClean="0"/>
              <a:t>:    </a:t>
            </a:r>
            <a:r>
              <a:rPr lang="sl-SI" sz="1800" b="1" dirty="0" smtClean="0"/>
              <a:t>ZVATI LJEČNIKA</a:t>
            </a:r>
          </a:p>
          <a:p>
            <a:pPr marL="0" indent="0">
              <a:buNone/>
            </a:pPr>
            <a:endParaRPr lang="sl-SI" sz="1800" dirty="0"/>
          </a:p>
          <a:p>
            <a:pPr marL="0" indent="0">
              <a:buNone/>
            </a:pPr>
            <a:r>
              <a:rPr lang="sl-SI" sz="1800" dirty="0" smtClean="0"/>
              <a:t>			</a:t>
            </a:r>
            <a:r>
              <a:rPr lang="sl-SI" sz="1800" b="1" dirty="0" smtClean="0"/>
              <a:t>URGENTNA MR KIČME: </a:t>
            </a:r>
          </a:p>
          <a:p>
            <a:pPr marL="0" indent="0">
              <a:buNone/>
            </a:pPr>
            <a:endParaRPr lang="sl-SI" sz="1800" dirty="0" smtClean="0"/>
          </a:p>
          <a:p>
            <a:pPr marL="0" indent="0">
              <a:buNone/>
            </a:pPr>
            <a:r>
              <a:rPr lang="sl-SI" sz="1800" dirty="0" smtClean="0"/>
              <a:t>U SLUČAJU EPIDURALNOG HEMATOMA:</a:t>
            </a:r>
          </a:p>
          <a:p>
            <a:pPr marL="0" indent="0">
              <a:buNone/>
            </a:pPr>
            <a:r>
              <a:rPr lang="sl-SI" sz="1800" dirty="0" smtClean="0"/>
              <a:t> </a:t>
            </a:r>
            <a:r>
              <a:rPr lang="sl-SI" sz="1800" b="1" dirty="0" smtClean="0"/>
              <a:t>URGENTNA OPERACIJA I EVAKUACIJA HEMATOMA</a:t>
            </a:r>
          </a:p>
          <a:p>
            <a:pPr marL="0" indent="0">
              <a:buNone/>
            </a:pPr>
            <a:endParaRPr lang="sl-SI" sz="1800" dirty="0"/>
          </a:p>
          <a:p>
            <a:pPr marL="0" indent="0">
              <a:buNone/>
            </a:pPr>
            <a:endParaRPr lang="sl-SI" sz="1800" dirty="0"/>
          </a:p>
        </p:txBody>
      </p:sp>
      <p:sp>
        <p:nvSpPr>
          <p:cNvPr id="4" name="Označba mesta številke diapozitiva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581060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smtClean="0"/>
              <a:t>EPIDURALNI HEMATOM I APSCES</a:t>
            </a:r>
            <a:br>
              <a:rPr lang="sl-SI" sz="2000" dirty="0" smtClean="0"/>
            </a:br>
            <a:r>
              <a:rPr lang="sl-SI" sz="2000" dirty="0" smtClean="0"/>
              <a:t>NAJOPASNIJA KOMPLIKACIJA EPIDURALNE ANALGEZIJE</a:t>
            </a:r>
            <a:endParaRPr lang="sl-SI" sz="2000" dirty="0"/>
          </a:p>
        </p:txBody>
      </p:sp>
      <p:sp>
        <p:nvSpPr>
          <p:cNvPr id="3" name="Označba mesta vsebine 2"/>
          <p:cNvSpPr>
            <a:spLocks noGrp="1"/>
          </p:cNvSpPr>
          <p:nvPr>
            <p:ph idx="1"/>
          </p:nvPr>
        </p:nvSpPr>
        <p:spPr>
          <a:xfrm>
            <a:off x="457200" y="1752600"/>
            <a:ext cx="8229600" cy="4191000"/>
          </a:xfrm>
        </p:spPr>
        <p:txBody>
          <a:bodyPr>
            <a:normAutofit fontScale="92500" lnSpcReduction="10000"/>
          </a:bodyPr>
          <a:lstStyle/>
          <a:p>
            <a:pPr marL="0" indent="0">
              <a:buNone/>
            </a:pPr>
            <a:r>
              <a:rPr lang="sl-SI" sz="2000" dirty="0"/>
              <a:t>E</a:t>
            </a:r>
            <a:r>
              <a:rPr lang="sl-SI" sz="2000" dirty="0" smtClean="0"/>
              <a:t>PIDURALNI HEMATOM</a:t>
            </a:r>
          </a:p>
          <a:p>
            <a:r>
              <a:rPr lang="sl-SI" sz="2000" dirty="0"/>
              <a:t>s</a:t>
            </a:r>
            <a:r>
              <a:rPr lang="sl-SI" sz="2000" dirty="0" smtClean="0"/>
              <a:t>enzorična / motorična blokada se </a:t>
            </a:r>
            <a:r>
              <a:rPr lang="sl-SI" sz="2000" dirty="0" err="1" smtClean="0"/>
              <a:t>pogoršava</a:t>
            </a:r>
            <a:r>
              <a:rPr lang="sl-SI" sz="2000" dirty="0" smtClean="0"/>
              <a:t> </a:t>
            </a:r>
          </a:p>
          <a:p>
            <a:r>
              <a:rPr lang="sl-SI" sz="2000" dirty="0" err="1"/>
              <a:t>o</a:t>
            </a:r>
            <a:r>
              <a:rPr lang="sl-SI" sz="2000" dirty="0" err="1" smtClean="0"/>
              <a:t>bično</a:t>
            </a:r>
            <a:r>
              <a:rPr lang="sl-SI" sz="2000" dirty="0" smtClean="0"/>
              <a:t> </a:t>
            </a:r>
            <a:r>
              <a:rPr lang="sl-SI" sz="2000" dirty="0" err="1" smtClean="0"/>
              <a:t>uz</a:t>
            </a:r>
            <a:r>
              <a:rPr lang="sl-SI" sz="2000" dirty="0" smtClean="0"/>
              <a:t> </a:t>
            </a:r>
            <a:r>
              <a:rPr lang="sl-SI" sz="2000" dirty="0" err="1" smtClean="0"/>
              <a:t>veoma</a:t>
            </a:r>
            <a:r>
              <a:rPr lang="sl-SI" sz="2000" dirty="0" smtClean="0"/>
              <a:t> jak bol u predelu </a:t>
            </a:r>
            <a:r>
              <a:rPr lang="sl-SI" sz="2000" dirty="0" err="1" smtClean="0"/>
              <a:t>kičme</a:t>
            </a:r>
            <a:r>
              <a:rPr lang="sl-SI" sz="2000" dirty="0" smtClean="0"/>
              <a:t> </a:t>
            </a:r>
            <a:r>
              <a:rPr lang="sl-SI" sz="2000" dirty="0" err="1" smtClean="0"/>
              <a:t>gde</a:t>
            </a:r>
            <a:r>
              <a:rPr lang="sl-SI" sz="2000" dirty="0" smtClean="0"/>
              <a:t> </a:t>
            </a:r>
            <a:r>
              <a:rPr lang="sl-SI" sz="2000" dirty="0" err="1" smtClean="0"/>
              <a:t>ulazi</a:t>
            </a:r>
            <a:r>
              <a:rPr lang="sl-SI" sz="2000" dirty="0" smtClean="0"/>
              <a:t> epiduralni kateter</a:t>
            </a:r>
          </a:p>
          <a:p>
            <a:r>
              <a:rPr lang="sl-SI" sz="2000" dirty="0" smtClean="0"/>
              <a:t>na dan ustavljanja </a:t>
            </a:r>
            <a:r>
              <a:rPr lang="sl-SI" sz="2000" dirty="0" err="1" smtClean="0"/>
              <a:t>epiduralnog</a:t>
            </a:r>
            <a:r>
              <a:rPr lang="sl-SI" sz="2000" dirty="0" smtClean="0"/>
              <a:t> </a:t>
            </a:r>
            <a:r>
              <a:rPr lang="sl-SI" sz="2000" dirty="0" err="1" smtClean="0"/>
              <a:t>katetera</a:t>
            </a:r>
            <a:endParaRPr lang="sl-SI" sz="2000" dirty="0" smtClean="0"/>
          </a:p>
          <a:p>
            <a:pPr marL="0" indent="0">
              <a:buNone/>
            </a:pPr>
            <a:endParaRPr lang="sl-SI" sz="2000" dirty="0" smtClean="0"/>
          </a:p>
          <a:p>
            <a:pPr marL="0" indent="0">
              <a:buNone/>
            </a:pPr>
            <a:r>
              <a:rPr lang="sl-SI" sz="2000" dirty="0" smtClean="0"/>
              <a:t>EPIDURALNI </a:t>
            </a:r>
            <a:r>
              <a:rPr lang="sl-SI" sz="2000" dirty="0" smtClean="0"/>
              <a:t>APSCES</a:t>
            </a:r>
            <a:endParaRPr lang="sl-SI" sz="2000" dirty="0" smtClean="0"/>
          </a:p>
          <a:p>
            <a:r>
              <a:rPr lang="sl-SI" sz="2000" dirty="0"/>
              <a:t>senzorična / motorična blokada se </a:t>
            </a:r>
            <a:r>
              <a:rPr lang="sl-SI" sz="2000" dirty="0" err="1"/>
              <a:t>pogoršava</a:t>
            </a:r>
            <a:r>
              <a:rPr lang="sl-SI" sz="2000" dirty="0"/>
              <a:t> </a:t>
            </a:r>
          </a:p>
          <a:p>
            <a:r>
              <a:rPr lang="sl-SI" sz="2000" dirty="0" err="1" smtClean="0"/>
              <a:t>uz</a:t>
            </a:r>
            <a:r>
              <a:rPr lang="sl-SI" sz="2000" dirty="0" smtClean="0"/>
              <a:t> porast telesne temperature</a:t>
            </a:r>
          </a:p>
          <a:p>
            <a:r>
              <a:rPr lang="sl-SI" sz="2000" dirty="0" err="1"/>
              <a:t>o</a:t>
            </a:r>
            <a:r>
              <a:rPr lang="sl-SI" sz="2000" dirty="0" err="1" smtClean="0"/>
              <a:t>bično</a:t>
            </a:r>
            <a:r>
              <a:rPr lang="sl-SI" sz="2000" dirty="0" smtClean="0"/>
              <a:t> </a:t>
            </a:r>
            <a:r>
              <a:rPr lang="sl-SI" sz="2000" dirty="0" err="1" smtClean="0"/>
              <a:t>bez</a:t>
            </a:r>
            <a:r>
              <a:rPr lang="sl-SI" sz="2000" dirty="0" smtClean="0"/>
              <a:t> </a:t>
            </a:r>
            <a:r>
              <a:rPr lang="sl-SI" sz="2000" dirty="0" err="1" smtClean="0"/>
              <a:t>bola</a:t>
            </a:r>
            <a:r>
              <a:rPr lang="sl-SI" sz="2000" dirty="0" smtClean="0"/>
              <a:t> u </a:t>
            </a:r>
            <a:r>
              <a:rPr lang="sl-SI" sz="2000" dirty="0" err="1" smtClean="0"/>
              <a:t>kičmi</a:t>
            </a:r>
            <a:r>
              <a:rPr lang="sl-SI" sz="2000" dirty="0" smtClean="0"/>
              <a:t> </a:t>
            </a:r>
          </a:p>
          <a:p>
            <a:r>
              <a:rPr lang="sl-SI" sz="2000" dirty="0" smtClean="0"/>
              <a:t>3. do 5. dan </a:t>
            </a:r>
            <a:r>
              <a:rPr lang="sl-SI" sz="2000" dirty="0" err="1" smtClean="0"/>
              <a:t>nakon</a:t>
            </a:r>
            <a:r>
              <a:rPr lang="sl-SI" sz="2000" dirty="0" smtClean="0"/>
              <a:t> </a:t>
            </a:r>
            <a:r>
              <a:rPr lang="sl-SI" sz="2000" dirty="0" err="1" smtClean="0"/>
              <a:t>uvođenja</a:t>
            </a:r>
            <a:r>
              <a:rPr lang="sl-SI" sz="2000" dirty="0" smtClean="0"/>
              <a:t> </a:t>
            </a:r>
            <a:r>
              <a:rPr lang="sl-SI" sz="2000" dirty="0" err="1" smtClean="0"/>
              <a:t>epiduralnog</a:t>
            </a:r>
            <a:r>
              <a:rPr lang="sl-SI" sz="2000" dirty="0" smtClean="0"/>
              <a:t> </a:t>
            </a:r>
            <a:r>
              <a:rPr lang="sl-SI" sz="2000" dirty="0" err="1" smtClean="0"/>
              <a:t>katetera</a:t>
            </a:r>
            <a:endParaRPr lang="sl-SI" sz="2000" dirty="0" smtClean="0"/>
          </a:p>
          <a:p>
            <a:endParaRPr lang="sl-SI" sz="2000" dirty="0" smtClean="0"/>
          </a:p>
          <a:p>
            <a:pPr marL="0" indent="0">
              <a:buNone/>
            </a:pPr>
            <a:r>
              <a:rPr lang="sl-SI" sz="2000" b="1" dirty="0"/>
              <a:t>URGENTNA MR </a:t>
            </a:r>
            <a:r>
              <a:rPr lang="sl-SI" sz="2000" b="1" dirty="0" smtClean="0"/>
              <a:t>KIČME, </a:t>
            </a:r>
            <a:r>
              <a:rPr lang="sl-SI" sz="2000" dirty="0" smtClean="0"/>
              <a:t>U </a:t>
            </a:r>
            <a:r>
              <a:rPr lang="sl-SI" sz="2000" dirty="0"/>
              <a:t>SLUČAJU EPIDURALNOG </a:t>
            </a:r>
            <a:r>
              <a:rPr lang="sl-SI" sz="2000" dirty="0" smtClean="0"/>
              <a:t>HEMATOMA/ ABSCESA</a:t>
            </a:r>
            <a:endParaRPr lang="sl-SI" sz="2000" dirty="0"/>
          </a:p>
          <a:p>
            <a:pPr marL="0" indent="0">
              <a:buNone/>
            </a:pPr>
            <a:r>
              <a:rPr lang="sl-SI" sz="2000" dirty="0"/>
              <a:t> </a:t>
            </a:r>
            <a:r>
              <a:rPr lang="sl-SI" sz="2000" dirty="0" smtClean="0"/>
              <a:t>		</a:t>
            </a:r>
            <a:r>
              <a:rPr lang="sl-SI" sz="2000" b="1" dirty="0" smtClean="0"/>
              <a:t>URGENTNA </a:t>
            </a:r>
            <a:r>
              <a:rPr lang="sl-SI" sz="2000" b="1" dirty="0"/>
              <a:t>OPERACIJA I EVAKUACIJA </a:t>
            </a:r>
            <a:r>
              <a:rPr lang="sl-SI" sz="2000" b="1" dirty="0" smtClean="0"/>
              <a:t>HEMATOMA / </a:t>
            </a:r>
            <a:r>
              <a:rPr lang="sl-SI" sz="2000" b="1" dirty="0" smtClean="0"/>
              <a:t>APSCESA</a:t>
            </a:r>
            <a:endParaRPr lang="sl-SI" sz="2000" b="1" dirty="0"/>
          </a:p>
          <a:p>
            <a:pPr marL="0" indent="0">
              <a:buNone/>
            </a:pPr>
            <a:endParaRPr lang="sl-SI" sz="2000" dirty="0"/>
          </a:p>
        </p:txBody>
      </p:sp>
      <p:sp>
        <p:nvSpPr>
          <p:cNvPr id="4" name="Označba mesta številke diapozitiva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267786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smtClean="0"/>
              <a:t>LOKALNI APSCES NA KOŽI PORED EPIDURALNOG KATETERA</a:t>
            </a:r>
            <a:endParaRPr lang="sl-SI" sz="2000" dirty="0"/>
          </a:p>
        </p:txBody>
      </p:sp>
      <p:sp>
        <p:nvSpPr>
          <p:cNvPr id="3" name="Označba mesta vsebine 2"/>
          <p:cNvSpPr>
            <a:spLocks noGrp="1"/>
          </p:cNvSpPr>
          <p:nvPr>
            <p:ph idx="1"/>
          </p:nvPr>
        </p:nvSpPr>
        <p:spPr>
          <a:xfrm>
            <a:off x="1981200" y="2209800"/>
            <a:ext cx="6705600" cy="3733800"/>
          </a:xfrm>
        </p:spPr>
        <p:txBody>
          <a:bodyPr>
            <a:normAutofit/>
          </a:bodyPr>
          <a:lstStyle/>
          <a:p>
            <a:r>
              <a:rPr lang="sl-SI" sz="2000" dirty="0" err="1" smtClean="0"/>
              <a:t>Pacijent</a:t>
            </a:r>
            <a:r>
              <a:rPr lang="sl-SI" sz="2000" dirty="0" smtClean="0"/>
              <a:t> nema </a:t>
            </a:r>
            <a:r>
              <a:rPr lang="sl-SI" sz="2000" dirty="0" err="1" smtClean="0"/>
              <a:t>povišenu</a:t>
            </a:r>
            <a:r>
              <a:rPr lang="sl-SI" sz="2000" dirty="0" smtClean="0"/>
              <a:t> </a:t>
            </a:r>
            <a:r>
              <a:rPr lang="sl-SI" sz="2000" dirty="0" err="1" smtClean="0"/>
              <a:t>temperaturu</a:t>
            </a:r>
            <a:endParaRPr lang="sl-SI" sz="2000" dirty="0" smtClean="0"/>
          </a:p>
          <a:p>
            <a:r>
              <a:rPr lang="sl-SI" sz="2000" dirty="0" err="1" smtClean="0"/>
              <a:t>Pacijent</a:t>
            </a:r>
            <a:r>
              <a:rPr lang="sl-SI" sz="2000" dirty="0" smtClean="0"/>
              <a:t> nema </a:t>
            </a:r>
            <a:r>
              <a:rPr lang="sl-SI" sz="2000" dirty="0" err="1" smtClean="0"/>
              <a:t>bolova</a:t>
            </a:r>
            <a:endParaRPr lang="sl-SI" sz="2000" dirty="0" smtClean="0"/>
          </a:p>
          <a:p>
            <a:r>
              <a:rPr lang="sl-SI" sz="2000" dirty="0" err="1" smtClean="0"/>
              <a:t>Pacijent</a:t>
            </a:r>
            <a:r>
              <a:rPr lang="sl-SI" sz="2000" dirty="0" smtClean="0"/>
              <a:t> nema </a:t>
            </a:r>
            <a:r>
              <a:rPr lang="sl-SI" sz="2000" dirty="0" err="1" smtClean="0"/>
              <a:t>neuroloških</a:t>
            </a:r>
            <a:r>
              <a:rPr lang="sl-SI" sz="2000" dirty="0" smtClean="0"/>
              <a:t> </a:t>
            </a:r>
            <a:r>
              <a:rPr lang="sl-SI" sz="2000" dirty="0" err="1" smtClean="0"/>
              <a:t>poremećaja</a:t>
            </a:r>
            <a:endParaRPr lang="sl-SI" sz="2000" dirty="0" smtClean="0"/>
          </a:p>
          <a:p>
            <a:endParaRPr lang="sl-SI" sz="2000" dirty="0"/>
          </a:p>
          <a:p>
            <a:pPr marL="0" indent="0">
              <a:buNone/>
            </a:pPr>
            <a:r>
              <a:rPr lang="sl-SI" sz="2000" dirty="0" smtClean="0"/>
              <a:t>KATETER ODMAH IZVADIMO.</a:t>
            </a:r>
          </a:p>
          <a:p>
            <a:pPr marL="0" indent="0">
              <a:buNone/>
            </a:pPr>
            <a:r>
              <a:rPr lang="sl-SI" sz="2000" dirty="0" err="1" smtClean="0"/>
              <a:t>Liječenje</a:t>
            </a:r>
            <a:r>
              <a:rPr lang="sl-SI" sz="2000" dirty="0" smtClean="0"/>
              <a:t> spontano.</a:t>
            </a:r>
          </a:p>
          <a:p>
            <a:pPr marL="0" indent="0">
              <a:buNone/>
            </a:pPr>
            <a:r>
              <a:rPr lang="sl-SI" sz="2000" dirty="0" smtClean="0"/>
              <a:t>Ne treba sistemski antibiotik.</a:t>
            </a:r>
            <a:endParaRPr lang="sl-SI" sz="2000" dirty="0"/>
          </a:p>
        </p:txBody>
      </p:sp>
      <p:sp>
        <p:nvSpPr>
          <p:cNvPr id="4" name="Označba mesta številke diapozitiva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76616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p:cNvSpPr>
            <a:spLocks noGrp="1"/>
          </p:cNvSpPr>
          <p:nvPr>
            <p:ph type="title"/>
          </p:nvPr>
        </p:nvSpPr>
        <p:spPr>
          <a:xfrm>
            <a:off x="4876800" y="301625"/>
            <a:ext cx="3606800" cy="1758950"/>
          </a:xfrm>
        </p:spPr>
        <p:txBody>
          <a:bodyPr/>
          <a:lstStyle/>
          <a:p>
            <a:pPr algn="r"/>
            <a:r>
              <a:rPr lang="sl-SI" altLang="sl-SI" sz="2000" dirty="0" smtClean="0"/>
              <a:t/>
            </a:r>
            <a:br>
              <a:rPr lang="sl-SI" altLang="sl-SI" sz="2000" dirty="0" smtClean="0"/>
            </a:br>
            <a:r>
              <a:rPr lang="sl-SI" altLang="sl-SI" sz="2000" dirty="0" smtClean="0"/>
              <a:t> FIKSACIJA</a:t>
            </a:r>
            <a:br>
              <a:rPr lang="sl-SI" altLang="sl-SI" sz="2000" dirty="0" smtClean="0"/>
            </a:br>
            <a:r>
              <a:rPr lang="sl-SI" altLang="sl-SI" sz="2000" dirty="0" smtClean="0"/>
              <a:t>EPIDURALNOG KATETERA</a:t>
            </a:r>
            <a:br>
              <a:rPr lang="sl-SI" altLang="sl-SI" sz="2000" dirty="0" smtClean="0"/>
            </a:br>
            <a:r>
              <a:rPr lang="sl-SI" altLang="sl-SI" sz="2000" dirty="0" smtClean="0"/>
              <a:t>SPRIJEDA</a:t>
            </a:r>
            <a:br>
              <a:rPr lang="sl-SI" altLang="sl-SI" sz="2000" dirty="0" smtClean="0"/>
            </a:br>
            <a:endParaRPr lang="sl-SI" altLang="sl-SI" sz="2000" dirty="0" smtClean="0"/>
          </a:p>
        </p:txBody>
      </p:sp>
      <p:pic>
        <p:nvPicPr>
          <p:cNvPr id="20483"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327150"/>
            <a:ext cx="2808287" cy="4992688"/>
          </a:xfrm>
        </p:spPr>
      </p:pic>
      <p:pic>
        <p:nvPicPr>
          <p:cNvPr id="20484" name="Slika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1752600"/>
            <a:ext cx="3278981"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p:cNvSpPr txBox="1"/>
          <p:nvPr/>
        </p:nvSpPr>
        <p:spPr>
          <a:xfrm>
            <a:off x="1763713" y="914400"/>
            <a:ext cx="2198687" cy="369332"/>
          </a:xfrm>
          <a:prstGeom prst="rect">
            <a:avLst/>
          </a:prstGeom>
          <a:noFill/>
        </p:spPr>
        <p:txBody>
          <a:bodyPr wrap="square" rtlCol="0">
            <a:spAutoFit/>
          </a:bodyPr>
          <a:lstStyle/>
          <a:p>
            <a:r>
              <a:rPr lang="sl-SI" altLang="sl-SI" dirty="0"/>
              <a:t>PRAVI NAČIN</a:t>
            </a:r>
            <a:endParaRPr lang="sl-SI" dirty="0"/>
          </a:p>
        </p:txBody>
      </p:sp>
    </p:spTree>
    <p:extLst>
      <p:ext uri="{BB962C8B-B14F-4D97-AF65-F5344CB8AC3E}">
        <p14:creationId xmlns:p14="http://schemas.microsoft.com/office/powerpoint/2010/main" val="2191871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p:cNvSpPr>
            <a:spLocks noGrp="1"/>
          </p:cNvSpPr>
          <p:nvPr>
            <p:ph type="title"/>
          </p:nvPr>
        </p:nvSpPr>
        <p:spPr/>
        <p:txBody>
          <a:bodyPr/>
          <a:lstStyle/>
          <a:p>
            <a:pPr algn="ctr"/>
            <a:r>
              <a:rPr lang="sl-SI" altLang="sl-SI" sz="1800" dirty="0" smtClean="0"/>
              <a:t>EPIDURALNI KATETER</a:t>
            </a:r>
            <a:br>
              <a:rPr lang="sl-SI" altLang="sl-SI" sz="1800" dirty="0" smtClean="0"/>
            </a:br>
            <a:r>
              <a:rPr lang="sl-SI" altLang="sl-SI" sz="1800" dirty="0" smtClean="0"/>
              <a:t>PRAVI NAČIN FIKSACIJE NA LEĐIMA</a:t>
            </a:r>
          </a:p>
        </p:txBody>
      </p:sp>
      <p:pic>
        <p:nvPicPr>
          <p:cNvPr id="21507"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49035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slov 1"/>
          <p:cNvSpPr>
            <a:spLocks noGrp="1"/>
          </p:cNvSpPr>
          <p:nvPr>
            <p:ph type="title"/>
          </p:nvPr>
        </p:nvSpPr>
        <p:spPr/>
        <p:txBody>
          <a:bodyPr>
            <a:normAutofit/>
          </a:bodyPr>
          <a:lstStyle/>
          <a:p>
            <a:r>
              <a:rPr lang="sl-SI" altLang="sl-SI" sz="2000" dirty="0" smtClean="0"/>
              <a:t>FIKSACIJA EPIDURALNOG KATETERA</a:t>
            </a:r>
            <a:br>
              <a:rPr lang="sl-SI" altLang="sl-SI" sz="2000" dirty="0" smtClean="0"/>
            </a:br>
            <a:r>
              <a:rPr lang="sl-SI" altLang="sl-SI" sz="2000" dirty="0" smtClean="0"/>
              <a:t>KAKO NIJE U REDU</a:t>
            </a:r>
          </a:p>
        </p:txBody>
      </p:sp>
      <p:pic>
        <p:nvPicPr>
          <p:cNvPr id="24579"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2420938"/>
            <a:ext cx="4064000" cy="3048000"/>
          </a:xfrm>
        </p:spPr>
      </p:pic>
      <p:pic>
        <p:nvPicPr>
          <p:cNvPr id="24580" name="Slika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1912938"/>
            <a:ext cx="304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792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smtClean="0"/>
              <a:t>UKLANJANJE EPIDURALNOG KATETERA </a:t>
            </a:r>
            <a:br>
              <a:rPr lang="sl-SI" sz="2000" dirty="0" smtClean="0"/>
            </a:br>
            <a:r>
              <a:rPr lang="sl-SI" sz="2000" dirty="0" smtClean="0"/>
              <a:t>kod </a:t>
            </a:r>
            <a:r>
              <a:rPr lang="sl-SI" sz="2000" dirty="0" err="1" smtClean="0"/>
              <a:t>pacijenata</a:t>
            </a:r>
            <a:r>
              <a:rPr lang="sl-SI" sz="2000" dirty="0" smtClean="0"/>
              <a:t> na </a:t>
            </a:r>
            <a:r>
              <a:rPr lang="sl-SI" sz="2000" dirty="0" err="1" smtClean="0"/>
              <a:t>tromboprofilaksi</a:t>
            </a:r>
            <a:r>
              <a:rPr lang="sl-SI" sz="2000" dirty="0" smtClean="0"/>
              <a:t> </a:t>
            </a:r>
            <a:r>
              <a:rPr lang="sl-SI" sz="2000" dirty="0" err="1" smtClean="0"/>
              <a:t>sa</a:t>
            </a:r>
            <a:r>
              <a:rPr lang="sl-SI" sz="2000" dirty="0" smtClean="0"/>
              <a:t> NMH</a:t>
            </a:r>
            <a:endParaRPr lang="sl-SI" sz="2000" dirty="0"/>
          </a:p>
        </p:txBody>
      </p:sp>
      <p:sp>
        <p:nvSpPr>
          <p:cNvPr id="3" name="Označba mesta vsebine 2"/>
          <p:cNvSpPr>
            <a:spLocks noGrp="1"/>
          </p:cNvSpPr>
          <p:nvPr>
            <p:ph idx="1"/>
          </p:nvPr>
        </p:nvSpPr>
        <p:spPr>
          <a:xfrm>
            <a:off x="457200" y="2667000"/>
            <a:ext cx="8610600" cy="3276600"/>
          </a:xfrm>
        </p:spPr>
        <p:txBody>
          <a:bodyPr>
            <a:normAutofit/>
          </a:bodyPr>
          <a:lstStyle/>
          <a:p>
            <a:pPr marL="0" indent="0">
              <a:buNone/>
            </a:pPr>
            <a:r>
              <a:rPr lang="sl-SI" sz="2000" dirty="0"/>
              <a:t>U</a:t>
            </a:r>
            <a:r>
              <a:rPr lang="sl-SI" sz="2000" dirty="0" smtClean="0"/>
              <a:t>klanjanje </a:t>
            </a:r>
            <a:r>
              <a:rPr lang="sl-SI" sz="2000" dirty="0" err="1" smtClean="0"/>
              <a:t>epiduralnog</a:t>
            </a:r>
            <a:r>
              <a:rPr lang="sl-SI" sz="2000" dirty="0" smtClean="0"/>
              <a:t> </a:t>
            </a:r>
            <a:r>
              <a:rPr lang="sl-SI" sz="2000" dirty="0" err="1" smtClean="0"/>
              <a:t>katetera</a:t>
            </a:r>
            <a:r>
              <a:rPr lang="sl-SI" sz="2000" dirty="0" smtClean="0"/>
              <a:t> treba planirati u </a:t>
            </a:r>
            <a:r>
              <a:rPr lang="sl-SI" sz="2000" dirty="0" err="1" smtClean="0"/>
              <a:t>istom</a:t>
            </a:r>
            <a:r>
              <a:rPr lang="sl-SI" sz="2000" dirty="0" smtClean="0"/>
              <a:t> smislu </a:t>
            </a:r>
            <a:r>
              <a:rPr lang="sl-SI" sz="2000" dirty="0" err="1" smtClean="0"/>
              <a:t>kao</a:t>
            </a:r>
            <a:r>
              <a:rPr lang="sl-SI" sz="2000" dirty="0" smtClean="0"/>
              <a:t> </a:t>
            </a:r>
            <a:r>
              <a:rPr lang="sl-SI" sz="2000" dirty="0" err="1" smtClean="0"/>
              <a:t>uvođenje</a:t>
            </a:r>
            <a:r>
              <a:rPr lang="sl-SI" sz="2000" dirty="0" smtClean="0"/>
              <a:t>.</a:t>
            </a:r>
          </a:p>
          <a:p>
            <a:pPr marL="0" indent="0">
              <a:buNone/>
            </a:pPr>
            <a:endParaRPr lang="sl-SI" sz="2000" dirty="0"/>
          </a:p>
          <a:p>
            <a:pPr marL="0" indent="0">
              <a:buNone/>
            </a:pPr>
            <a:r>
              <a:rPr lang="sl-SI" sz="2000" dirty="0" smtClean="0"/>
              <a:t>Epiduralni </a:t>
            </a:r>
            <a:r>
              <a:rPr lang="sl-SI" sz="2000" dirty="0" err="1" smtClean="0"/>
              <a:t>katater</a:t>
            </a:r>
            <a:r>
              <a:rPr lang="sl-SI" sz="2000" dirty="0" smtClean="0"/>
              <a:t> može se </a:t>
            </a:r>
            <a:r>
              <a:rPr lang="sl-SI" sz="2000" dirty="0" err="1" smtClean="0"/>
              <a:t>izvući</a:t>
            </a:r>
            <a:r>
              <a:rPr lang="sl-SI" sz="2000" dirty="0" smtClean="0"/>
              <a:t> 10 – 12 h </a:t>
            </a:r>
            <a:r>
              <a:rPr lang="sl-SI" sz="2000" dirty="0" err="1" smtClean="0"/>
              <a:t>nakon</a:t>
            </a:r>
            <a:r>
              <a:rPr lang="sl-SI" sz="2000" dirty="0" smtClean="0"/>
              <a:t> </a:t>
            </a:r>
            <a:r>
              <a:rPr lang="sl-SI" sz="2000" dirty="0" err="1" smtClean="0"/>
              <a:t>profilaktičke</a:t>
            </a:r>
            <a:r>
              <a:rPr lang="sl-SI" sz="2000" dirty="0" smtClean="0"/>
              <a:t> doze NMH,</a:t>
            </a:r>
          </a:p>
          <a:p>
            <a:pPr marL="0" indent="0">
              <a:buNone/>
            </a:pPr>
            <a:endParaRPr lang="sl-SI" sz="2000" dirty="0"/>
          </a:p>
          <a:p>
            <a:pPr marL="0" indent="0">
              <a:buNone/>
            </a:pPr>
            <a:r>
              <a:rPr lang="sl-SI" sz="2000" dirty="0"/>
              <a:t>a</a:t>
            </a:r>
            <a:r>
              <a:rPr lang="sl-SI" sz="2000" dirty="0" smtClean="0"/>
              <a:t> </a:t>
            </a:r>
            <a:r>
              <a:rPr lang="sl-SI" sz="2000" dirty="0" err="1" smtClean="0"/>
              <a:t>sledeća</a:t>
            </a:r>
            <a:r>
              <a:rPr lang="sl-SI" sz="2000" dirty="0" smtClean="0"/>
              <a:t> </a:t>
            </a:r>
            <a:r>
              <a:rPr lang="sl-SI" sz="2000" dirty="0" err="1" smtClean="0"/>
              <a:t>profilaktička</a:t>
            </a:r>
            <a:r>
              <a:rPr lang="sl-SI" sz="2000" dirty="0" smtClean="0"/>
              <a:t> doza NMH daje se 6 – 8 h </a:t>
            </a:r>
            <a:r>
              <a:rPr lang="sl-SI" sz="2000" dirty="0" err="1" smtClean="0"/>
              <a:t>nakon</a:t>
            </a:r>
            <a:r>
              <a:rPr lang="sl-SI" sz="2000" dirty="0" smtClean="0"/>
              <a:t> uklanjanja EK</a:t>
            </a:r>
            <a:endParaRPr lang="sl-SI" sz="2000" dirty="0"/>
          </a:p>
        </p:txBody>
      </p:sp>
      <p:sp>
        <p:nvSpPr>
          <p:cNvPr id="4" name="Označba mesta številke diapozitiva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417214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smtClean="0"/>
              <a:t>HVALA NA PAŽNJI</a:t>
            </a:r>
            <a:endParaRPr lang="sl-SI" sz="2000" dirty="0"/>
          </a:p>
        </p:txBody>
      </p:sp>
      <p:sp>
        <p:nvSpPr>
          <p:cNvPr id="4" name="Označba mesta številke diapozitiva 3"/>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377" y="2057400"/>
            <a:ext cx="6499623" cy="3301395"/>
          </a:xfrm>
          <a:prstGeom prst="rect">
            <a:avLst/>
          </a:prstGeom>
          <a:ln w="190500" cap="sq">
            <a:solidFill>
              <a:srgbClr val="C8C6BD"/>
            </a:solidFill>
            <a:prstDash val="solid"/>
            <a:miter lim="800000"/>
          </a:ln>
          <a:effectLst>
            <a:glow rad="228600">
              <a:schemeClr val="accent1">
                <a:satMod val="175000"/>
                <a:alpha val="40000"/>
              </a:schemeClr>
            </a:glow>
            <a:outerShdw blurRad="254000" algn="bl" rotWithShape="0">
              <a:srgbClr val="000000">
                <a:alpha val="43000"/>
              </a:srgbClr>
            </a:outerShdw>
          </a:effectLst>
          <a:scene3d>
            <a:camera prst="isometricOffAxis2Left"/>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2633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smtClean="0"/>
              <a:t>EPIDURALNA ANALGEZIJA</a:t>
            </a:r>
            <a:endParaRPr lang="sl-SI" sz="2000" dirty="0"/>
          </a:p>
        </p:txBody>
      </p:sp>
      <p:sp>
        <p:nvSpPr>
          <p:cNvPr id="4" name="Označba mesta številke diapozitiva 3"/>
          <p:cNvSpPr>
            <a:spLocks noGrp="1"/>
          </p:cNvSpPr>
          <p:nvPr>
            <p:ph type="sldNum" sz="quarter" idx="12"/>
          </p:nvPr>
        </p:nvSpPr>
        <p:spPr/>
        <p:txBody>
          <a:bodyPr/>
          <a:lstStyle/>
          <a:p>
            <a:fld id="{B6F15528-21DE-4FAA-801E-634DDDAF4B2B}" type="slidenum">
              <a:rPr lang="en-US" smtClean="0"/>
              <a:pPr/>
              <a:t>2</a:t>
            </a:fld>
            <a:endParaRPr lang="en-US"/>
          </a:p>
        </p:txBody>
      </p:sp>
      <p:pic>
        <p:nvPicPr>
          <p:cNvPr id="1030" name="Picture 6" descr="Rezultat iskanja slik za thoracic epidural catheter pictu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057400"/>
            <a:ext cx="4762500" cy="2390775"/>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p:cNvSpPr txBox="1"/>
          <p:nvPr/>
        </p:nvSpPr>
        <p:spPr>
          <a:xfrm>
            <a:off x="1752600" y="4876800"/>
            <a:ext cx="6096000" cy="369332"/>
          </a:xfrm>
          <a:prstGeom prst="rect">
            <a:avLst/>
          </a:prstGeom>
          <a:noFill/>
        </p:spPr>
        <p:txBody>
          <a:bodyPr wrap="square" rtlCol="0">
            <a:spAutoFit/>
          </a:bodyPr>
          <a:lstStyle/>
          <a:p>
            <a:r>
              <a:rPr lang="sl-SI" dirty="0" smtClean="0"/>
              <a:t>Optimalna </a:t>
            </a:r>
            <a:r>
              <a:rPr lang="sl-SI" dirty="0" err="1" smtClean="0"/>
              <a:t>dužina</a:t>
            </a:r>
            <a:r>
              <a:rPr lang="sl-SI" dirty="0" smtClean="0"/>
              <a:t> </a:t>
            </a:r>
            <a:r>
              <a:rPr lang="sl-SI" dirty="0" err="1" smtClean="0"/>
              <a:t>katetera</a:t>
            </a:r>
            <a:r>
              <a:rPr lang="sl-SI" dirty="0" smtClean="0"/>
              <a:t> u </a:t>
            </a:r>
            <a:r>
              <a:rPr lang="sl-SI" dirty="0" err="1" smtClean="0"/>
              <a:t>epiduralnom</a:t>
            </a:r>
            <a:r>
              <a:rPr lang="sl-SI" dirty="0" smtClean="0"/>
              <a:t> prostoru: 4 – 6 cm</a:t>
            </a:r>
            <a:endParaRPr lang="sl-SI" dirty="0"/>
          </a:p>
        </p:txBody>
      </p:sp>
    </p:spTree>
    <p:extLst>
      <p:ext uri="{BB962C8B-B14F-4D97-AF65-F5344CB8AC3E}">
        <p14:creationId xmlns:p14="http://schemas.microsoft.com/office/powerpoint/2010/main" val="3818396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smtClean="0"/>
              <a:t>LUMBALNA I TORAKALNA EPIDURALNA ANALGEZIJA</a:t>
            </a:r>
            <a:endParaRPr lang="sl-SI" sz="2000" dirty="0"/>
          </a:p>
        </p:txBody>
      </p:sp>
      <p:sp>
        <p:nvSpPr>
          <p:cNvPr id="4" name="Označba mesta številke diapozitiva 3"/>
          <p:cNvSpPr>
            <a:spLocks noGrp="1"/>
          </p:cNvSpPr>
          <p:nvPr>
            <p:ph type="sldNum" sz="quarter" idx="12"/>
          </p:nvPr>
        </p:nvSpPr>
        <p:spPr/>
        <p:txBody>
          <a:bodyPr/>
          <a:lstStyle/>
          <a:p>
            <a:fld id="{B6F15528-21DE-4FAA-801E-634DDDAF4B2B}" type="slidenum">
              <a:rPr lang="en-US" smtClean="0"/>
              <a:pPr/>
              <a:t>3</a:t>
            </a:fld>
            <a:endParaRPr lang="en-US"/>
          </a:p>
        </p:txBody>
      </p:sp>
      <p:pic>
        <p:nvPicPr>
          <p:cNvPr id="2050" name="Picture 2" descr="Povezana slik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0125" y="1905000"/>
            <a:ext cx="3698006"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620973" y="2667000"/>
            <a:ext cx="3962400" cy="3416320"/>
          </a:xfrm>
          <a:prstGeom prst="rect">
            <a:avLst/>
          </a:prstGeom>
          <a:noFill/>
        </p:spPr>
        <p:txBody>
          <a:bodyPr wrap="square" rtlCol="0">
            <a:spAutoFit/>
          </a:bodyPr>
          <a:lstStyle/>
          <a:p>
            <a:r>
              <a:rPr lang="sl-SI" dirty="0"/>
              <a:t>TORAKALNA EPIDURALNA ANALGEZIJA</a:t>
            </a:r>
          </a:p>
          <a:p>
            <a:r>
              <a:rPr lang="sl-SI" dirty="0"/>
              <a:t>abdominalne operacije</a:t>
            </a:r>
          </a:p>
          <a:p>
            <a:r>
              <a:rPr lang="sl-SI" dirty="0"/>
              <a:t>torakalne </a:t>
            </a:r>
            <a:r>
              <a:rPr lang="sl-SI" dirty="0" smtClean="0"/>
              <a:t>operacije</a:t>
            </a:r>
          </a:p>
          <a:p>
            <a:endParaRPr lang="sl-SI" dirty="0" smtClean="0"/>
          </a:p>
          <a:p>
            <a:endParaRPr lang="sl-SI" dirty="0"/>
          </a:p>
          <a:p>
            <a:r>
              <a:rPr lang="sl-SI" dirty="0" smtClean="0"/>
              <a:t>LUMBALNA EPIDURALNA ANALGEZIJA</a:t>
            </a:r>
          </a:p>
          <a:p>
            <a:r>
              <a:rPr lang="sl-SI" dirty="0"/>
              <a:t>o</a:t>
            </a:r>
            <a:r>
              <a:rPr lang="sl-SI" dirty="0" smtClean="0"/>
              <a:t>rtopedske /</a:t>
            </a:r>
            <a:r>
              <a:rPr lang="sl-SI" dirty="0" err="1" smtClean="0"/>
              <a:t>traumatološke</a:t>
            </a:r>
            <a:r>
              <a:rPr lang="sl-SI" dirty="0" smtClean="0"/>
              <a:t> operacije</a:t>
            </a:r>
          </a:p>
          <a:p>
            <a:endParaRPr lang="sl-SI" dirty="0"/>
          </a:p>
          <a:p>
            <a:r>
              <a:rPr lang="sl-SI" dirty="0" smtClean="0"/>
              <a:t>ginekološki / urološki </a:t>
            </a:r>
            <a:r>
              <a:rPr lang="sl-SI" dirty="0" err="1" smtClean="0"/>
              <a:t>zahvati</a:t>
            </a:r>
            <a:r>
              <a:rPr lang="sl-SI" dirty="0" smtClean="0"/>
              <a:t> u </a:t>
            </a:r>
            <a:r>
              <a:rPr lang="sl-SI" dirty="0" err="1" smtClean="0"/>
              <a:t>donjem</a:t>
            </a:r>
            <a:r>
              <a:rPr lang="sl-SI" dirty="0" smtClean="0"/>
              <a:t> </a:t>
            </a:r>
            <a:r>
              <a:rPr lang="sl-SI" dirty="0" err="1" smtClean="0"/>
              <a:t>abdomenu</a:t>
            </a:r>
            <a:endParaRPr lang="sl-SI" dirty="0" smtClean="0"/>
          </a:p>
          <a:p>
            <a:endParaRPr lang="sl-SI" dirty="0"/>
          </a:p>
          <a:p>
            <a:endParaRPr lang="sl-SI" dirty="0" smtClean="0"/>
          </a:p>
        </p:txBody>
      </p:sp>
    </p:spTree>
    <p:extLst>
      <p:ext uri="{BB962C8B-B14F-4D97-AF65-F5344CB8AC3E}">
        <p14:creationId xmlns:p14="http://schemas.microsoft.com/office/powerpoint/2010/main" val="4124952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a:bodyPr>
          <a:lstStyle/>
          <a:p>
            <a:r>
              <a:rPr lang="bs-Latn-BA" sz="2000" dirty="0" smtClean="0">
                <a:solidFill>
                  <a:srgbClr val="002060"/>
                </a:solidFill>
                <a:latin typeface="Book Antiqua" panose="02040602050305030304" pitchFamily="18" charset="0"/>
              </a:rPr>
              <a:t>LJEKOVI ZA EPIDURALNU ANALGEZIJU</a:t>
            </a:r>
            <a:endParaRPr lang="bs-Latn-BA" sz="2000"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bs-Latn-BA" sz="1800" dirty="0" smtClean="0">
                <a:solidFill>
                  <a:srgbClr val="002060"/>
                </a:solidFill>
                <a:latin typeface="Book Antiqua" panose="02040602050305030304" pitchFamily="18" charset="0"/>
              </a:rPr>
              <a:t>LOKALNI ANESTETICI:	ropivakain, levobupivakain, bupivakain</a:t>
            </a:r>
            <a:endParaRPr lang="bs-Latn-BA" sz="600" dirty="0" smtClean="0">
              <a:solidFill>
                <a:srgbClr val="002060"/>
              </a:solidFill>
              <a:latin typeface="Book Antiqua" panose="02040602050305030304" pitchFamily="18" charset="0"/>
            </a:endParaRPr>
          </a:p>
          <a:p>
            <a:endParaRPr lang="bs-Latn-BA" sz="1800" dirty="0">
              <a:solidFill>
                <a:srgbClr val="002060"/>
              </a:solidFill>
              <a:latin typeface="Book Antiqua" panose="02040602050305030304" pitchFamily="18" charset="0"/>
            </a:endParaRPr>
          </a:p>
          <a:p>
            <a:endParaRPr lang="bs-Latn-BA" sz="1800" dirty="0" smtClean="0">
              <a:solidFill>
                <a:srgbClr val="002060"/>
              </a:solidFill>
              <a:latin typeface="Book Antiqua" panose="02040602050305030304" pitchFamily="18" charset="0"/>
            </a:endParaRPr>
          </a:p>
          <a:p>
            <a:r>
              <a:rPr lang="bs-Latn-BA" sz="1800" dirty="0" smtClean="0">
                <a:solidFill>
                  <a:srgbClr val="002060"/>
                </a:solidFill>
                <a:latin typeface="Book Antiqua" panose="02040602050305030304" pitchFamily="18" charset="0"/>
              </a:rPr>
              <a:t>OPIOIDI:			morfij, fentanil</a:t>
            </a:r>
          </a:p>
          <a:p>
            <a:endParaRPr lang="bs-Latn-BA" sz="1800" dirty="0">
              <a:solidFill>
                <a:srgbClr val="002060"/>
              </a:solidFill>
              <a:latin typeface="Book Antiqua" panose="02040602050305030304" pitchFamily="18" charset="0"/>
            </a:endParaRPr>
          </a:p>
          <a:p>
            <a:endParaRPr lang="bs-Latn-BA" sz="1800" dirty="0" smtClean="0">
              <a:solidFill>
                <a:srgbClr val="002060"/>
              </a:solidFill>
              <a:latin typeface="Book Antiqua" panose="02040602050305030304" pitchFamily="18" charset="0"/>
            </a:endParaRPr>
          </a:p>
          <a:p>
            <a:r>
              <a:rPr lang="bs-Latn-BA" sz="1800" dirty="0" smtClean="0">
                <a:solidFill>
                  <a:srgbClr val="002060"/>
                </a:solidFill>
                <a:latin typeface="Book Antiqua" panose="02040602050305030304" pitchFamily="18" charset="0"/>
              </a:rPr>
              <a:t>DODATNI LJEKOVI:		katapresan</a:t>
            </a:r>
            <a:endParaRPr lang="bs-Latn-BA" sz="1800" dirty="0">
              <a:solidFill>
                <a:srgbClr val="002060"/>
              </a:solidFill>
              <a:latin typeface="Book Antiqua" panose="02040602050305030304" pitchFamily="18"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518287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smtClean="0"/>
              <a:t>DJELOVANJE EPIDURALNIH LJEKOVA</a:t>
            </a:r>
            <a:endParaRPr lang="sl-SI" sz="2000" dirty="0"/>
          </a:p>
        </p:txBody>
      </p:sp>
      <p:sp>
        <p:nvSpPr>
          <p:cNvPr id="3" name="Označba mesta vsebine 2"/>
          <p:cNvSpPr>
            <a:spLocks noGrp="1"/>
          </p:cNvSpPr>
          <p:nvPr>
            <p:ph idx="1"/>
          </p:nvPr>
        </p:nvSpPr>
        <p:spPr/>
        <p:txBody>
          <a:bodyPr>
            <a:normAutofit/>
          </a:bodyPr>
          <a:lstStyle/>
          <a:p>
            <a:pPr marL="0" indent="0">
              <a:buNone/>
            </a:pPr>
            <a:r>
              <a:rPr lang="sl-SI" sz="2000" dirty="0" smtClean="0"/>
              <a:t>LOKALNI ANESTETICI	</a:t>
            </a:r>
            <a:r>
              <a:rPr lang="sl-SI" sz="2000" dirty="0" err="1" smtClean="0"/>
              <a:t>blokiraju</a:t>
            </a:r>
            <a:r>
              <a:rPr lang="sl-SI" sz="2000" dirty="0"/>
              <a:t> </a:t>
            </a:r>
            <a:r>
              <a:rPr lang="sl-SI" sz="2000" dirty="0" smtClean="0"/>
              <a:t>	</a:t>
            </a:r>
          </a:p>
          <a:p>
            <a:pPr marL="0" indent="0">
              <a:buNone/>
            </a:pPr>
            <a:endParaRPr lang="sl-SI" sz="2000" dirty="0"/>
          </a:p>
          <a:p>
            <a:r>
              <a:rPr lang="sl-SI" sz="2000" dirty="0" err="1" smtClean="0"/>
              <a:t>simpatičke</a:t>
            </a:r>
            <a:r>
              <a:rPr lang="sl-SI" sz="2000" dirty="0" smtClean="0"/>
              <a:t> živce: 		bradikardija, </a:t>
            </a:r>
            <a:r>
              <a:rPr lang="sl-SI" sz="2000" dirty="0" err="1" smtClean="0"/>
              <a:t>vazodilatacija</a:t>
            </a:r>
            <a:r>
              <a:rPr lang="sl-SI" sz="2000" dirty="0" smtClean="0"/>
              <a:t> i </a:t>
            </a:r>
            <a:r>
              <a:rPr lang="sl-SI" sz="2000" dirty="0" err="1" smtClean="0"/>
              <a:t>hipotenzija</a:t>
            </a:r>
            <a:endParaRPr lang="sl-SI" sz="2000" dirty="0" smtClean="0"/>
          </a:p>
          <a:p>
            <a:endParaRPr lang="sl-SI" sz="2000" dirty="0"/>
          </a:p>
          <a:p>
            <a:r>
              <a:rPr lang="sl-SI" sz="2000" dirty="0" err="1" smtClean="0"/>
              <a:t>senzoričke</a:t>
            </a:r>
            <a:r>
              <a:rPr lang="sl-SI" sz="2000" dirty="0" smtClean="0"/>
              <a:t> živce: 		blokada  </a:t>
            </a:r>
            <a:r>
              <a:rPr lang="sl-SI" sz="2000" dirty="0" err="1" smtClean="0"/>
              <a:t>osjećaja</a:t>
            </a:r>
            <a:r>
              <a:rPr lang="sl-SI" sz="2000" dirty="0" smtClean="0"/>
              <a:t> </a:t>
            </a:r>
            <a:r>
              <a:rPr lang="sl-SI" sz="2000" dirty="0" err="1" smtClean="0"/>
              <a:t>dodira</a:t>
            </a:r>
            <a:r>
              <a:rPr lang="sl-SI" sz="2000" dirty="0" smtClean="0"/>
              <a:t> i temperature</a:t>
            </a:r>
          </a:p>
          <a:p>
            <a:endParaRPr lang="sl-SI" sz="2000" dirty="0"/>
          </a:p>
          <a:p>
            <a:r>
              <a:rPr lang="sl-SI" sz="2000" dirty="0" err="1" smtClean="0"/>
              <a:t>motoričke</a:t>
            </a:r>
            <a:r>
              <a:rPr lang="sl-SI" sz="2000" dirty="0" smtClean="0"/>
              <a:t> živce:		</a:t>
            </a:r>
            <a:r>
              <a:rPr lang="sl-SI" sz="2000" dirty="0" err="1" smtClean="0"/>
              <a:t>mišićna</a:t>
            </a:r>
            <a:r>
              <a:rPr lang="sl-SI" sz="2000" dirty="0" smtClean="0"/>
              <a:t> slabost, pareza ili paraliza</a:t>
            </a:r>
          </a:p>
          <a:p>
            <a:endParaRPr lang="sl-SI" sz="2000" dirty="0"/>
          </a:p>
          <a:p>
            <a:pPr marL="0" indent="0">
              <a:buNone/>
            </a:pPr>
            <a:r>
              <a:rPr lang="sl-SI" sz="2000" dirty="0" smtClean="0"/>
              <a:t>OPIOIDI  se </a:t>
            </a:r>
            <a:r>
              <a:rPr lang="sl-SI" sz="2000" dirty="0" err="1" smtClean="0"/>
              <a:t>vežu</a:t>
            </a:r>
            <a:r>
              <a:rPr lang="sl-SI" sz="2000" dirty="0" smtClean="0"/>
              <a:t> na </a:t>
            </a:r>
            <a:r>
              <a:rPr lang="sl-SI" sz="2000" dirty="0" err="1" smtClean="0"/>
              <a:t>opioidne</a:t>
            </a:r>
            <a:r>
              <a:rPr lang="sl-SI" sz="2000" dirty="0" smtClean="0"/>
              <a:t> </a:t>
            </a:r>
            <a:r>
              <a:rPr lang="sl-SI" sz="2000" dirty="0" err="1" smtClean="0"/>
              <a:t>receptore</a:t>
            </a:r>
            <a:r>
              <a:rPr lang="sl-SI" sz="2000" dirty="0" smtClean="0"/>
              <a:t>: 	</a:t>
            </a:r>
            <a:r>
              <a:rPr lang="sl-SI" sz="2000" dirty="0" err="1" smtClean="0"/>
              <a:t>smanjivaju</a:t>
            </a:r>
            <a:r>
              <a:rPr lang="sl-SI" sz="2000" dirty="0" smtClean="0"/>
              <a:t> bol (analgezija),</a:t>
            </a:r>
          </a:p>
          <a:p>
            <a:pPr marL="0" indent="0">
              <a:buNone/>
            </a:pPr>
            <a:r>
              <a:rPr lang="sl-SI" sz="2000" dirty="0" smtClean="0"/>
              <a:t>a potencialno </a:t>
            </a:r>
            <a:r>
              <a:rPr lang="sl-SI" sz="2000" dirty="0" err="1" smtClean="0"/>
              <a:t>uzrokuju</a:t>
            </a:r>
            <a:r>
              <a:rPr lang="sl-SI" sz="2000" dirty="0" smtClean="0"/>
              <a:t> i </a:t>
            </a:r>
            <a:r>
              <a:rPr lang="sl-SI" sz="2000" dirty="0" err="1" smtClean="0"/>
              <a:t>nuspojave</a:t>
            </a:r>
            <a:r>
              <a:rPr lang="sl-SI" sz="2000" dirty="0" smtClean="0"/>
              <a:t> opioida ( </a:t>
            </a:r>
            <a:r>
              <a:rPr lang="sl-SI" sz="2000" dirty="0" err="1" smtClean="0"/>
              <a:t>svrab</a:t>
            </a:r>
            <a:r>
              <a:rPr lang="sl-SI" sz="2000" dirty="0" smtClean="0"/>
              <a:t>…….depresija </a:t>
            </a:r>
            <a:r>
              <a:rPr lang="sl-SI" sz="2000" dirty="0" err="1" smtClean="0"/>
              <a:t>disanja</a:t>
            </a:r>
            <a:r>
              <a:rPr lang="sl-SI" sz="2000" dirty="0" smtClean="0"/>
              <a:t>)</a:t>
            </a:r>
            <a:endParaRPr lang="sl-SI" sz="2000" dirty="0"/>
          </a:p>
        </p:txBody>
      </p:sp>
      <p:sp>
        <p:nvSpPr>
          <p:cNvPr id="4" name="Označba mesta številke diapozitiva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544885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73122" y="826827"/>
            <a:ext cx="8229600" cy="1143000"/>
          </a:xfrm>
        </p:spPr>
        <p:txBody>
          <a:bodyPr>
            <a:normAutofit/>
          </a:bodyPr>
          <a:lstStyle/>
          <a:p>
            <a:r>
              <a:rPr lang="sl-SI" sz="2000" dirty="0"/>
              <a:t>MOGUĆE KOMPLIKACIJE EPIDURALNE ANALGEZIJE:</a:t>
            </a:r>
          </a:p>
        </p:txBody>
      </p:sp>
      <p:sp>
        <p:nvSpPr>
          <p:cNvPr id="3" name="Označba mesta vsebine 2"/>
          <p:cNvSpPr>
            <a:spLocks noGrp="1"/>
          </p:cNvSpPr>
          <p:nvPr>
            <p:ph idx="1"/>
          </p:nvPr>
        </p:nvSpPr>
        <p:spPr>
          <a:xfrm>
            <a:off x="457200" y="2057400"/>
            <a:ext cx="3657600" cy="3886200"/>
          </a:xfrm>
        </p:spPr>
        <p:txBody>
          <a:bodyPr>
            <a:normAutofit/>
          </a:bodyPr>
          <a:lstStyle/>
          <a:p>
            <a:pPr marL="0" indent="0">
              <a:buNone/>
            </a:pPr>
            <a:r>
              <a:rPr lang="sl-SI" sz="2000" b="1" dirty="0" err="1" smtClean="0"/>
              <a:t>tehničke</a:t>
            </a:r>
            <a:r>
              <a:rPr lang="sl-SI" sz="2000" b="1" dirty="0" smtClean="0"/>
              <a:t> zbog epiduralne punkcije i </a:t>
            </a:r>
            <a:r>
              <a:rPr lang="sl-SI" sz="2000" b="1" dirty="0" err="1" smtClean="0"/>
              <a:t>uvođenja</a:t>
            </a:r>
            <a:r>
              <a:rPr lang="sl-SI" sz="2000" b="1" dirty="0" smtClean="0"/>
              <a:t> </a:t>
            </a:r>
            <a:r>
              <a:rPr lang="sl-SI" sz="2000" b="1" dirty="0" err="1" smtClean="0"/>
              <a:t>katetera</a:t>
            </a:r>
            <a:r>
              <a:rPr lang="sl-SI" sz="2000" b="1" dirty="0" smtClean="0"/>
              <a:t>: </a:t>
            </a:r>
            <a:endParaRPr lang="sl-SI" sz="2000" dirty="0" smtClean="0"/>
          </a:p>
          <a:p>
            <a:r>
              <a:rPr lang="sl-SI" sz="2000" dirty="0" smtClean="0"/>
              <a:t>GLAVOBOLJA</a:t>
            </a:r>
          </a:p>
          <a:p>
            <a:r>
              <a:rPr lang="sl-SI" sz="2000" dirty="0" smtClean="0"/>
              <a:t>BOLOVI U KIČMI</a:t>
            </a:r>
          </a:p>
          <a:p>
            <a:r>
              <a:rPr lang="sl-SI" sz="2000" dirty="0" smtClean="0"/>
              <a:t>EPIDURALNI HEMATOM</a:t>
            </a:r>
          </a:p>
          <a:p>
            <a:r>
              <a:rPr lang="sl-SI" sz="2000" dirty="0" smtClean="0"/>
              <a:t>EPIDURALNI ABSCES</a:t>
            </a:r>
          </a:p>
          <a:p>
            <a:r>
              <a:rPr lang="sl-SI" sz="2000" dirty="0" smtClean="0"/>
              <a:t>OŠTEĆENJE ŽIVACA</a:t>
            </a:r>
            <a:endParaRPr lang="sl-SI" sz="1800" dirty="0" smtClean="0"/>
          </a:p>
          <a:p>
            <a:endParaRPr lang="sl-SI" sz="1800" dirty="0" smtClean="0"/>
          </a:p>
        </p:txBody>
      </p:sp>
      <p:sp>
        <p:nvSpPr>
          <p:cNvPr id="4" name="Označba mesta številke diapozitiva 3"/>
          <p:cNvSpPr>
            <a:spLocks noGrp="1"/>
          </p:cNvSpPr>
          <p:nvPr>
            <p:ph type="sldNum" sz="quarter" idx="12"/>
          </p:nvPr>
        </p:nvSpPr>
        <p:spPr/>
        <p:txBody>
          <a:bodyPr/>
          <a:lstStyle/>
          <a:p>
            <a:fld id="{B6F15528-21DE-4FAA-801E-634DDDAF4B2B}" type="slidenum">
              <a:rPr lang="en-US" smtClean="0"/>
              <a:pPr/>
              <a:t>6</a:t>
            </a:fld>
            <a:endParaRPr lang="en-US"/>
          </a:p>
        </p:txBody>
      </p:sp>
      <p:sp>
        <p:nvSpPr>
          <p:cNvPr id="8" name="PoljeZBesedilom 7"/>
          <p:cNvSpPr txBox="1"/>
          <p:nvPr/>
        </p:nvSpPr>
        <p:spPr>
          <a:xfrm>
            <a:off x="4343400" y="2286000"/>
            <a:ext cx="4038600" cy="2585323"/>
          </a:xfrm>
          <a:prstGeom prst="rect">
            <a:avLst/>
          </a:prstGeom>
          <a:noFill/>
        </p:spPr>
        <p:txBody>
          <a:bodyPr wrap="square" rtlCol="0">
            <a:spAutoFit/>
          </a:bodyPr>
          <a:lstStyle/>
          <a:p>
            <a:r>
              <a:rPr lang="sl-SI" b="1" dirty="0"/>
              <a:t>zbog </a:t>
            </a:r>
            <a:r>
              <a:rPr lang="sl-SI" b="1" dirty="0" err="1"/>
              <a:t>ljekova</a:t>
            </a:r>
            <a:r>
              <a:rPr lang="sl-SI" b="1" dirty="0"/>
              <a:t> (LA, OPIOIDI</a:t>
            </a:r>
            <a:r>
              <a:rPr lang="sl-SI" b="1" dirty="0" smtClean="0"/>
              <a:t>):</a:t>
            </a:r>
          </a:p>
          <a:p>
            <a:pPr marL="285750" indent="-285750">
              <a:buFont typeface="Arial" panose="020B0604020202020204" pitchFamily="34" charset="0"/>
              <a:buChar char="•"/>
            </a:pPr>
            <a:r>
              <a:rPr lang="sl-SI" dirty="0" smtClean="0"/>
              <a:t>SEDACIJA</a:t>
            </a:r>
          </a:p>
          <a:p>
            <a:pPr marL="285750" indent="-285750">
              <a:buFont typeface="Arial" panose="020B0604020202020204" pitchFamily="34" charset="0"/>
              <a:buChar char="•"/>
            </a:pPr>
            <a:r>
              <a:rPr lang="sl-SI" dirty="0" smtClean="0"/>
              <a:t>DEPRESIJA DISANJA</a:t>
            </a:r>
          </a:p>
          <a:p>
            <a:pPr marL="285750" indent="-285750">
              <a:buFont typeface="Arial" panose="020B0604020202020204" pitchFamily="34" charset="0"/>
              <a:buChar char="•"/>
            </a:pPr>
            <a:r>
              <a:rPr lang="sl-SI" dirty="0" smtClean="0"/>
              <a:t>HIPOTENZIJA</a:t>
            </a:r>
          </a:p>
          <a:p>
            <a:pPr marL="285750" indent="-285750">
              <a:buFont typeface="Arial" panose="020B0604020202020204" pitchFamily="34" charset="0"/>
              <a:buChar char="•"/>
            </a:pPr>
            <a:r>
              <a:rPr lang="sl-SI" dirty="0" smtClean="0"/>
              <a:t>MUČNINA, POVRAĆANJE</a:t>
            </a:r>
          </a:p>
          <a:p>
            <a:pPr marL="285750" indent="-285750">
              <a:buFont typeface="Arial" panose="020B0604020202020204" pitchFamily="34" charset="0"/>
              <a:buChar char="•"/>
            </a:pPr>
            <a:r>
              <a:rPr lang="sl-SI" dirty="0" smtClean="0"/>
              <a:t>SVRAB</a:t>
            </a:r>
          </a:p>
          <a:p>
            <a:pPr marL="285750" indent="-285750">
              <a:buFont typeface="Arial" panose="020B0604020202020204" pitchFamily="34" charset="0"/>
              <a:buChar char="•"/>
            </a:pPr>
            <a:r>
              <a:rPr lang="sl-SI" dirty="0" smtClean="0"/>
              <a:t>RETENCIJA URINA</a:t>
            </a:r>
          </a:p>
          <a:p>
            <a:pPr marL="285750" indent="-285750">
              <a:buFont typeface="Arial" panose="020B0604020202020204" pitchFamily="34" charset="0"/>
              <a:buChar char="•"/>
            </a:pPr>
            <a:r>
              <a:rPr lang="sl-SI" dirty="0" smtClean="0"/>
              <a:t>SENZORIČKA / MOTORIČKA BLOKADA</a:t>
            </a:r>
            <a:endParaRPr lang="sl-SI" dirty="0"/>
          </a:p>
          <a:p>
            <a:endParaRPr lang="sl-SI" dirty="0"/>
          </a:p>
        </p:txBody>
      </p:sp>
    </p:spTree>
    <p:extLst>
      <p:ext uri="{BB962C8B-B14F-4D97-AF65-F5344CB8AC3E}">
        <p14:creationId xmlns:p14="http://schemas.microsoft.com/office/powerpoint/2010/main" val="2006871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smtClean="0"/>
              <a:t>NADZOR PACIJENATA SA EPIDURALNOM ANALGEZIJOM</a:t>
            </a:r>
            <a:endParaRPr lang="sl-SI" sz="2000" dirty="0"/>
          </a:p>
        </p:txBody>
      </p:sp>
      <p:sp>
        <p:nvSpPr>
          <p:cNvPr id="3" name="Označba mesta vsebine 2"/>
          <p:cNvSpPr>
            <a:spLocks noGrp="1"/>
          </p:cNvSpPr>
          <p:nvPr>
            <p:ph idx="1"/>
          </p:nvPr>
        </p:nvSpPr>
        <p:spPr>
          <a:xfrm>
            <a:off x="3429000" y="1600200"/>
            <a:ext cx="5257800" cy="4343400"/>
          </a:xfrm>
        </p:spPr>
        <p:txBody>
          <a:bodyPr>
            <a:normAutofit fontScale="92500"/>
          </a:bodyPr>
          <a:lstStyle/>
          <a:p>
            <a:r>
              <a:rPr lang="sl-SI" sz="1800" dirty="0" smtClean="0"/>
              <a:t>Stanje </a:t>
            </a:r>
            <a:r>
              <a:rPr lang="sl-SI" sz="1800" dirty="0" err="1" smtClean="0"/>
              <a:t>svjesti</a:t>
            </a:r>
            <a:r>
              <a:rPr lang="sl-SI" sz="1800" dirty="0" smtClean="0"/>
              <a:t>  1 x na 3h</a:t>
            </a:r>
          </a:p>
          <a:p>
            <a:endParaRPr lang="sl-SI" sz="1800" dirty="0"/>
          </a:p>
          <a:p>
            <a:r>
              <a:rPr lang="sl-SI" sz="1800" dirty="0" err="1" smtClean="0"/>
              <a:t>Frekvencija</a:t>
            </a:r>
            <a:r>
              <a:rPr lang="sl-SI" sz="1800" dirty="0" smtClean="0"/>
              <a:t>, </a:t>
            </a:r>
            <a:r>
              <a:rPr lang="sl-SI" sz="1800" dirty="0" err="1" smtClean="0"/>
              <a:t>dubina</a:t>
            </a:r>
            <a:r>
              <a:rPr lang="sl-SI" sz="1800" dirty="0" smtClean="0"/>
              <a:t> i ritam </a:t>
            </a:r>
            <a:r>
              <a:rPr lang="sl-SI" sz="1800" dirty="0" err="1" smtClean="0"/>
              <a:t>disanja</a:t>
            </a:r>
            <a:r>
              <a:rPr lang="sl-SI" sz="1800" dirty="0" smtClean="0"/>
              <a:t>  1 x 3h</a:t>
            </a:r>
          </a:p>
          <a:p>
            <a:endParaRPr lang="sl-SI" sz="1800" dirty="0"/>
          </a:p>
          <a:p>
            <a:r>
              <a:rPr lang="sl-SI" sz="1800" dirty="0" smtClean="0"/>
              <a:t>Krvni tlak stalno na </a:t>
            </a:r>
            <a:r>
              <a:rPr lang="sl-SI" sz="1800" dirty="0" err="1" smtClean="0"/>
              <a:t>monitoru</a:t>
            </a:r>
            <a:endParaRPr lang="sl-SI" sz="1800" dirty="0" smtClean="0"/>
          </a:p>
          <a:p>
            <a:endParaRPr lang="sl-SI" sz="1800" dirty="0"/>
          </a:p>
          <a:p>
            <a:r>
              <a:rPr lang="sl-SI" sz="1800" dirty="0" err="1" smtClean="0"/>
              <a:t>Senzorika</a:t>
            </a:r>
            <a:r>
              <a:rPr lang="sl-SI" sz="1800" dirty="0" smtClean="0"/>
              <a:t> / motorika   1 x na turnus</a:t>
            </a:r>
          </a:p>
          <a:p>
            <a:endParaRPr lang="sl-SI" sz="1800" dirty="0"/>
          </a:p>
          <a:p>
            <a:r>
              <a:rPr lang="sl-SI" sz="1800" dirty="0" err="1" smtClean="0"/>
              <a:t>Diureze</a:t>
            </a:r>
            <a:r>
              <a:rPr lang="sl-SI" sz="1800" dirty="0" smtClean="0"/>
              <a:t>: </a:t>
            </a:r>
            <a:r>
              <a:rPr lang="sl-SI" sz="1800" dirty="0" err="1" smtClean="0"/>
              <a:t>obično</a:t>
            </a:r>
            <a:r>
              <a:rPr lang="sl-SI" sz="1800" dirty="0" smtClean="0"/>
              <a:t> </a:t>
            </a:r>
            <a:r>
              <a:rPr lang="sl-SI" sz="1800" dirty="0" err="1" smtClean="0"/>
              <a:t>imaju</a:t>
            </a:r>
            <a:r>
              <a:rPr lang="sl-SI" sz="1800" dirty="0" smtClean="0"/>
              <a:t> SUK</a:t>
            </a:r>
          </a:p>
          <a:p>
            <a:endParaRPr lang="sl-SI" sz="1800" dirty="0"/>
          </a:p>
          <a:p>
            <a:r>
              <a:rPr lang="sl-SI" sz="1800" dirty="0" smtClean="0"/>
              <a:t>Nadzor </a:t>
            </a:r>
            <a:r>
              <a:rPr lang="sl-SI" sz="1800" dirty="0" err="1" smtClean="0"/>
              <a:t>katetera</a:t>
            </a:r>
            <a:r>
              <a:rPr lang="sl-SI" sz="1800" dirty="0" smtClean="0"/>
              <a:t> i </a:t>
            </a:r>
            <a:r>
              <a:rPr lang="sl-SI" sz="1800" dirty="0" err="1" smtClean="0"/>
              <a:t>konekta</a:t>
            </a:r>
            <a:r>
              <a:rPr lang="sl-SI" sz="1800" dirty="0" smtClean="0"/>
              <a:t>: </a:t>
            </a:r>
            <a:r>
              <a:rPr lang="sl-SI" sz="1800" dirty="0" err="1" smtClean="0"/>
              <a:t>mjesto</a:t>
            </a:r>
            <a:r>
              <a:rPr lang="sl-SI" sz="1800" dirty="0" smtClean="0"/>
              <a:t> </a:t>
            </a:r>
            <a:r>
              <a:rPr lang="sl-SI" sz="1800" dirty="0" err="1" smtClean="0"/>
              <a:t>uboda</a:t>
            </a:r>
            <a:r>
              <a:rPr lang="sl-SI" sz="1800" dirty="0" smtClean="0"/>
              <a:t>, fiksacija, </a:t>
            </a:r>
            <a:r>
              <a:rPr lang="sl-SI" sz="1800" dirty="0" err="1" smtClean="0"/>
              <a:t>flasteri</a:t>
            </a:r>
            <a:r>
              <a:rPr lang="sl-SI" sz="1800" dirty="0" smtClean="0"/>
              <a:t>, </a:t>
            </a:r>
            <a:r>
              <a:rPr lang="sl-SI" sz="1800" dirty="0" err="1" smtClean="0"/>
              <a:t>konekt</a:t>
            </a:r>
            <a:r>
              <a:rPr lang="sl-SI" sz="1800" dirty="0" smtClean="0"/>
              <a:t> </a:t>
            </a:r>
            <a:r>
              <a:rPr lang="sl-SI" sz="1800" dirty="0" err="1" smtClean="0"/>
              <a:t>sa</a:t>
            </a:r>
            <a:r>
              <a:rPr lang="sl-SI" sz="1800" dirty="0" smtClean="0"/>
              <a:t> bakterijskim </a:t>
            </a:r>
            <a:r>
              <a:rPr lang="sl-SI" sz="1800" dirty="0" err="1" smtClean="0"/>
              <a:t>filterom</a:t>
            </a:r>
            <a:r>
              <a:rPr lang="sl-SI" sz="1800" dirty="0" smtClean="0"/>
              <a:t> i </a:t>
            </a:r>
            <a:r>
              <a:rPr lang="sl-SI" sz="1800" dirty="0" err="1" smtClean="0"/>
              <a:t>sa</a:t>
            </a:r>
            <a:r>
              <a:rPr lang="sl-SI" sz="1800" dirty="0" smtClean="0"/>
              <a:t> </a:t>
            </a:r>
            <a:r>
              <a:rPr lang="sl-SI" sz="1800" dirty="0" err="1" smtClean="0"/>
              <a:t>pumpom</a:t>
            </a:r>
            <a:endParaRPr lang="sl-SI" sz="1800" dirty="0" smtClean="0"/>
          </a:p>
          <a:p>
            <a:endParaRPr lang="sl-SI" sz="1800" dirty="0"/>
          </a:p>
          <a:p>
            <a:r>
              <a:rPr lang="sl-SI" sz="1800" dirty="0" smtClean="0"/>
              <a:t>Nadzor nad </a:t>
            </a:r>
            <a:r>
              <a:rPr lang="sl-SI" sz="1800" dirty="0" err="1" smtClean="0"/>
              <a:t>pumpom</a:t>
            </a:r>
            <a:r>
              <a:rPr lang="sl-SI" sz="1800" dirty="0" smtClean="0"/>
              <a:t> za </a:t>
            </a:r>
            <a:r>
              <a:rPr lang="sl-SI" sz="1800" dirty="0" err="1" smtClean="0"/>
              <a:t>davanje</a:t>
            </a:r>
            <a:r>
              <a:rPr lang="sl-SI" sz="1800" dirty="0" smtClean="0"/>
              <a:t> </a:t>
            </a:r>
            <a:r>
              <a:rPr lang="sl-SI" sz="1800" dirty="0" err="1" smtClean="0"/>
              <a:t>ljekova</a:t>
            </a:r>
            <a:endParaRPr lang="sl-SI" sz="1800" dirty="0" smtClean="0"/>
          </a:p>
          <a:p>
            <a:endParaRPr lang="sl-SI" sz="1800" dirty="0"/>
          </a:p>
          <a:p>
            <a:endParaRPr lang="sl-SI" sz="1800" dirty="0"/>
          </a:p>
        </p:txBody>
      </p:sp>
      <p:sp>
        <p:nvSpPr>
          <p:cNvPr id="4" name="Označba mesta številke diapozitiva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188172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6824" y="762000"/>
            <a:ext cx="9150824" cy="577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a:r>
              <a:rPr lang="sl-SI" sz="1600" b="1" dirty="0"/>
              <a:t>PROTOKOL ZA TRETMAN NEŽELJENIH EFEKATA I KOMPLIKACIJA TEHNIKA POSTOPERATIVNE ANALGEZIJE</a:t>
            </a:r>
          </a:p>
          <a:p>
            <a:pPr algn="ctr" defTabSz="410751" hangingPunct="0"/>
            <a:endParaRPr lang="sl-SI" sz="1687" b="1" dirty="0">
              <a:solidFill>
                <a:srgbClr val="000000"/>
              </a:solidFill>
              <a:latin typeface="Helvetica Neue"/>
              <a:ea typeface="Helvetica Neue"/>
              <a:cs typeface="Helvetica Neue"/>
              <a:sym typeface="Helvetica Neue"/>
            </a:endParaRPr>
          </a:p>
        </p:txBody>
      </p:sp>
      <p:pic>
        <p:nvPicPr>
          <p:cNvPr id="3" name="Slika 2">
            <a:extLst>
              <a:ext uri="{FF2B5EF4-FFF2-40B4-BE49-F238E27FC236}">
                <a16:creationId xmlns:a16="http://schemas.microsoft.com/office/drawing/2014/main" xmlns="" id="{FAE3CE6F-053A-4CB5-96E1-1B76E4A13625}"/>
              </a:ext>
            </a:extLst>
          </p:cNvPr>
          <p:cNvPicPr>
            <a:picLocks noChangeAspect="1"/>
          </p:cNvPicPr>
          <p:nvPr/>
        </p:nvPicPr>
        <p:blipFill>
          <a:blip r:embed="rId2"/>
          <a:stretch>
            <a:fillRect/>
          </a:stretch>
        </p:blipFill>
        <p:spPr>
          <a:xfrm>
            <a:off x="187891" y="1130847"/>
            <a:ext cx="8768218" cy="4929593"/>
          </a:xfrm>
          <a:prstGeom prst="rect">
            <a:avLst/>
          </a:prstGeom>
        </p:spPr>
      </p:pic>
    </p:spTree>
    <p:extLst>
      <p:ext uri="{BB962C8B-B14F-4D97-AF65-F5344CB8AC3E}">
        <p14:creationId xmlns:p14="http://schemas.microsoft.com/office/powerpoint/2010/main" val="1469448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smtClean="0"/>
              <a:t>HIPOTENZIJA</a:t>
            </a:r>
            <a:endParaRPr lang="sl-SI" sz="2000" dirty="0"/>
          </a:p>
        </p:txBody>
      </p:sp>
      <p:sp>
        <p:nvSpPr>
          <p:cNvPr id="3" name="Označba mesta vsebine 2"/>
          <p:cNvSpPr>
            <a:spLocks noGrp="1"/>
          </p:cNvSpPr>
          <p:nvPr>
            <p:ph idx="1"/>
          </p:nvPr>
        </p:nvSpPr>
        <p:spPr>
          <a:xfrm>
            <a:off x="2362200" y="2057400"/>
            <a:ext cx="6324600" cy="3886200"/>
          </a:xfrm>
        </p:spPr>
        <p:txBody>
          <a:bodyPr>
            <a:normAutofit/>
          </a:bodyPr>
          <a:lstStyle/>
          <a:p>
            <a:pPr marL="0" indent="0">
              <a:buNone/>
            </a:pPr>
            <a:r>
              <a:rPr lang="sl-SI" sz="2000" dirty="0" err="1" smtClean="0"/>
              <a:t>Pacijentov</a:t>
            </a:r>
            <a:r>
              <a:rPr lang="sl-SI" sz="2000" dirty="0" smtClean="0"/>
              <a:t> </a:t>
            </a:r>
            <a:r>
              <a:rPr lang="sl-SI" sz="2000" dirty="0" err="1" smtClean="0"/>
              <a:t>pritisak</a:t>
            </a:r>
            <a:r>
              <a:rPr lang="sl-SI" sz="2000" dirty="0"/>
              <a:t> </a:t>
            </a:r>
            <a:r>
              <a:rPr lang="sl-SI" sz="2000" dirty="0" smtClean="0"/>
              <a:t>za ≥ 20 % niži od njegovog običnog tlaka,</a:t>
            </a:r>
            <a:r>
              <a:rPr lang="sl-SI" sz="2000" dirty="0"/>
              <a:t> </a:t>
            </a:r>
            <a:r>
              <a:rPr lang="sl-SI" sz="2000" dirty="0" smtClean="0"/>
              <a:t>ili ≤ </a:t>
            </a:r>
            <a:r>
              <a:rPr lang="sl-SI" sz="2000" dirty="0"/>
              <a:t>90 mmHg</a:t>
            </a:r>
          </a:p>
          <a:p>
            <a:endParaRPr lang="sl-SI" sz="2000" dirty="0" smtClean="0"/>
          </a:p>
          <a:p>
            <a:r>
              <a:rPr lang="sl-SI" sz="2000" dirty="0" smtClean="0"/>
              <a:t>ISKLJUČITI KRVARENJE!!</a:t>
            </a:r>
          </a:p>
          <a:p>
            <a:endParaRPr lang="sl-SI" sz="2000" dirty="0"/>
          </a:p>
          <a:p>
            <a:r>
              <a:rPr lang="sl-SI" sz="2000" dirty="0" smtClean="0"/>
              <a:t>NE ISKLJUČITI EPIDURALNE ANALGEZIJE</a:t>
            </a:r>
          </a:p>
          <a:p>
            <a:endParaRPr lang="sl-SI" sz="2000" dirty="0" smtClean="0"/>
          </a:p>
          <a:p>
            <a:r>
              <a:rPr lang="sl-SI" sz="2000" dirty="0" smtClean="0"/>
              <a:t>POZOVI LEKARA!</a:t>
            </a:r>
            <a:endParaRPr lang="sl-SI" sz="2000" dirty="0"/>
          </a:p>
          <a:p>
            <a:r>
              <a:rPr lang="sl-SI" sz="2000" dirty="0" smtClean="0"/>
              <a:t>IV Infuzija </a:t>
            </a:r>
            <a:r>
              <a:rPr lang="sl-SI" sz="2000" dirty="0" err="1" smtClean="0"/>
              <a:t>kristaloida</a:t>
            </a:r>
            <a:r>
              <a:rPr lang="sl-SI" sz="2000" dirty="0" smtClean="0"/>
              <a:t> 500 ml</a:t>
            </a:r>
          </a:p>
          <a:p>
            <a:endParaRPr lang="sl-SI" sz="2000" dirty="0"/>
          </a:p>
          <a:p>
            <a:endParaRPr lang="sl-SI" sz="2000" dirty="0" smtClean="0"/>
          </a:p>
        </p:txBody>
      </p:sp>
      <p:sp>
        <p:nvSpPr>
          <p:cNvPr id="4" name="Označba mesta številke diapozitiva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505104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490</Words>
  <Application>Microsoft Office PowerPoint</Application>
  <PresentationFormat>Diaprojekcija na zaslonu (4:3)</PresentationFormat>
  <Paragraphs>147</Paragraphs>
  <Slides>18</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18</vt:i4>
      </vt:variant>
    </vt:vector>
  </HeadingPairs>
  <TitlesOfParts>
    <vt:vector size="24" baseType="lpstr">
      <vt:lpstr>Arial</vt:lpstr>
      <vt:lpstr>Book Antiqua</vt:lpstr>
      <vt:lpstr>Calibri</vt:lpstr>
      <vt:lpstr>Helvetica Neue</vt:lpstr>
      <vt:lpstr>Times New Roman</vt:lpstr>
      <vt:lpstr>Office Theme</vt:lpstr>
      <vt:lpstr>PowerPointova predstavitev</vt:lpstr>
      <vt:lpstr>EPIDURALNA ANALGEZIJA</vt:lpstr>
      <vt:lpstr>LUMBALNA I TORAKALNA EPIDURALNA ANALGEZIJA</vt:lpstr>
      <vt:lpstr>LJEKOVI ZA EPIDURALNU ANALGEZIJU</vt:lpstr>
      <vt:lpstr>DJELOVANJE EPIDURALNIH LJEKOVA</vt:lpstr>
      <vt:lpstr>MOGUĆE KOMPLIKACIJE EPIDURALNE ANALGEZIJE:</vt:lpstr>
      <vt:lpstr>NADZOR PACIJENATA SA EPIDURALNOM ANALGEZIJOM</vt:lpstr>
      <vt:lpstr>PowerPointova predstavitev</vt:lpstr>
      <vt:lpstr>HIPOTENZIJA</vt:lpstr>
      <vt:lpstr>SENZORIČNO / MOTORIČNA BLOKADA</vt:lpstr>
      <vt:lpstr>SENZORIČNO / MOTORIČNA BLOKADA</vt:lpstr>
      <vt:lpstr>EPIDURALNI HEMATOM I APSCES NAJOPASNIJA KOMPLIKACIJA EPIDURALNE ANALGEZIJE</vt:lpstr>
      <vt:lpstr>LOKALNI APSCES NA KOŽI PORED EPIDURALNOG KATETERA</vt:lpstr>
      <vt:lpstr>  FIKSACIJA EPIDURALNOG KATETERA SPRIJEDA </vt:lpstr>
      <vt:lpstr>EPIDURALNI KATETER PRAVI NAČIN FIKSACIJE NA LEĐIMA</vt:lpstr>
      <vt:lpstr>FIKSACIJA EPIDURALNOG KATETERA KAKO NIJE U REDU</vt:lpstr>
      <vt:lpstr>UKLANJANJE EPIDURALNOG KATETERA  kod pacijenata na tromboprofilaksi sa NMH</vt:lpstr>
      <vt:lpstr>HVALA NA PAŽNJI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Neli Vintar</cp:lastModifiedBy>
  <cp:revision>63</cp:revision>
  <dcterms:created xsi:type="dcterms:W3CDTF">2006-08-16T00:00:00Z</dcterms:created>
  <dcterms:modified xsi:type="dcterms:W3CDTF">2019-11-27T20:17:52Z</dcterms:modified>
</cp:coreProperties>
</file>