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8" r:id="rId2"/>
    <p:sldId id="272" r:id="rId3"/>
    <p:sldId id="273" r:id="rId4"/>
    <p:sldId id="274" r:id="rId5"/>
    <p:sldId id="275" r:id="rId6"/>
    <p:sldId id="277" r:id="rId7"/>
    <p:sldId id="279" r:id="rId8"/>
    <p:sldId id="280" r:id="rId9"/>
    <p:sldId id="271" r:id="rId10"/>
    <p:sldId id="28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11/27/2019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val="30568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3BC3DE-8D52-4D41-AB3F-67E35D4DE36D}" type="slidenum">
              <a:rPr lang="sl-SI" altLang="sl-SI" smtClean="0"/>
              <a:pPr>
                <a:spcBef>
                  <a:spcPct val="0"/>
                </a:spcBef>
              </a:pPr>
              <a:t>4</a:t>
            </a:fld>
            <a:endParaRPr lang="sl-SI" altLang="sl-SI"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l-SI" smtClean="0">
              <a:latin typeface="Arial" panose="020B0604020202020204" pitchFamily="34" charset="0"/>
            </a:endParaRPr>
          </a:p>
        </p:txBody>
      </p:sp>
    </p:spTree>
    <p:extLst>
      <p:ext uri="{BB962C8B-B14F-4D97-AF65-F5344CB8AC3E}">
        <p14:creationId xmlns:p14="http://schemas.microsoft.com/office/powerpoint/2010/main" val="6930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3C4B33-0162-49AB-9474-056D675DE07A}" type="slidenum">
              <a:rPr lang="sl-SI" altLang="sl-SI" smtClean="0"/>
              <a:pPr>
                <a:spcBef>
                  <a:spcPct val="0"/>
                </a:spcBef>
              </a:pPr>
              <a:t>5</a:t>
            </a:fld>
            <a:endParaRPr lang="sl-SI" altLang="sl-SI"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l-SI" smtClean="0">
              <a:latin typeface="Arial" panose="020B0604020202020204" pitchFamily="34" charset="0"/>
            </a:endParaRPr>
          </a:p>
        </p:txBody>
      </p:sp>
    </p:spTree>
    <p:extLst>
      <p:ext uri="{BB962C8B-B14F-4D97-AF65-F5344CB8AC3E}">
        <p14:creationId xmlns:p14="http://schemas.microsoft.com/office/powerpoint/2010/main" val="235723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FCDFFF-7B4D-40A9-B884-6619A724B191}" type="slidenum">
              <a:rPr lang="sl-SI" altLang="sl-SI" smtClean="0"/>
              <a:pPr>
                <a:spcBef>
                  <a:spcPct val="0"/>
                </a:spcBef>
              </a:pPr>
              <a:t>6</a:t>
            </a:fld>
            <a:endParaRPr lang="sl-SI" altLang="sl-SI"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l-SI" smtClean="0">
              <a:latin typeface="Arial" panose="020B0604020202020204" pitchFamily="34" charset="0"/>
            </a:endParaRPr>
          </a:p>
        </p:txBody>
      </p:sp>
    </p:spTree>
    <p:extLst>
      <p:ext uri="{BB962C8B-B14F-4D97-AF65-F5344CB8AC3E}">
        <p14:creationId xmlns:p14="http://schemas.microsoft.com/office/powerpoint/2010/main" val="31907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CDA775-D53B-479C-86A4-69DA0D993F49}" type="slidenum">
              <a:rPr lang="sl-SI" altLang="sl-SI" smtClean="0"/>
              <a:pPr>
                <a:spcBef>
                  <a:spcPct val="0"/>
                </a:spcBef>
              </a:pPr>
              <a:t>7</a:t>
            </a:fld>
            <a:endParaRPr lang="sl-SI" altLang="sl-SI"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l-SI" smtClean="0">
              <a:latin typeface="Arial" panose="020B0604020202020204" pitchFamily="34" charset="0"/>
            </a:endParaRPr>
          </a:p>
        </p:txBody>
      </p:sp>
    </p:spTree>
    <p:extLst>
      <p:ext uri="{BB962C8B-B14F-4D97-AF65-F5344CB8AC3E}">
        <p14:creationId xmlns:p14="http://schemas.microsoft.com/office/powerpoint/2010/main" val="20356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CB33D7-3417-494C-A24E-CBCCD44DA579}" type="slidenum">
              <a:rPr lang="sl-SI" altLang="sl-SI" smtClean="0"/>
              <a:pPr>
                <a:spcBef>
                  <a:spcPct val="0"/>
                </a:spcBef>
              </a:pPr>
              <a:t>8</a:t>
            </a:fld>
            <a:endParaRPr lang="sl-SI" altLang="sl-SI"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l-SI" smtClean="0">
              <a:latin typeface="Arial" panose="020B0604020202020204" pitchFamily="34" charset="0"/>
            </a:endParaRPr>
          </a:p>
        </p:txBody>
      </p:sp>
    </p:spTree>
    <p:extLst>
      <p:ext uri="{BB962C8B-B14F-4D97-AF65-F5344CB8AC3E}">
        <p14:creationId xmlns:p14="http://schemas.microsoft.com/office/powerpoint/2010/main" val="2773068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9" name="Picture 8" descr="eu_flag_co_funded_pos_[rgb]_right.jpg">
            <a:extLst>
              <a:ext uri="{FF2B5EF4-FFF2-40B4-BE49-F238E27FC236}">
                <a16:creationId xmlns:a16="http://schemas.microsoft.com/office/drawing/2014/main" xmlns="" id="{7982487F-B347-4152-ABE5-C06202C83ABA}"/>
              </a:ext>
            </a:extLst>
          </p:cNvPr>
          <p:cNvPicPr/>
          <p:nvPr userDrawn="1"/>
        </p:nvPicPr>
        <p:blipFill>
          <a:blip r:embed="rId2"/>
          <a:stretch>
            <a:fillRect/>
          </a:stretch>
        </p:blipFill>
        <p:spPr>
          <a:xfrm>
            <a:off x="7693388" y="11294"/>
            <a:ext cx="1433195" cy="409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8D951-FD7A-4EA6-9971-BA4650F5F282}"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7DDA1A-1160-4810-A009-9384DF143964}"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4B8CA7-DF52-4574-B28B-BF67C425F74E}"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6F388C-ACCE-4EF5-AD2C-86A2C6495869}"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2A2DB-E9A4-4F11-9A97-3D805873123B}" type="datetime1">
              <a:rPr lang="en-US" smtClean="0"/>
              <a:pPr/>
              <a:t>11/27/2019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5D039D-4B07-4C92-99B2-D30586816A68}" type="datetime1">
              <a:rPr lang="en-US" smtClean="0"/>
              <a:pPr/>
              <a:t>11/27/2019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D8C0F6-D106-4D90-B6A1-515B7FD8F0C8}" type="datetime1">
              <a:rPr lang="en-US" smtClean="0"/>
              <a:pPr/>
              <a:t>11/27/2019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9BB9723-2437-47C8-833A-EDB2EBB6A5A1}" type="datetime1">
              <a:rPr lang="en-US" smtClean="0"/>
              <a:pPr/>
              <a:t>11/27/2019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05C9E6-3B8B-4571-9128-858A99C98B86}" type="datetime1">
              <a:rPr lang="en-US" smtClean="0"/>
              <a:pPr/>
              <a:t>11/27/2019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4141EB-C6BD-49FF-BC05-BF0312C62789}" type="datetime1">
              <a:rPr lang="en-US" smtClean="0"/>
              <a:pPr/>
              <a:t>11/27/2019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cxnSp>
        <p:nvCxnSpPr>
          <p:cNvPr id="8" name="Straight Connector 7">
            <a:extLst>
              <a:ext uri="{FF2B5EF4-FFF2-40B4-BE49-F238E27FC236}">
                <a16:creationId xmlns:a16="http://schemas.microsoft.com/office/drawing/2014/main" xmlns="" id="{AA6036C1-E46E-40FC-8D9E-3F62C050F6CC}"/>
              </a:ext>
            </a:extLst>
          </p:cNvPr>
          <p:cNvCxnSpPr/>
          <p:nvPr userDrawn="1"/>
        </p:nvCxnSpPr>
        <p:spPr>
          <a:xfrm>
            <a:off x="0" y="533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u_flag_co_funded_pos_[rgb]_right.jpg">
            <a:extLst>
              <a:ext uri="{FF2B5EF4-FFF2-40B4-BE49-F238E27FC236}">
                <a16:creationId xmlns:a16="http://schemas.microsoft.com/office/drawing/2014/main" xmlns="" id="{7982487F-B347-4152-ABE5-C06202C83ABA}"/>
              </a:ext>
            </a:extLst>
          </p:cNvPr>
          <p:cNvPicPr/>
          <p:nvPr userDrawn="1"/>
        </p:nvPicPr>
        <p:blipFill>
          <a:blip r:embed="rId13"/>
          <a:stretch>
            <a:fillRect/>
          </a:stretch>
        </p:blipFill>
        <p:spPr>
          <a:xfrm>
            <a:off x="7693388" y="11294"/>
            <a:ext cx="1433195" cy="409575"/>
          </a:xfrm>
          <a:prstGeom prst="rect">
            <a:avLst/>
          </a:prstGeom>
        </p:spPr>
      </p:pic>
      <p:sp>
        <p:nvSpPr>
          <p:cNvPr id="10" name="Rectangle 9">
            <a:extLst>
              <a:ext uri="{FF2B5EF4-FFF2-40B4-BE49-F238E27FC236}">
                <a16:creationId xmlns:a16="http://schemas.microsoft.com/office/drawing/2014/main" xmlns="" id="{DBE89489-55FC-40AA-8A55-07401BA4665F}"/>
              </a:ext>
            </a:extLst>
          </p:cNvPr>
          <p:cNvSpPr/>
          <p:nvPr userDrawn="1"/>
        </p:nvSpPr>
        <p:spPr>
          <a:xfrm>
            <a:off x="1676400" y="134779"/>
            <a:ext cx="6096000" cy="246221"/>
          </a:xfrm>
          <a:prstGeom prst="rect">
            <a:avLst/>
          </a:prstGeom>
        </p:spPr>
        <p:txBody>
          <a:bodyPr wrap="square">
            <a:spAutoFit/>
          </a:bodyPr>
          <a:lstStyle/>
          <a:p>
            <a:pPr algn="ctr"/>
            <a:r>
              <a:rPr lang="bs-Latn-BA" sz="1000" b="0" dirty="0">
                <a:effectLst/>
                <a:latin typeface="Book Antiqua" pitchFamily="18" charset="0"/>
                <a:ea typeface="Calibri" panose="020F0502020204030204" pitchFamily="34" charset="0"/>
                <a:cs typeface="Times New Roman" panose="02020603050405020304" pitchFamily="18" charset="0"/>
              </a:rPr>
              <a:t>Strengthening Capacities for Higher Education of Pain Medicine in Western Balkan countries</a:t>
            </a:r>
            <a:r>
              <a:rPr lang="x-none" sz="1000" b="0" dirty="0">
                <a:effectLst/>
                <a:latin typeface="Book Antiqua" pitchFamily="18" charset="0"/>
                <a:ea typeface="Calibri" panose="020F0502020204030204" pitchFamily="34" charset="0"/>
                <a:cs typeface="Times New Roman" panose="02020603050405020304" pitchFamily="18" charset="0"/>
              </a:rPr>
              <a:t> – </a:t>
            </a:r>
            <a:r>
              <a:rPr lang="bs-Latn-BA" sz="1000" b="0" dirty="0">
                <a:effectLst/>
                <a:latin typeface="Book Antiqua" panose="02040602050305030304" pitchFamily="18" charset="0"/>
                <a:ea typeface="Calibri" panose="020F0502020204030204" pitchFamily="34" charset="0"/>
                <a:cs typeface="Times New Roman" panose="02020603050405020304" pitchFamily="18" charset="0"/>
              </a:rPr>
              <a:t>HEPMP</a:t>
            </a:r>
            <a:endParaRPr lang="en-US" sz="1000" b="0" dirty="0">
              <a:latin typeface="Book Antiqua" pitchFamily="18" charset="0"/>
            </a:endParaRP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3787"/>
            <a:ext cx="1828800" cy="6302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24000"/>
            <a:ext cx="6400800" cy="1143000"/>
          </a:xfrm>
        </p:spPr>
        <p:txBody>
          <a:bodyPr>
            <a:normAutofit/>
          </a:bodyPr>
          <a:lstStyle/>
          <a:p>
            <a:r>
              <a:rPr lang="bs-Latn-BA" sz="2000" b="1" dirty="0" smtClean="0"/>
              <a:t>NADZOR PACIJENATA </a:t>
            </a:r>
          </a:p>
          <a:p>
            <a:r>
              <a:rPr lang="bs-Latn-BA" sz="2000" b="1" dirty="0" smtClean="0"/>
              <a:t>SA ANALGEZIJOM PO PERIFERNOM NERVNOM KATETERU </a:t>
            </a:r>
          </a:p>
        </p:txBody>
      </p:sp>
      <p:sp>
        <p:nvSpPr>
          <p:cNvPr id="8" name="Title 1"/>
          <p:cNvSpPr txBox="1">
            <a:spLocks/>
          </p:cNvSpPr>
          <p:nvPr/>
        </p:nvSpPr>
        <p:spPr>
          <a:xfrm>
            <a:off x="685800" y="3276600"/>
            <a:ext cx="64008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rgbClr val="002060"/>
                </a:solidFill>
                <a:latin typeface="Book Antiqua" panose="02040602050305030304" pitchFamily="18" charset="0"/>
              </a:rPr>
              <a:t>Neli Stošić Vintar </a:t>
            </a:r>
          </a:p>
          <a:p>
            <a:r>
              <a:rPr lang="sr-Latn-BA" sz="1800" dirty="0" smtClean="0">
                <a:solidFill>
                  <a:srgbClr val="002060"/>
                </a:solidFill>
                <a:latin typeface="Book Antiqua" panose="02040602050305030304" pitchFamily="18" charset="0"/>
              </a:rPr>
              <a:t>Medicinski </a:t>
            </a:r>
            <a:r>
              <a:rPr lang="sr-Latn-BA" sz="1800" dirty="0">
                <a:solidFill>
                  <a:srgbClr val="002060"/>
                </a:solidFill>
                <a:latin typeface="Book Antiqua" panose="02040602050305030304" pitchFamily="18" charset="0"/>
              </a:rPr>
              <a:t>fakultet Univerziteta u Ljubljani</a:t>
            </a:r>
          </a:p>
          <a:p>
            <a:r>
              <a:rPr lang="sr-Latn-BA" sz="1800" dirty="0">
                <a:solidFill>
                  <a:srgbClr val="002060"/>
                </a:solidFill>
                <a:latin typeface="Book Antiqua" panose="02040602050305030304" pitchFamily="18" charset="0"/>
              </a:rPr>
              <a:t>Univerzitetski klinički centar Ljubljana</a:t>
            </a: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bs-Latn-BA" sz="1800" dirty="0">
                <a:solidFill>
                  <a:srgbClr val="002060"/>
                </a:solidFill>
                <a:latin typeface="Book Antiqua" panose="02040602050305030304" pitchFamily="18" charset="0"/>
              </a:rPr>
              <a:t>BANJA LUKA &amp; </a:t>
            </a:r>
            <a:r>
              <a:rPr lang="bs-Latn-BA" sz="1800" dirty="0" smtClean="0">
                <a:solidFill>
                  <a:srgbClr val="002060"/>
                </a:solidFill>
                <a:latin typeface="Book Antiqua" panose="02040602050305030304" pitchFamily="18" charset="0"/>
              </a:rPr>
              <a:t>TUZLA 28. </a:t>
            </a:r>
            <a:r>
              <a:rPr lang="bs-Latn-BA" sz="1800" dirty="0">
                <a:solidFill>
                  <a:srgbClr val="002060"/>
                </a:solidFill>
                <a:latin typeface="Book Antiqua" panose="02040602050305030304" pitchFamily="18" charset="0"/>
              </a:rPr>
              <a:t>/ </a:t>
            </a:r>
            <a:r>
              <a:rPr lang="bs-Latn-BA" sz="1800" dirty="0" smtClean="0">
                <a:solidFill>
                  <a:srgbClr val="002060"/>
                </a:solidFill>
                <a:latin typeface="Book Antiqua" panose="02040602050305030304" pitchFamily="18" charset="0"/>
              </a:rPr>
              <a:t>29. novembar </a:t>
            </a:r>
            <a:r>
              <a:rPr lang="bs-Latn-BA" sz="1800" dirty="0">
                <a:solidFill>
                  <a:srgbClr val="002060"/>
                </a:solidFill>
                <a:latin typeface="Book Antiqua" panose="02040602050305030304" pitchFamily="18" charset="0"/>
              </a:rPr>
              <a:t>2019 </a:t>
            </a:r>
          </a:p>
          <a:p>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7338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pic>
        <p:nvPicPr>
          <p:cNvPr id="18" name="Picture 17" descr="eu_flag_co_funded_pos_[rgb]_right.jpg">
            <a:extLst>
              <a:ext uri="{FF2B5EF4-FFF2-40B4-BE49-F238E27FC236}">
                <a16:creationId xmlns:a16="http://schemas.microsoft.com/office/drawing/2014/main" xmlns="" id="{7982487F-B347-4152-ABE5-C06202C83ABA}"/>
              </a:ext>
            </a:extLst>
          </p:cNvPr>
          <p:cNvPicPr/>
          <p:nvPr/>
        </p:nvPicPr>
        <p:blipFill>
          <a:blip r:embed="rId2"/>
          <a:stretch>
            <a:fillRect/>
          </a:stretch>
        </p:blipFill>
        <p:spPr>
          <a:xfrm>
            <a:off x="7693388" y="11294"/>
            <a:ext cx="1433195" cy="409575"/>
          </a:xfrm>
          <a:prstGeom prst="rect">
            <a:avLst/>
          </a:prstGeom>
        </p:spPr>
      </p:pic>
      <p:pic>
        <p:nvPicPr>
          <p:cNvPr id="1026" name="Picture 2" descr="Rezultat iskanja slik za logo univerza v ljublj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52062"/>
            <a:ext cx="1371600" cy="1669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logo KliniÄni center Ljublj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770131"/>
            <a:ext cx="2913476" cy="93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410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POOPERATIVNA ANALGEZIJA </a:t>
            </a:r>
            <a:r>
              <a:rPr lang="sl-SI" sz="2000" smtClean="0"/>
              <a:t>NA TRAUMATOLOŠKOM </a:t>
            </a:r>
            <a:r>
              <a:rPr lang="sl-SI" sz="2000" dirty="0" smtClean="0"/>
              <a:t>ODELENJU </a:t>
            </a:r>
            <a:br>
              <a:rPr lang="sl-SI" sz="2000" dirty="0" smtClean="0"/>
            </a:br>
            <a:r>
              <a:rPr lang="sl-SI" sz="2000" dirty="0" smtClean="0"/>
              <a:t>UKC LJUBLJANA  2018</a:t>
            </a:r>
            <a:endParaRPr lang="sl-SI" sz="2000" dirty="0"/>
          </a:p>
        </p:txBody>
      </p:sp>
      <p:graphicFrame>
        <p:nvGraphicFramePr>
          <p:cNvPr id="5" name="Označba mesta vsebine 4"/>
          <p:cNvGraphicFramePr>
            <a:graphicFrameLocks noGrp="1"/>
          </p:cNvGraphicFramePr>
          <p:nvPr>
            <p:ph idx="1"/>
            <p:extLst>
              <p:ext uri="{D42A27DB-BD31-4B8C-83A1-F6EECF244321}">
                <p14:modId xmlns:p14="http://schemas.microsoft.com/office/powerpoint/2010/main" val="3843822941"/>
              </p:ext>
            </p:extLst>
          </p:nvPr>
        </p:nvGraphicFramePr>
        <p:xfrm>
          <a:off x="457200" y="1784350"/>
          <a:ext cx="8229600" cy="4572000"/>
        </p:xfrm>
        <a:graphic>
          <a:graphicData uri="http://schemas.openxmlformats.org/drawingml/2006/table">
            <a:tbl>
              <a:tblPr firstRow="1" bandRow="1">
                <a:tableStyleId>{5C22544A-7EE6-4342-B048-85BDC9FD1C3A}</a:tableStyleId>
              </a:tblPr>
              <a:tblGrid>
                <a:gridCol w="2057400"/>
                <a:gridCol w="2057400"/>
                <a:gridCol w="2057400"/>
                <a:gridCol w="2057400"/>
              </a:tblGrid>
              <a:tr h="360654">
                <a:tc>
                  <a:txBody>
                    <a:bodyPr/>
                    <a:lstStyle/>
                    <a:p>
                      <a:r>
                        <a:rPr lang="sl-SI" dirty="0" smtClean="0"/>
                        <a:t>VRSTA ANALGEZIJE</a:t>
                      </a:r>
                      <a:endParaRPr lang="sl-SI" dirty="0"/>
                    </a:p>
                  </a:txBody>
                  <a:tcPr/>
                </a:tc>
                <a:tc>
                  <a:txBody>
                    <a:bodyPr/>
                    <a:lstStyle/>
                    <a:p>
                      <a:r>
                        <a:rPr lang="sl-SI" dirty="0" smtClean="0"/>
                        <a:t>BROJ</a:t>
                      </a:r>
                      <a:r>
                        <a:rPr lang="sl-SI" baseline="0" dirty="0" smtClean="0"/>
                        <a:t> PACIENATA</a:t>
                      </a:r>
                      <a:endParaRPr lang="sl-SI" dirty="0"/>
                    </a:p>
                  </a:txBody>
                  <a:tcPr/>
                </a:tc>
                <a:tc>
                  <a:txBody>
                    <a:bodyPr/>
                    <a:lstStyle/>
                    <a:p>
                      <a:r>
                        <a:rPr lang="sl-SI" dirty="0" smtClean="0"/>
                        <a:t>VAS</a:t>
                      </a:r>
                      <a:endParaRPr lang="sl-SI" dirty="0"/>
                    </a:p>
                  </a:txBody>
                  <a:tcPr/>
                </a:tc>
                <a:tc>
                  <a:txBody>
                    <a:bodyPr/>
                    <a:lstStyle/>
                    <a:p>
                      <a:r>
                        <a:rPr lang="sl-SI" dirty="0" smtClean="0"/>
                        <a:t>KOMPLIKACIJE</a:t>
                      </a:r>
                      <a:endParaRPr lang="sl-SI" dirty="0"/>
                    </a:p>
                  </a:txBody>
                  <a:tcPr/>
                </a:tc>
              </a:tr>
              <a:tr h="889282">
                <a:tc>
                  <a:txBody>
                    <a:bodyPr/>
                    <a:lstStyle/>
                    <a:p>
                      <a:r>
                        <a:rPr lang="sl-SI" dirty="0" smtClean="0"/>
                        <a:t>Sigle </a:t>
                      </a:r>
                      <a:r>
                        <a:rPr lang="sl-SI" dirty="0" err="1" smtClean="0"/>
                        <a:t>shot</a:t>
                      </a:r>
                      <a:r>
                        <a:rPr lang="sl-SI" dirty="0" smtClean="0"/>
                        <a:t> periferne </a:t>
                      </a:r>
                      <a:r>
                        <a:rPr lang="sl-SI" dirty="0" err="1" smtClean="0"/>
                        <a:t>nervne</a:t>
                      </a:r>
                      <a:r>
                        <a:rPr lang="sl-SI" dirty="0" smtClean="0"/>
                        <a:t> blokade</a:t>
                      </a:r>
                      <a:endParaRPr lang="sl-SI"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dirty="0" smtClean="0"/>
                        <a:t>696</a:t>
                      </a:r>
                    </a:p>
                    <a:p>
                      <a:pPr algn="ctr"/>
                      <a:endParaRPr lang="sl-SI" dirty="0"/>
                    </a:p>
                  </a:txBody>
                  <a:tcPr/>
                </a:tc>
                <a:tc>
                  <a:txBody>
                    <a:bodyPr/>
                    <a:lstStyle/>
                    <a:p>
                      <a:r>
                        <a:rPr lang="sl-SI" dirty="0" smtClean="0"/>
                        <a:t>0-3  83,0%</a:t>
                      </a:r>
                    </a:p>
                    <a:p>
                      <a:r>
                        <a:rPr lang="sl-SI" dirty="0" smtClean="0"/>
                        <a:t>4-7   16,7%</a:t>
                      </a:r>
                    </a:p>
                    <a:p>
                      <a:r>
                        <a:rPr lang="sl-SI" dirty="0" smtClean="0"/>
                        <a:t>8-10  0,3%</a:t>
                      </a:r>
                      <a:endParaRPr lang="sl-SI" dirty="0"/>
                    </a:p>
                  </a:txBody>
                  <a:tcPr/>
                </a:tc>
                <a:tc>
                  <a:txBody>
                    <a:bodyPr/>
                    <a:lstStyle/>
                    <a:p>
                      <a:pPr algn="ctr"/>
                      <a:r>
                        <a:rPr lang="sl-SI" dirty="0" smtClean="0"/>
                        <a:t>-</a:t>
                      </a:r>
                      <a:endParaRPr lang="sl-SI" dirty="0"/>
                    </a:p>
                  </a:txBody>
                  <a:tcPr/>
                </a:tc>
              </a:tr>
              <a:tr h="889282">
                <a:tc>
                  <a:txBody>
                    <a:bodyPr/>
                    <a:lstStyle/>
                    <a:p>
                      <a:r>
                        <a:rPr lang="sl-SI" dirty="0" smtClean="0"/>
                        <a:t>Periferni </a:t>
                      </a:r>
                      <a:r>
                        <a:rPr lang="sl-SI" dirty="0" err="1" smtClean="0"/>
                        <a:t>nervni</a:t>
                      </a:r>
                      <a:r>
                        <a:rPr lang="sl-SI" dirty="0" smtClean="0"/>
                        <a:t> </a:t>
                      </a:r>
                      <a:r>
                        <a:rPr lang="sl-SI" dirty="0" err="1" smtClean="0"/>
                        <a:t>kateteri</a:t>
                      </a:r>
                      <a:endParaRPr lang="sl-SI"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dirty="0" smtClean="0"/>
                        <a:t>475</a:t>
                      </a:r>
                    </a:p>
                  </a:txBody>
                  <a:tcPr/>
                </a:tc>
                <a:tc>
                  <a:txBody>
                    <a:bodyPr/>
                    <a:lstStyle/>
                    <a:p>
                      <a:r>
                        <a:rPr lang="sl-SI" dirty="0" smtClean="0"/>
                        <a:t>0-3   90,9%</a:t>
                      </a:r>
                    </a:p>
                    <a:p>
                      <a:r>
                        <a:rPr lang="sl-SI" dirty="0" smtClean="0"/>
                        <a:t>4-7   8,8%</a:t>
                      </a:r>
                    </a:p>
                    <a:p>
                      <a:r>
                        <a:rPr lang="sl-SI" dirty="0" smtClean="0"/>
                        <a:t>8-10  0,3%</a:t>
                      </a:r>
                      <a:endParaRPr lang="sl-SI" dirty="0"/>
                    </a:p>
                  </a:txBody>
                  <a:tcPr/>
                </a:tc>
                <a:tc>
                  <a:txBody>
                    <a:bodyPr/>
                    <a:lstStyle/>
                    <a:p>
                      <a:pPr algn="ctr"/>
                      <a:r>
                        <a:rPr lang="sl-SI" dirty="0" smtClean="0"/>
                        <a:t>5,5%</a:t>
                      </a:r>
                      <a:endParaRPr lang="sl-SI" dirty="0"/>
                    </a:p>
                  </a:txBody>
                  <a:tcPr/>
                </a:tc>
              </a:tr>
              <a:tr h="1156066">
                <a:tc>
                  <a:txBody>
                    <a:bodyPr/>
                    <a:lstStyle/>
                    <a:p>
                      <a:r>
                        <a:rPr lang="sl-SI" dirty="0" smtClean="0"/>
                        <a:t>Epiduralna analgezija</a:t>
                      </a:r>
                      <a:endParaRPr lang="sl-SI" dirty="0"/>
                    </a:p>
                  </a:txBody>
                  <a:tcPr/>
                </a:tc>
                <a:tc>
                  <a:txBody>
                    <a:bodyPr/>
                    <a:lstStyle/>
                    <a:p>
                      <a:pPr algn="ctr"/>
                      <a:r>
                        <a:rPr lang="sl-SI" dirty="0" smtClean="0"/>
                        <a:t>23</a:t>
                      </a:r>
                      <a:endParaRPr lang="sl-SI" dirty="0"/>
                    </a:p>
                  </a:txBody>
                  <a:tcPr/>
                </a:tc>
                <a:tc>
                  <a:txBody>
                    <a:bodyPr/>
                    <a:lstStyle/>
                    <a:p>
                      <a:r>
                        <a:rPr lang="sl-SI" dirty="0" smtClean="0"/>
                        <a:t>0-3   84,1%</a:t>
                      </a:r>
                    </a:p>
                    <a:p>
                      <a:r>
                        <a:rPr lang="sl-SI" dirty="0" smtClean="0"/>
                        <a:t>4-7   15,3%</a:t>
                      </a:r>
                    </a:p>
                    <a:p>
                      <a:r>
                        <a:rPr lang="sl-SI" dirty="0" smtClean="0"/>
                        <a:t>8-10  0,6%</a:t>
                      </a:r>
                    </a:p>
                    <a:p>
                      <a:endParaRPr lang="sl-SI" dirty="0"/>
                    </a:p>
                  </a:txBody>
                  <a:tcPr/>
                </a:tc>
                <a:tc>
                  <a:txBody>
                    <a:bodyPr/>
                    <a:lstStyle/>
                    <a:p>
                      <a:pPr algn="ctr"/>
                      <a:r>
                        <a:rPr lang="sl-SI" dirty="0" smtClean="0"/>
                        <a:t>13%</a:t>
                      </a:r>
                      <a:endParaRPr lang="sl-SI" dirty="0"/>
                    </a:p>
                  </a:txBody>
                  <a:tcPr/>
                </a:tc>
              </a:tr>
              <a:tr h="1156066">
                <a:tc>
                  <a:txBody>
                    <a:bodyPr/>
                    <a:lstStyle/>
                    <a:p>
                      <a:r>
                        <a:rPr lang="sl-SI" dirty="0" smtClean="0"/>
                        <a:t>Intravenska PCA</a:t>
                      </a:r>
                      <a:endParaRPr lang="sl-SI" dirty="0"/>
                    </a:p>
                  </a:txBody>
                  <a:tcPr/>
                </a:tc>
                <a:tc>
                  <a:txBody>
                    <a:bodyPr/>
                    <a:lstStyle/>
                    <a:p>
                      <a:pPr algn="ctr"/>
                      <a:r>
                        <a:rPr lang="sl-SI" dirty="0" smtClean="0"/>
                        <a:t>198</a:t>
                      </a:r>
                      <a:endParaRPr lang="sl-SI" dirty="0"/>
                    </a:p>
                  </a:txBody>
                  <a:tcPr/>
                </a:tc>
                <a:tc>
                  <a:txBody>
                    <a:bodyPr/>
                    <a:lstStyle/>
                    <a:p>
                      <a:r>
                        <a:rPr lang="sl-SI" dirty="0" smtClean="0"/>
                        <a:t>0-3   89,5%</a:t>
                      </a:r>
                    </a:p>
                    <a:p>
                      <a:r>
                        <a:rPr lang="sl-SI" dirty="0" smtClean="0"/>
                        <a:t>4-7    9,9%</a:t>
                      </a:r>
                    </a:p>
                    <a:p>
                      <a:r>
                        <a:rPr lang="sl-SI" dirty="0" smtClean="0"/>
                        <a:t>8-10  0,6%</a:t>
                      </a:r>
                    </a:p>
                    <a:p>
                      <a:endParaRPr lang="sl-SI" dirty="0"/>
                    </a:p>
                  </a:txBody>
                  <a:tcPr/>
                </a:tc>
                <a:tc>
                  <a:txBody>
                    <a:bodyPr/>
                    <a:lstStyle/>
                    <a:p>
                      <a:pPr algn="ctr"/>
                      <a:r>
                        <a:rPr lang="sl-SI" dirty="0" smtClean="0"/>
                        <a:t>2%</a:t>
                      </a:r>
                      <a:endParaRPr lang="sl-SI" dirty="0"/>
                    </a:p>
                  </a:txBody>
                  <a:tcPr/>
                </a:tc>
              </a:tr>
            </a:tbl>
          </a:graphicData>
        </a:graphic>
      </p:graphicFrame>
      <p:sp>
        <p:nvSpPr>
          <p:cNvPr id="4" name="Označba mesta številke diapozitiva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018917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16013" y="333375"/>
            <a:ext cx="7313612" cy="1143000"/>
          </a:xfrm>
        </p:spPr>
        <p:txBody>
          <a:bodyPr>
            <a:normAutofit/>
          </a:bodyPr>
          <a:lstStyle/>
          <a:p>
            <a:pPr algn="l" eaLnBrk="1" hangingPunct="1"/>
            <a:r>
              <a:rPr lang="sl-SI" altLang="sl-SI" sz="2000" b="1" dirty="0" smtClean="0"/>
              <a:t>IZVOĐENJE PERIFERNE NERVNE BLOKADE </a:t>
            </a:r>
            <a:br>
              <a:rPr lang="sl-SI" altLang="sl-SI" sz="2000" b="1" dirty="0" smtClean="0"/>
            </a:br>
            <a:r>
              <a:rPr lang="sl-SI" altLang="sl-SI" sz="2000" b="1" dirty="0" smtClean="0"/>
              <a:t>S POMOĆU ULTRAZVUKA</a:t>
            </a:r>
          </a:p>
        </p:txBody>
      </p:sp>
      <p:sp>
        <p:nvSpPr>
          <p:cNvPr id="16387" name="Rectangle 4"/>
          <p:cNvSpPr>
            <a:spLocks noChangeArrowheads="1"/>
          </p:cNvSpPr>
          <p:nvPr/>
        </p:nvSpPr>
        <p:spPr bwMode="auto">
          <a:xfrm>
            <a:off x="755650" y="301625"/>
            <a:ext cx="561657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sl-SI" altLang="sl-SI" sz="2600" b="1">
              <a:solidFill>
                <a:schemeClr val="tx2"/>
              </a:solidFill>
              <a:latin typeface="Arial" panose="020B0604020202020204" pitchFamily="34" charset="0"/>
            </a:endParaRP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33375"/>
            <a:ext cx="2843212"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365625"/>
            <a:ext cx="334803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05038"/>
            <a:ext cx="54356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451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p:cNvSpPr>
            <a:spLocks noGrp="1"/>
          </p:cNvSpPr>
          <p:nvPr>
            <p:ph type="title"/>
          </p:nvPr>
        </p:nvSpPr>
        <p:spPr/>
        <p:txBody>
          <a:bodyPr/>
          <a:lstStyle/>
          <a:p>
            <a:r>
              <a:rPr lang="sl-SI" altLang="sl-SI" sz="3200" dirty="0" smtClean="0"/>
              <a:t>         </a:t>
            </a:r>
            <a:br>
              <a:rPr lang="sl-SI" altLang="sl-SI" sz="3200" dirty="0" smtClean="0"/>
            </a:br>
            <a:r>
              <a:rPr lang="sl-SI" altLang="sl-SI" sz="2000" dirty="0" smtClean="0"/>
              <a:t>        </a:t>
            </a:r>
            <a:r>
              <a:rPr lang="sl-SI" altLang="sl-SI" sz="2000" b="1" dirty="0" smtClean="0"/>
              <a:t>FIKSACIJA KATETERA</a:t>
            </a:r>
          </a:p>
        </p:txBody>
      </p:sp>
      <p:sp>
        <p:nvSpPr>
          <p:cNvPr id="4" name="Ograda besedila 3"/>
          <p:cNvSpPr>
            <a:spLocks noGrp="1"/>
          </p:cNvSpPr>
          <p:nvPr>
            <p:ph type="body" sz="half" idx="4294967295"/>
          </p:nvPr>
        </p:nvSpPr>
        <p:spPr>
          <a:xfrm>
            <a:off x="304800" y="2349500"/>
            <a:ext cx="3886201" cy="3311525"/>
          </a:xfrm>
        </p:spPr>
        <p:txBody>
          <a:bodyPr>
            <a:normAutofit/>
          </a:bodyPr>
          <a:lstStyle/>
          <a:p>
            <a:pPr marL="0" indent="0">
              <a:buFont typeface="Wingdings" panose="05000000000000000000" pitchFamily="2" charset="2"/>
              <a:buNone/>
              <a:defRPr/>
            </a:pPr>
            <a:r>
              <a:rPr lang="sl-SI" sz="2000" dirty="0" smtClean="0"/>
              <a:t>Epi – </a:t>
            </a:r>
            <a:r>
              <a:rPr lang="sl-SI" sz="2000" dirty="0" err="1" smtClean="0"/>
              <a:t>guard</a:t>
            </a:r>
            <a:r>
              <a:rPr lang="sl-SI" sz="2000" dirty="0"/>
              <a:t> </a:t>
            </a:r>
            <a:r>
              <a:rPr lang="sl-SI" sz="2000" dirty="0" err="1" smtClean="0"/>
              <a:t>flasteri</a:t>
            </a:r>
            <a:r>
              <a:rPr lang="sl-SI" sz="2000" dirty="0" smtClean="0"/>
              <a:t>:</a:t>
            </a:r>
          </a:p>
          <a:p>
            <a:pPr>
              <a:defRPr/>
            </a:pPr>
            <a:r>
              <a:rPr lang="sl-SI" sz="2000" dirty="0" err="1" smtClean="0"/>
              <a:t>manja</a:t>
            </a:r>
            <a:r>
              <a:rPr lang="sl-SI" sz="2000" dirty="0" smtClean="0"/>
              <a:t> </a:t>
            </a:r>
            <a:r>
              <a:rPr lang="sl-SI" sz="2000" dirty="0" err="1" smtClean="0"/>
              <a:t>mogućnost</a:t>
            </a:r>
            <a:r>
              <a:rPr lang="sl-SI" sz="2000" dirty="0" smtClean="0"/>
              <a:t> dislokacije </a:t>
            </a:r>
            <a:r>
              <a:rPr lang="sl-SI" sz="2000" dirty="0" err="1" smtClean="0"/>
              <a:t>katetera</a:t>
            </a:r>
            <a:endParaRPr lang="sl-SI" sz="2000" dirty="0" smtClean="0"/>
          </a:p>
          <a:p>
            <a:pPr>
              <a:defRPr/>
            </a:pPr>
            <a:r>
              <a:rPr lang="sl-SI" sz="2000" dirty="0"/>
              <a:t>v</a:t>
            </a:r>
            <a:r>
              <a:rPr lang="sl-SI" sz="2000" dirty="0" smtClean="0"/>
              <a:t>idno </a:t>
            </a:r>
            <a:r>
              <a:rPr lang="sl-SI" sz="2000" dirty="0" err="1" smtClean="0"/>
              <a:t>ubodno</a:t>
            </a:r>
            <a:r>
              <a:rPr lang="sl-SI" sz="2000" dirty="0" smtClean="0"/>
              <a:t> </a:t>
            </a:r>
            <a:r>
              <a:rPr lang="sl-SI" sz="2000" dirty="0" err="1" smtClean="0"/>
              <a:t>mjesto</a:t>
            </a:r>
            <a:endParaRPr lang="sl-SI" sz="2000" dirty="0" smtClean="0"/>
          </a:p>
          <a:p>
            <a:pPr>
              <a:defRPr/>
            </a:pPr>
            <a:r>
              <a:rPr lang="sl-SI" sz="2000" dirty="0" err="1"/>
              <a:t>m</a:t>
            </a:r>
            <a:r>
              <a:rPr lang="sl-SI" sz="2000" dirty="0" err="1" smtClean="0"/>
              <a:t>anja</a:t>
            </a:r>
            <a:r>
              <a:rPr lang="sl-SI" sz="2000" dirty="0" smtClean="0"/>
              <a:t> </a:t>
            </a:r>
            <a:r>
              <a:rPr lang="sl-SI" sz="2000" dirty="0" err="1" smtClean="0"/>
              <a:t>mogućnost</a:t>
            </a:r>
            <a:r>
              <a:rPr lang="sl-SI" sz="2000" dirty="0" smtClean="0"/>
              <a:t> za </a:t>
            </a:r>
            <a:r>
              <a:rPr lang="sl-SI" sz="2000" dirty="0" err="1" smtClean="0"/>
              <a:t>presavijanje</a:t>
            </a:r>
            <a:r>
              <a:rPr lang="sl-SI" sz="2000" dirty="0" smtClean="0"/>
              <a:t> </a:t>
            </a:r>
            <a:r>
              <a:rPr lang="sl-SI" sz="2000" dirty="0" err="1" smtClean="0"/>
              <a:t>katetera</a:t>
            </a:r>
            <a:endParaRPr lang="sl-SI" sz="2000" dirty="0" smtClean="0"/>
          </a:p>
          <a:p>
            <a:pPr>
              <a:defRPr/>
            </a:pPr>
            <a:r>
              <a:rPr lang="sl-SI" sz="2000" dirty="0" err="1" smtClean="0"/>
              <a:t>manja</a:t>
            </a:r>
            <a:r>
              <a:rPr lang="sl-SI" sz="2000" dirty="0" smtClean="0"/>
              <a:t> </a:t>
            </a:r>
            <a:r>
              <a:rPr lang="sl-SI" sz="2000" dirty="0" err="1" smtClean="0"/>
              <a:t>verojatnost</a:t>
            </a:r>
            <a:r>
              <a:rPr lang="sl-SI" sz="2000" dirty="0" smtClean="0"/>
              <a:t> infekcije </a:t>
            </a:r>
          </a:p>
          <a:p>
            <a:pPr>
              <a:defRPr/>
            </a:pPr>
            <a:r>
              <a:rPr lang="sl-SI" sz="2000" dirty="0" err="1" smtClean="0"/>
              <a:t>pacijent</a:t>
            </a:r>
            <a:r>
              <a:rPr lang="sl-SI" sz="2000" dirty="0" smtClean="0"/>
              <a:t> se može tuširati</a:t>
            </a:r>
          </a:p>
          <a:p>
            <a:pPr marL="0" indent="0">
              <a:buFont typeface="Wingdings" panose="05000000000000000000" pitchFamily="2" charset="2"/>
              <a:buNone/>
              <a:defRPr/>
            </a:pPr>
            <a:endParaRPr lang="sl-SI" sz="2000" dirty="0"/>
          </a:p>
          <a:p>
            <a:pPr>
              <a:buFont typeface="Arial" panose="020B0604020202020204" pitchFamily="34" charset="0"/>
              <a:buChar char="•"/>
              <a:defRPr/>
            </a:pPr>
            <a:endParaRPr lang="sl-SI" sz="2000" dirty="0" smtClean="0"/>
          </a:p>
          <a:p>
            <a:pPr>
              <a:defRPr/>
            </a:pPr>
            <a:endParaRPr lang="sl-SI" dirty="0"/>
          </a:p>
        </p:txBody>
      </p:sp>
      <p:pic>
        <p:nvPicPr>
          <p:cNvPr id="5" name="Ograda vseb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851780" y="1905000"/>
            <a:ext cx="3835020" cy="1562552"/>
          </a:xfrm>
          <a:prstGeom prst="rect">
            <a:avLst/>
          </a:prstGeom>
        </p:spPr>
      </p:pic>
      <p:pic>
        <p:nvPicPr>
          <p:cNvPr id="6" name="Ograda vseb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697727" y="3657600"/>
            <a:ext cx="2143125" cy="2133600"/>
          </a:xfrm>
          <a:prstGeom prst="rect">
            <a:avLst/>
          </a:prstGeom>
        </p:spPr>
      </p:pic>
    </p:spTree>
    <p:extLst>
      <p:ext uri="{BB962C8B-B14F-4D97-AF65-F5344CB8AC3E}">
        <p14:creationId xmlns:p14="http://schemas.microsoft.com/office/powerpoint/2010/main" val="2824097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sl-SI" altLang="sl-SI" sz="2000" b="1" dirty="0" smtClean="0"/>
              <a:t>PERIFERNE NERVNE BLOKADE</a:t>
            </a:r>
          </a:p>
        </p:txBody>
      </p:sp>
      <p:sp>
        <p:nvSpPr>
          <p:cNvPr id="21507" name="Rectangle 3"/>
          <p:cNvSpPr>
            <a:spLocks noGrp="1" noChangeArrowheads="1"/>
          </p:cNvSpPr>
          <p:nvPr>
            <p:ph type="body" idx="1"/>
          </p:nvPr>
        </p:nvSpPr>
        <p:spPr>
          <a:xfrm>
            <a:off x="827088" y="2285999"/>
            <a:ext cx="8029575" cy="4092575"/>
          </a:xfrm>
        </p:spPr>
        <p:txBody>
          <a:bodyPr/>
          <a:lstStyle/>
          <a:p>
            <a:pPr eaLnBrk="1" hangingPunct="1"/>
            <a:r>
              <a:rPr lang="sl-SI" altLang="sl-SI" sz="2000" dirty="0" smtClean="0"/>
              <a:t>SINGLE SHOT BLOKADA - anestezija za </a:t>
            </a:r>
            <a:r>
              <a:rPr lang="sl-SI" altLang="sl-SI" sz="2000" dirty="0" err="1" smtClean="0"/>
              <a:t>operaciju</a:t>
            </a:r>
            <a:endParaRPr lang="sl-SI" altLang="sl-SI" sz="2000" dirty="0" smtClean="0"/>
          </a:p>
          <a:p>
            <a:pPr eaLnBrk="1" hangingPunct="1">
              <a:buFont typeface="Wingdings" panose="05000000000000000000" pitchFamily="2" charset="2"/>
              <a:buNone/>
            </a:pPr>
            <a:r>
              <a:rPr lang="sl-SI" altLang="sl-SI" sz="2000" dirty="0" smtClean="0"/>
              <a:t>    -  doza </a:t>
            </a:r>
            <a:r>
              <a:rPr lang="sl-SI" altLang="sl-SI" sz="2000" dirty="0" err="1" smtClean="0"/>
              <a:t>lokalnog</a:t>
            </a:r>
            <a:r>
              <a:rPr lang="sl-SI" altLang="sl-SI" sz="2000" dirty="0" smtClean="0"/>
              <a:t> anestetika 20 – 40ml</a:t>
            </a:r>
          </a:p>
          <a:p>
            <a:pPr eaLnBrk="1" hangingPunct="1">
              <a:buFont typeface="Wingdings" panose="05000000000000000000" pitchFamily="2" charset="2"/>
              <a:buNone/>
            </a:pPr>
            <a:endParaRPr lang="sl-SI" altLang="sl-SI" sz="2000" dirty="0" smtClean="0"/>
          </a:p>
          <a:p>
            <a:pPr eaLnBrk="1" hangingPunct="1"/>
            <a:r>
              <a:rPr lang="sl-SI" altLang="sl-SI" sz="2000" dirty="0" smtClean="0"/>
              <a:t>KONTINUIRANA BLOKADA– </a:t>
            </a:r>
            <a:r>
              <a:rPr lang="sl-SI" altLang="sl-SI" sz="2000" dirty="0" err="1" smtClean="0"/>
              <a:t>pooperativna</a:t>
            </a:r>
            <a:r>
              <a:rPr lang="sl-SI" altLang="sl-SI" sz="2000" dirty="0" smtClean="0"/>
              <a:t> analgezija </a:t>
            </a:r>
            <a:r>
              <a:rPr lang="sl-SI" altLang="sl-SI" sz="2000" dirty="0" smtClean="0"/>
              <a:t>po </a:t>
            </a:r>
            <a:r>
              <a:rPr lang="sl-SI" altLang="sl-SI" sz="2000" dirty="0" err="1" smtClean="0"/>
              <a:t>kateteru</a:t>
            </a:r>
            <a:endParaRPr lang="sl-SI" altLang="sl-SI" sz="2000" dirty="0" smtClean="0"/>
          </a:p>
          <a:p>
            <a:pPr>
              <a:buNone/>
            </a:pPr>
            <a:r>
              <a:rPr lang="sl-SI" altLang="sl-SI" sz="2000" dirty="0" smtClean="0"/>
              <a:t>   </a:t>
            </a:r>
            <a:r>
              <a:rPr lang="sl-SI" altLang="sl-SI" sz="2000" dirty="0"/>
              <a:t>  </a:t>
            </a:r>
            <a:r>
              <a:rPr lang="sl-SI" altLang="sl-SI" sz="2000" dirty="0" smtClean="0"/>
              <a:t> - </a:t>
            </a:r>
            <a:r>
              <a:rPr lang="sl-SI" altLang="sl-SI" sz="2000" dirty="0" err="1"/>
              <a:t>davanje</a:t>
            </a:r>
            <a:r>
              <a:rPr lang="sl-SI" altLang="sl-SI" sz="2000" dirty="0"/>
              <a:t> samo bolusa </a:t>
            </a:r>
            <a:r>
              <a:rPr lang="sl-SI" altLang="sl-SI" sz="2000" dirty="0" smtClean="0"/>
              <a:t>po </a:t>
            </a:r>
            <a:r>
              <a:rPr lang="sl-SI" altLang="sl-SI" sz="2000" dirty="0" err="1" smtClean="0"/>
              <a:t>kateteru</a:t>
            </a:r>
            <a:r>
              <a:rPr lang="sl-SI" altLang="sl-SI" sz="2000" dirty="0" smtClean="0"/>
              <a:t> </a:t>
            </a:r>
            <a:r>
              <a:rPr lang="sl-SI" altLang="sl-SI" sz="2000" dirty="0" smtClean="0"/>
              <a:t>u </a:t>
            </a:r>
            <a:r>
              <a:rPr lang="sl-SI" altLang="sl-SI" sz="2000" dirty="0" err="1" smtClean="0"/>
              <a:t>određenim</a:t>
            </a:r>
            <a:r>
              <a:rPr lang="sl-SI" altLang="sl-SI" sz="2000" dirty="0" smtClean="0"/>
              <a:t> </a:t>
            </a:r>
            <a:r>
              <a:rPr lang="sl-SI" altLang="sl-SI" sz="2000" dirty="0" err="1" smtClean="0"/>
              <a:t>intervalima</a:t>
            </a:r>
            <a:r>
              <a:rPr lang="sl-SI" altLang="sl-SI" sz="2000" dirty="0" smtClean="0"/>
              <a:t> </a:t>
            </a:r>
          </a:p>
          <a:p>
            <a:pPr>
              <a:buNone/>
            </a:pPr>
            <a:r>
              <a:rPr lang="sl-SI" altLang="sl-SI" sz="2000" dirty="0"/>
              <a:t> </a:t>
            </a:r>
            <a:r>
              <a:rPr lang="sl-SI" altLang="sl-SI" sz="2000" dirty="0" smtClean="0"/>
              <a:t>     - lokalni anestetik u </a:t>
            </a:r>
            <a:r>
              <a:rPr lang="sl-SI" altLang="sl-SI" sz="2000" dirty="0" err="1" smtClean="0"/>
              <a:t>neprekidnoj</a:t>
            </a:r>
            <a:r>
              <a:rPr lang="sl-SI" altLang="sl-SI" sz="2000" dirty="0" smtClean="0"/>
              <a:t> infuziji </a:t>
            </a:r>
          </a:p>
          <a:p>
            <a:pPr>
              <a:buNone/>
            </a:pPr>
            <a:r>
              <a:rPr lang="sl-SI" altLang="sl-SI" sz="2000" dirty="0"/>
              <a:t> </a:t>
            </a:r>
            <a:r>
              <a:rPr lang="sl-SI" altLang="sl-SI" sz="2000" dirty="0" smtClean="0"/>
              <a:t>     - </a:t>
            </a:r>
            <a:r>
              <a:rPr lang="sl-SI" altLang="sl-SI" sz="2000" dirty="0" err="1" smtClean="0"/>
              <a:t>mogućnost</a:t>
            </a:r>
            <a:r>
              <a:rPr lang="sl-SI" altLang="sl-SI" sz="2000" dirty="0" smtClean="0"/>
              <a:t> </a:t>
            </a:r>
            <a:r>
              <a:rPr lang="sl-SI" altLang="sl-SI" sz="2000" dirty="0" err="1" smtClean="0"/>
              <a:t>davanja</a:t>
            </a:r>
            <a:r>
              <a:rPr lang="sl-SI" altLang="sl-SI" sz="2000" dirty="0" smtClean="0"/>
              <a:t> dodatnih bolusa </a:t>
            </a:r>
            <a:r>
              <a:rPr lang="sl-SI" altLang="sl-SI" sz="2000" dirty="0" err="1" smtClean="0"/>
              <a:t>lokalnog</a:t>
            </a:r>
            <a:r>
              <a:rPr lang="sl-SI" altLang="sl-SI" sz="2000" dirty="0" smtClean="0"/>
              <a:t> anestetika</a:t>
            </a:r>
          </a:p>
          <a:p>
            <a:pPr eaLnBrk="1" hangingPunct="1">
              <a:buFont typeface="Wingdings" panose="05000000000000000000" pitchFamily="2" charset="2"/>
              <a:buNone/>
            </a:pPr>
            <a:r>
              <a:rPr lang="sl-SI" altLang="sl-SI" sz="2000" dirty="0" smtClean="0"/>
              <a:t>     </a:t>
            </a:r>
          </a:p>
          <a:p>
            <a:pPr eaLnBrk="1" hangingPunct="1">
              <a:buFont typeface="Wingdings" panose="05000000000000000000" pitchFamily="2" charset="2"/>
              <a:buNone/>
            </a:pPr>
            <a:r>
              <a:rPr lang="sl-SI" altLang="sl-SI" sz="2000" dirty="0" smtClean="0"/>
              <a:t> </a:t>
            </a:r>
          </a:p>
          <a:p>
            <a:pPr eaLnBrk="1" hangingPunct="1">
              <a:buFont typeface="Wingdings" panose="05000000000000000000" pitchFamily="2" charset="2"/>
              <a:buNone/>
            </a:pPr>
            <a:r>
              <a:rPr lang="sl-SI" altLang="sl-SI" sz="2000" dirty="0" smtClean="0"/>
              <a:t>    -</a:t>
            </a:r>
            <a:endParaRPr lang="sl-SI" altLang="sl-SI" sz="2100" dirty="0" smtClean="0"/>
          </a:p>
          <a:p>
            <a:pPr eaLnBrk="1" hangingPunct="1">
              <a:buFont typeface="Wingdings" panose="05000000000000000000" pitchFamily="2" charset="2"/>
              <a:buNone/>
            </a:pPr>
            <a:endParaRPr lang="sl-SI" altLang="sl-SI" sz="2100" dirty="0" smtClean="0"/>
          </a:p>
        </p:txBody>
      </p:sp>
    </p:spTree>
    <p:extLst>
      <p:ext uri="{BB962C8B-B14F-4D97-AF65-F5344CB8AC3E}">
        <p14:creationId xmlns:p14="http://schemas.microsoft.com/office/powerpoint/2010/main" val="3497702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16013" y="990599"/>
            <a:ext cx="7567612" cy="493713"/>
          </a:xfrm>
        </p:spPr>
        <p:txBody>
          <a:bodyPr>
            <a:normAutofit fontScale="90000"/>
          </a:bodyPr>
          <a:lstStyle/>
          <a:p>
            <a:pPr eaLnBrk="1" hangingPunct="1"/>
            <a:r>
              <a:rPr lang="sl-SI" altLang="sl-SI" sz="3200" b="1" dirty="0" smtClean="0"/>
              <a:t>  </a:t>
            </a:r>
            <a:r>
              <a:rPr lang="sl-SI" altLang="sl-SI" sz="2200" b="1" dirty="0" smtClean="0"/>
              <a:t>LOKALNI ANESTETICI </a:t>
            </a:r>
          </a:p>
        </p:txBody>
      </p:sp>
      <p:sp>
        <p:nvSpPr>
          <p:cNvPr id="23555" name="Rectangle 3"/>
          <p:cNvSpPr>
            <a:spLocks noGrp="1" noChangeArrowheads="1"/>
          </p:cNvSpPr>
          <p:nvPr>
            <p:ph type="body" idx="1"/>
          </p:nvPr>
        </p:nvSpPr>
        <p:spPr>
          <a:xfrm>
            <a:off x="914400" y="1916113"/>
            <a:ext cx="8229600" cy="4533900"/>
          </a:xfrm>
        </p:spPr>
        <p:txBody>
          <a:bodyPr/>
          <a:lstStyle/>
          <a:p>
            <a:pPr eaLnBrk="1" hangingPunct="1"/>
            <a:r>
              <a:rPr lang="sl-SI" altLang="sl-SI" sz="2100" dirty="0" smtClean="0"/>
              <a:t>SINGLE SHOT BLOKADA ili  </a:t>
            </a:r>
            <a:r>
              <a:rPr lang="sl-SI" altLang="sl-SI" sz="2100" dirty="0" err="1" smtClean="0"/>
              <a:t>početni</a:t>
            </a:r>
            <a:r>
              <a:rPr lang="sl-SI" altLang="sl-SI" sz="2100" dirty="0" smtClean="0"/>
              <a:t> bolus:</a:t>
            </a:r>
          </a:p>
          <a:p>
            <a:pPr eaLnBrk="1" hangingPunct="1">
              <a:buFont typeface="Wingdings" panose="05000000000000000000" pitchFamily="2" charset="2"/>
              <a:buNone/>
            </a:pPr>
            <a:r>
              <a:rPr lang="sl-SI" altLang="sl-SI" sz="2100" dirty="0" smtClean="0"/>
              <a:t>        -  </a:t>
            </a:r>
            <a:r>
              <a:rPr lang="sl-SI" altLang="sl-SI" sz="2100" dirty="0" err="1" smtClean="0"/>
              <a:t>levobupivakain</a:t>
            </a:r>
            <a:r>
              <a:rPr lang="sl-SI" altLang="sl-SI" sz="2100" dirty="0" smtClean="0"/>
              <a:t> 0.5% </a:t>
            </a:r>
          </a:p>
          <a:p>
            <a:pPr eaLnBrk="1" hangingPunct="1">
              <a:buFont typeface="Wingdings" panose="05000000000000000000" pitchFamily="2" charset="2"/>
              <a:buNone/>
            </a:pPr>
            <a:r>
              <a:rPr lang="sl-SI" altLang="sl-SI" sz="2100" dirty="0" smtClean="0"/>
              <a:t>        -  </a:t>
            </a:r>
            <a:r>
              <a:rPr lang="sl-SI" altLang="sl-SI" sz="2100" dirty="0" err="1" smtClean="0"/>
              <a:t>ropivakain</a:t>
            </a:r>
            <a:r>
              <a:rPr lang="sl-SI" altLang="sl-SI" sz="2100" dirty="0" smtClean="0"/>
              <a:t> 0.75% </a:t>
            </a:r>
          </a:p>
          <a:p>
            <a:pPr eaLnBrk="1" hangingPunct="1">
              <a:buFont typeface="Wingdings" panose="05000000000000000000" pitchFamily="2" charset="2"/>
              <a:buNone/>
            </a:pPr>
            <a:endParaRPr lang="sl-SI" altLang="sl-SI" sz="2100" dirty="0" smtClean="0"/>
          </a:p>
          <a:p>
            <a:pPr eaLnBrk="1" hangingPunct="1"/>
            <a:r>
              <a:rPr lang="sl-SI" altLang="sl-SI" sz="2100" dirty="0" smtClean="0"/>
              <a:t>KONTINUIRANA BLOKADA:</a:t>
            </a:r>
          </a:p>
          <a:p>
            <a:pPr eaLnBrk="1" hangingPunct="1">
              <a:buFont typeface="Wingdings" panose="05000000000000000000" pitchFamily="2" charset="2"/>
              <a:buNone/>
            </a:pPr>
            <a:r>
              <a:rPr lang="sl-SI" altLang="sl-SI" sz="2100" dirty="0" smtClean="0"/>
              <a:t>     - </a:t>
            </a:r>
            <a:r>
              <a:rPr lang="sl-SI" altLang="sl-SI" sz="2100" dirty="0" err="1" smtClean="0"/>
              <a:t>levobupivakain</a:t>
            </a:r>
            <a:r>
              <a:rPr lang="sl-SI" altLang="sl-SI" sz="2100" dirty="0" smtClean="0"/>
              <a:t> 0,2%</a:t>
            </a:r>
          </a:p>
          <a:p>
            <a:pPr>
              <a:buNone/>
            </a:pPr>
            <a:r>
              <a:rPr lang="sl-SI" altLang="sl-SI" sz="2100" dirty="0" smtClean="0"/>
              <a:t>     - </a:t>
            </a:r>
            <a:r>
              <a:rPr lang="sl-SI" altLang="sl-SI" sz="2100" dirty="0" err="1" smtClean="0"/>
              <a:t>levobupivakain</a:t>
            </a:r>
            <a:r>
              <a:rPr lang="sl-SI" altLang="sl-SI" sz="2100" dirty="0" smtClean="0"/>
              <a:t> 0,18%:  </a:t>
            </a:r>
          </a:p>
          <a:p>
            <a:pPr>
              <a:buNone/>
            </a:pPr>
            <a:r>
              <a:rPr lang="sl-SI" altLang="sl-SI" sz="2100" dirty="0" smtClean="0"/>
              <a:t> ( </a:t>
            </a:r>
            <a:r>
              <a:rPr lang="sl-SI" altLang="sl-SI" sz="2100" dirty="0" err="1" smtClean="0"/>
              <a:t>levobupivakain</a:t>
            </a:r>
            <a:r>
              <a:rPr lang="sl-SI" altLang="sl-SI" sz="2100" dirty="0" smtClean="0"/>
              <a:t>  0,125% 200 ml + </a:t>
            </a:r>
            <a:r>
              <a:rPr lang="sl-SI" altLang="sl-SI" sz="2100" dirty="0" err="1" smtClean="0"/>
              <a:t>levobupivakain</a:t>
            </a:r>
            <a:r>
              <a:rPr lang="sl-SI" altLang="sl-SI" sz="2100" dirty="0" smtClean="0"/>
              <a:t> 0,75% 20 ml = 220 ml)</a:t>
            </a:r>
          </a:p>
          <a:p>
            <a:pPr eaLnBrk="1" hangingPunct="1">
              <a:buFont typeface="Wingdings" panose="05000000000000000000" pitchFamily="2" charset="2"/>
              <a:buNone/>
            </a:pPr>
            <a:r>
              <a:rPr lang="sl-SI" altLang="sl-SI" sz="2100" dirty="0" smtClean="0"/>
              <a:t>     </a:t>
            </a:r>
          </a:p>
          <a:p>
            <a:pPr eaLnBrk="1" hangingPunct="1">
              <a:buFont typeface="Wingdings" panose="05000000000000000000" pitchFamily="2" charset="2"/>
              <a:buNone/>
            </a:pPr>
            <a:endParaRPr lang="sl-SI" altLang="sl-SI" sz="2100" dirty="0" smtClean="0"/>
          </a:p>
        </p:txBody>
      </p:sp>
    </p:spTree>
    <p:extLst>
      <p:ext uri="{BB962C8B-B14F-4D97-AF65-F5344CB8AC3E}">
        <p14:creationId xmlns:p14="http://schemas.microsoft.com/office/powerpoint/2010/main" val="495927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219200"/>
            <a:ext cx="8229600" cy="685800"/>
          </a:xfrm>
        </p:spPr>
        <p:txBody>
          <a:bodyPr>
            <a:normAutofit fontScale="90000"/>
          </a:bodyPr>
          <a:lstStyle/>
          <a:p>
            <a:pPr eaLnBrk="1" hangingPunct="1"/>
            <a:r>
              <a:rPr lang="sl-SI" altLang="sl-SI" sz="2000" b="1" dirty="0" smtClean="0"/>
              <a:t>UPUTE ZA RUKOVANJE SA KATETERIMA ZA PERIFERNU NERVU BLOKADU</a:t>
            </a:r>
            <a:br>
              <a:rPr lang="sl-SI" altLang="sl-SI" sz="2000" b="1" dirty="0" smtClean="0"/>
            </a:br>
            <a:endParaRPr lang="sl-SI" altLang="sl-SI" sz="2000" b="1" dirty="0" smtClean="0"/>
          </a:p>
        </p:txBody>
      </p:sp>
      <p:sp>
        <p:nvSpPr>
          <p:cNvPr id="27651" name="Rectangle 4"/>
          <p:cNvSpPr>
            <a:spLocks noGrp="1" noChangeArrowheads="1"/>
          </p:cNvSpPr>
          <p:nvPr>
            <p:ph type="body" sz="half" idx="1"/>
          </p:nvPr>
        </p:nvSpPr>
        <p:spPr>
          <a:xfrm>
            <a:off x="304801" y="1752601"/>
            <a:ext cx="3657600" cy="2205453"/>
          </a:xfrm>
        </p:spPr>
        <p:txBody>
          <a:bodyPr/>
          <a:lstStyle/>
          <a:p>
            <a:pPr eaLnBrk="1" hangingPunct="1">
              <a:lnSpc>
                <a:spcPct val="80000"/>
              </a:lnSpc>
              <a:buFont typeface="Wingdings" panose="05000000000000000000" pitchFamily="2" charset="2"/>
              <a:buNone/>
              <a:defRPr/>
            </a:pPr>
            <a:r>
              <a:rPr lang="sl-SI" altLang="sl-SI" sz="1900" dirty="0" smtClean="0"/>
              <a:t>    </a:t>
            </a:r>
            <a:r>
              <a:rPr lang="sl-SI" altLang="sl-SI" sz="2000" dirty="0" smtClean="0"/>
              <a:t>BOLUSI</a:t>
            </a:r>
          </a:p>
          <a:p>
            <a:pPr eaLnBrk="1" hangingPunct="1">
              <a:lnSpc>
                <a:spcPct val="80000"/>
              </a:lnSpc>
              <a:buFont typeface="Wingdings" panose="05000000000000000000" pitchFamily="2" charset="2"/>
              <a:buNone/>
              <a:defRPr/>
            </a:pPr>
            <a:endParaRPr lang="sl-SI" altLang="sl-SI" sz="2400" dirty="0" smtClean="0"/>
          </a:p>
          <a:p>
            <a:pPr eaLnBrk="1" hangingPunct="1">
              <a:lnSpc>
                <a:spcPct val="80000"/>
              </a:lnSpc>
              <a:defRPr/>
            </a:pPr>
            <a:r>
              <a:rPr lang="sl-SI" altLang="sl-SI" sz="1900" dirty="0" smtClean="0"/>
              <a:t>antibakterijski filter </a:t>
            </a:r>
            <a:r>
              <a:rPr lang="sl-SI" altLang="sl-SI" sz="1900" dirty="0" err="1" smtClean="0"/>
              <a:t>mjenjamo</a:t>
            </a:r>
            <a:r>
              <a:rPr lang="sl-SI" altLang="sl-SI" sz="1900" dirty="0" smtClean="0"/>
              <a:t> svakih 24 časa</a:t>
            </a:r>
          </a:p>
          <a:p>
            <a:pPr eaLnBrk="1" hangingPunct="1">
              <a:lnSpc>
                <a:spcPct val="80000"/>
              </a:lnSpc>
              <a:buFont typeface="Wingdings" panose="05000000000000000000" pitchFamily="2" charset="2"/>
              <a:buNone/>
              <a:defRPr/>
            </a:pPr>
            <a:r>
              <a:rPr lang="sl-SI" altLang="sl-SI" sz="1900" dirty="0" smtClean="0"/>
              <a:t>  </a:t>
            </a:r>
          </a:p>
          <a:p>
            <a:pPr eaLnBrk="1" hangingPunct="1">
              <a:lnSpc>
                <a:spcPct val="80000"/>
              </a:lnSpc>
              <a:defRPr/>
            </a:pPr>
            <a:r>
              <a:rPr lang="sl-SI" altLang="sl-SI" sz="1900" dirty="0"/>
              <a:t>t</a:t>
            </a:r>
            <a:r>
              <a:rPr lang="sl-SI" altLang="sl-SI" sz="1900" dirty="0" smtClean="0"/>
              <a:t>reba </a:t>
            </a:r>
            <a:r>
              <a:rPr lang="sl-SI" altLang="sl-SI" sz="1900" dirty="0" err="1" smtClean="0"/>
              <a:t>poštovati</a:t>
            </a:r>
            <a:r>
              <a:rPr lang="sl-SI" altLang="sl-SI" sz="1900" dirty="0" smtClean="0"/>
              <a:t> pravila asepse </a:t>
            </a:r>
          </a:p>
          <a:p>
            <a:pPr marL="0" indent="0" eaLnBrk="1" hangingPunct="1">
              <a:lnSpc>
                <a:spcPct val="80000"/>
              </a:lnSpc>
              <a:buFont typeface="Wingdings" panose="05000000000000000000" pitchFamily="2" charset="2"/>
              <a:buNone/>
              <a:defRPr/>
            </a:pPr>
            <a:endParaRPr lang="sl-SI" altLang="sl-SI" sz="1900" dirty="0" smtClean="0"/>
          </a:p>
          <a:p>
            <a:pPr eaLnBrk="1" hangingPunct="1">
              <a:lnSpc>
                <a:spcPct val="80000"/>
              </a:lnSpc>
              <a:defRPr/>
            </a:pPr>
            <a:endParaRPr lang="sl-SI" altLang="sl-SI" sz="1900" dirty="0" smtClean="0"/>
          </a:p>
        </p:txBody>
      </p:sp>
      <p:sp>
        <p:nvSpPr>
          <p:cNvPr id="27652" name="Rectangle 5"/>
          <p:cNvSpPr>
            <a:spLocks noGrp="1" noChangeArrowheads="1"/>
          </p:cNvSpPr>
          <p:nvPr>
            <p:ph type="body" sz="half" idx="2"/>
          </p:nvPr>
        </p:nvSpPr>
        <p:spPr>
          <a:xfrm>
            <a:off x="4356100" y="1752601"/>
            <a:ext cx="4787900" cy="2205453"/>
          </a:xfrm>
        </p:spPr>
        <p:txBody>
          <a:bodyPr/>
          <a:lstStyle/>
          <a:p>
            <a:pPr eaLnBrk="1" hangingPunct="1">
              <a:lnSpc>
                <a:spcPct val="80000"/>
              </a:lnSpc>
              <a:buFont typeface="Wingdings" panose="05000000000000000000" pitchFamily="2" charset="2"/>
              <a:buNone/>
            </a:pPr>
            <a:r>
              <a:rPr lang="sl-SI" altLang="sl-SI" sz="2000" dirty="0" smtClean="0"/>
              <a:t>    PUMPE</a:t>
            </a:r>
          </a:p>
          <a:p>
            <a:pPr eaLnBrk="1" hangingPunct="1">
              <a:lnSpc>
                <a:spcPct val="80000"/>
              </a:lnSpc>
              <a:buFont typeface="Wingdings" panose="05000000000000000000" pitchFamily="2" charset="2"/>
              <a:buNone/>
            </a:pPr>
            <a:endParaRPr lang="sl-SI" altLang="sl-SI" sz="2400" dirty="0" smtClean="0"/>
          </a:p>
          <a:p>
            <a:pPr eaLnBrk="1" hangingPunct="1">
              <a:lnSpc>
                <a:spcPct val="80000"/>
              </a:lnSpc>
            </a:pPr>
            <a:r>
              <a:rPr lang="sl-SI" altLang="sl-SI" sz="1900" dirty="0"/>
              <a:t>antibakterijski filter menjamo na </a:t>
            </a:r>
            <a:r>
              <a:rPr lang="sl-SI" altLang="sl-SI" sz="1900" dirty="0" smtClean="0"/>
              <a:t>5 dana </a:t>
            </a:r>
          </a:p>
          <a:p>
            <a:pPr eaLnBrk="1" hangingPunct="1">
              <a:lnSpc>
                <a:spcPct val="80000"/>
              </a:lnSpc>
            </a:pPr>
            <a:endParaRPr lang="sl-SI" altLang="sl-SI" sz="1900" dirty="0"/>
          </a:p>
          <a:p>
            <a:pPr eaLnBrk="1" hangingPunct="1">
              <a:lnSpc>
                <a:spcPct val="80000"/>
              </a:lnSpc>
            </a:pPr>
            <a:r>
              <a:rPr lang="sl-SI" altLang="sl-SI" sz="1900" dirty="0" smtClean="0"/>
              <a:t>infuzijski </a:t>
            </a:r>
            <a:r>
              <a:rPr lang="sl-SI" altLang="sl-SI" sz="1900" dirty="0"/>
              <a:t>sistem na 3 </a:t>
            </a:r>
            <a:r>
              <a:rPr lang="sl-SI" altLang="sl-SI" sz="1900" dirty="0" smtClean="0"/>
              <a:t>dana</a:t>
            </a:r>
          </a:p>
          <a:p>
            <a:pPr marL="0" indent="0" eaLnBrk="1" hangingPunct="1">
              <a:lnSpc>
                <a:spcPct val="80000"/>
              </a:lnSpc>
              <a:buNone/>
            </a:pPr>
            <a:endParaRPr lang="sl-SI" altLang="sl-SI" sz="1900" dirty="0"/>
          </a:p>
          <a:p>
            <a:pPr>
              <a:lnSpc>
                <a:spcPct val="80000"/>
              </a:lnSpc>
            </a:pPr>
            <a:r>
              <a:rPr lang="sl-SI" altLang="sl-SI" sz="1900" dirty="0"/>
              <a:t>treba </a:t>
            </a:r>
            <a:r>
              <a:rPr lang="sl-SI" altLang="sl-SI" sz="1900" dirty="0" err="1"/>
              <a:t>poštovati</a:t>
            </a:r>
            <a:r>
              <a:rPr lang="sl-SI" altLang="sl-SI" sz="1900" dirty="0"/>
              <a:t> </a:t>
            </a:r>
            <a:r>
              <a:rPr lang="sl-SI" altLang="sl-SI" sz="1900" dirty="0" smtClean="0"/>
              <a:t>pravila </a:t>
            </a:r>
            <a:r>
              <a:rPr lang="sl-SI" altLang="sl-SI" sz="1900" dirty="0"/>
              <a:t>asepse</a:t>
            </a:r>
          </a:p>
          <a:p>
            <a:pPr eaLnBrk="1" hangingPunct="1">
              <a:lnSpc>
                <a:spcPct val="80000"/>
              </a:lnSpc>
            </a:pPr>
            <a:endParaRPr lang="sl-SI" altLang="sl-SI" sz="2100" dirty="0" smtClean="0"/>
          </a:p>
        </p:txBody>
      </p:sp>
      <p:sp>
        <p:nvSpPr>
          <p:cNvPr id="4" name="PoljeZBesedilom 3"/>
          <p:cNvSpPr txBox="1"/>
          <p:nvPr/>
        </p:nvSpPr>
        <p:spPr>
          <a:xfrm>
            <a:off x="609600" y="4191000"/>
            <a:ext cx="8077200" cy="923330"/>
          </a:xfrm>
          <a:prstGeom prst="rect">
            <a:avLst/>
          </a:prstGeom>
          <a:noFill/>
        </p:spPr>
        <p:txBody>
          <a:bodyPr wrap="square" rtlCol="0">
            <a:spAutoFit/>
          </a:bodyPr>
          <a:lstStyle/>
          <a:p>
            <a:pPr marL="285750" indent="-285750">
              <a:buFont typeface="Arial" panose="020B0604020202020204" pitchFamily="34" charset="0"/>
              <a:buChar char="•"/>
            </a:pPr>
            <a:r>
              <a:rPr lang="sl-SI" altLang="sl-SI" dirty="0"/>
              <a:t>pregled </a:t>
            </a:r>
            <a:r>
              <a:rPr lang="sl-SI" altLang="sl-SI" dirty="0" err="1" smtClean="0"/>
              <a:t>katetera</a:t>
            </a:r>
            <a:r>
              <a:rPr lang="sl-SI" altLang="sl-SI" dirty="0" smtClean="0"/>
              <a:t> izvodi se </a:t>
            </a:r>
            <a:r>
              <a:rPr lang="sl-SI" altLang="sl-SI" dirty="0" err="1" smtClean="0"/>
              <a:t>svakodnevno</a:t>
            </a:r>
            <a:r>
              <a:rPr lang="sl-SI" altLang="sl-SI" dirty="0" smtClean="0"/>
              <a:t>: kontrola </a:t>
            </a:r>
            <a:r>
              <a:rPr lang="sl-SI" altLang="sl-SI" dirty="0" err="1" smtClean="0"/>
              <a:t>prohodnosti</a:t>
            </a:r>
            <a:r>
              <a:rPr lang="sl-SI" altLang="sl-SI" dirty="0" smtClean="0"/>
              <a:t>, </a:t>
            </a:r>
            <a:r>
              <a:rPr lang="sl-SI" altLang="sl-SI" dirty="0" err="1" smtClean="0"/>
              <a:t>ubodnog</a:t>
            </a:r>
            <a:r>
              <a:rPr lang="sl-SI" altLang="sl-SI" dirty="0" smtClean="0"/>
              <a:t> </a:t>
            </a:r>
            <a:r>
              <a:rPr lang="sl-SI" altLang="sl-SI" dirty="0" err="1" smtClean="0"/>
              <a:t>mjesta</a:t>
            </a:r>
            <a:endParaRPr lang="sl-SI" altLang="sl-SI" dirty="0" smtClean="0"/>
          </a:p>
          <a:p>
            <a:pPr marL="285750" indent="-285750">
              <a:buFont typeface="Arial" panose="020B0604020202020204" pitchFamily="34" charset="0"/>
              <a:buChar char="•"/>
            </a:pPr>
            <a:r>
              <a:rPr lang="sl-SI" altLang="sl-SI" dirty="0" err="1" smtClean="0"/>
              <a:t>mjenjanje</a:t>
            </a:r>
            <a:r>
              <a:rPr lang="sl-SI" altLang="sl-SI" dirty="0" smtClean="0"/>
              <a:t> </a:t>
            </a:r>
            <a:r>
              <a:rPr lang="sl-SI" altLang="sl-SI" dirty="0" err="1" smtClean="0"/>
              <a:t>flastera</a:t>
            </a:r>
            <a:r>
              <a:rPr lang="sl-SI" altLang="sl-SI" dirty="0" smtClean="0"/>
              <a:t> </a:t>
            </a:r>
            <a:r>
              <a:rPr lang="sl-SI" altLang="sl-SI" dirty="0" err="1" smtClean="0"/>
              <a:t>nije</a:t>
            </a:r>
            <a:r>
              <a:rPr lang="sl-SI" altLang="sl-SI" dirty="0" smtClean="0"/>
              <a:t> potrebno (</a:t>
            </a:r>
            <a:r>
              <a:rPr lang="sl-SI" altLang="sl-SI" dirty="0" err="1" smtClean="0"/>
              <a:t>osim</a:t>
            </a:r>
            <a:r>
              <a:rPr lang="sl-SI" altLang="sl-SI" dirty="0" smtClean="0"/>
              <a:t> ako se vidi </a:t>
            </a:r>
            <a:r>
              <a:rPr lang="sl-SI" altLang="sl-SI" dirty="0" err="1" smtClean="0"/>
              <a:t>krv</a:t>
            </a:r>
            <a:r>
              <a:rPr lang="sl-SI" altLang="sl-SI" dirty="0" smtClean="0"/>
              <a:t> pod </a:t>
            </a:r>
            <a:r>
              <a:rPr lang="sl-SI" altLang="sl-SI" dirty="0" err="1" smtClean="0"/>
              <a:t>flasterom</a:t>
            </a:r>
            <a:r>
              <a:rPr lang="sl-SI" altLang="sl-SI" dirty="0"/>
              <a:t> </a:t>
            </a:r>
            <a:r>
              <a:rPr lang="sl-SI" altLang="sl-SI" dirty="0" smtClean="0"/>
              <a:t>ili ako je </a:t>
            </a:r>
            <a:r>
              <a:rPr lang="sl-SI" altLang="sl-SI" dirty="0" err="1" smtClean="0"/>
              <a:t>flaster</a:t>
            </a:r>
            <a:r>
              <a:rPr lang="sl-SI" altLang="sl-SI" dirty="0" smtClean="0"/>
              <a:t> mokar)</a:t>
            </a:r>
          </a:p>
        </p:txBody>
      </p:sp>
    </p:spTree>
    <p:extLst>
      <p:ext uri="{BB962C8B-B14F-4D97-AF65-F5344CB8AC3E}">
        <p14:creationId xmlns:p14="http://schemas.microsoft.com/office/powerpoint/2010/main" val="848340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066800"/>
            <a:ext cx="8229600" cy="838200"/>
          </a:xfrm>
        </p:spPr>
        <p:txBody>
          <a:bodyPr>
            <a:normAutofit/>
          </a:bodyPr>
          <a:lstStyle/>
          <a:p>
            <a:r>
              <a:rPr lang="sl-SI" altLang="sl-SI" sz="2000" b="1" dirty="0" smtClean="0"/>
              <a:t>   UKLANJANJE KATETERA ZA PERIFERNU NERVNU BLOKADU</a:t>
            </a:r>
            <a:r>
              <a:rPr lang="sl-SI" altLang="sl-SI" sz="2400" b="1" dirty="0" smtClean="0"/>
              <a:t/>
            </a:r>
            <a:br>
              <a:rPr lang="sl-SI" altLang="sl-SI" sz="2400" b="1" dirty="0" smtClean="0"/>
            </a:br>
            <a:endParaRPr lang="sl-SI" altLang="sl-SI" sz="2000" b="1" dirty="0" smtClean="0"/>
          </a:p>
        </p:txBody>
      </p:sp>
      <p:sp>
        <p:nvSpPr>
          <p:cNvPr id="31747" name="Rectangle 3"/>
          <p:cNvSpPr>
            <a:spLocks noGrp="1" noChangeArrowheads="1"/>
          </p:cNvSpPr>
          <p:nvPr>
            <p:ph type="body" idx="1"/>
          </p:nvPr>
        </p:nvSpPr>
        <p:spPr>
          <a:xfrm>
            <a:off x="304800" y="2057400"/>
            <a:ext cx="8839200" cy="3886200"/>
          </a:xfrm>
        </p:spPr>
        <p:txBody>
          <a:bodyPr>
            <a:normAutofit/>
          </a:bodyPr>
          <a:lstStyle/>
          <a:p>
            <a:pPr eaLnBrk="1" hangingPunct="1"/>
            <a:r>
              <a:rPr lang="sl-SI" altLang="sl-SI" sz="2100" dirty="0" err="1"/>
              <a:t>u</a:t>
            </a:r>
            <a:r>
              <a:rPr lang="sl-SI" altLang="sl-SI" sz="2100" dirty="0" err="1" smtClean="0"/>
              <a:t>sklađivanje</a:t>
            </a:r>
            <a:r>
              <a:rPr lang="sl-SI" altLang="sl-SI" sz="2100" dirty="0" smtClean="0"/>
              <a:t> </a:t>
            </a:r>
            <a:r>
              <a:rPr lang="sl-SI" altLang="sl-SI" sz="2100" dirty="0" err="1" smtClean="0"/>
              <a:t>sa</a:t>
            </a:r>
            <a:r>
              <a:rPr lang="sl-SI" altLang="sl-SI" sz="2100" dirty="0" smtClean="0"/>
              <a:t> vremenom </a:t>
            </a:r>
            <a:r>
              <a:rPr lang="sl-SI" altLang="sl-SI" sz="2100" dirty="0" err="1" smtClean="0"/>
              <a:t>davanja</a:t>
            </a:r>
            <a:r>
              <a:rPr lang="sl-SI" altLang="sl-SI" sz="2100" dirty="0" smtClean="0"/>
              <a:t> </a:t>
            </a:r>
            <a:r>
              <a:rPr lang="sl-SI" altLang="sl-SI" sz="2100" dirty="0" err="1" smtClean="0"/>
              <a:t>tromboprofilakse</a:t>
            </a:r>
            <a:r>
              <a:rPr lang="sl-SI" altLang="sl-SI" sz="2100" dirty="0" smtClean="0"/>
              <a:t> </a:t>
            </a:r>
            <a:r>
              <a:rPr lang="sl-SI" altLang="sl-SI" sz="2100" dirty="0" err="1" smtClean="0"/>
              <a:t>sa</a:t>
            </a:r>
            <a:r>
              <a:rPr lang="sl-SI" altLang="sl-SI" sz="2100" dirty="0" smtClean="0"/>
              <a:t> NMH </a:t>
            </a:r>
          </a:p>
          <a:p>
            <a:pPr marL="0" indent="0" eaLnBrk="1" hangingPunct="1">
              <a:buNone/>
            </a:pPr>
            <a:r>
              <a:rPr lang="sl-SI" altLang="sl-SI" sz="2100" b="1" dirty="0" err="1" smtClean="0"/>
              <a:t>nije</a:t>
            </a:r>
            <a:r>
              <a:rPr lang="sl-SI" altLang="sl-SI" sz="2100" b="1" dirty="0" smtClean="0"/>
              <a:t> potrebno</a:t>
            </a:r>
          </a:p>
          <a:p>
            <a:pPr marL="0" indent="0" eaLnBrk="1" hangingPunct="1">
              <a:buNone/>
            </a:pPr>
            <a:endParaRPr lang="sl-SI" altLang="sl-SI" sz="2100" b="1" dirty="0"/>
          </a:p>
          <a:p>
            <a:r>
              <a:rPr lang="sl-SI" altLang="sl-SI" sz="2100" dirty="0"/>
              <a:t>p</a:t>
            </a:r>
            <a:r>
              <a:rPr lang="sl-SI" altLang="sl-SI" sz="2100" dirty="0" smtClean="0"/>
              <a:t>eriferne </a:t>
            </a:r>
            <a:r>
              <a:rPr lang="sl-SI" altLang="sl-SI" sz="2100" dirty="0" err="1" smtClean="0"/>
              <a:t>nervne</a:t>
            </a:r>
            <a:r>
              <a:rPr lang="sl-SI" altLang="sl-SI" sz="2100" dirty="0" smtClean="0"/>
              <a:t> </a:t>
            </a:r>
            <a:r>
              <a:rPr lang="sl-SI" altLang="sl-SI" sz="2100" dirty="0" err="1" smtClean="0"/>
              <a:t>katetere</a:t>
            </a:r>
            <a:r>
              <a:rPr lang="sl-SI" altLang="sl-SI" sz="2100" dirty="0" smtClean="0"/>
              <a:t> </a:t>
            </a:r>
            <a:r>
              <a:rPr lang="sl-SI" altLang="sl-SI" sz="2100" dirty="0" err="1" smtClean="0"/>
              <a:t>izvade</a:t>
            </a:r>
            <a:r>
              <a:rPr lang="sl-SI" altLang="sl-SI" sz="2100" dirty="0" smtClean="0"/>
              <a:t> </a:t>
            </a:r>
            <a:r>
              <a:rPr lang="sl-SI" altLang="sl-SI" sz="2100" dirty="0" smtClean="0"/>
              <a:t>medicinske sestre na </a:t>
            </a:r>
            <a:r>
              <a:rPr lang="sl-SI" altLang="sl-SI" sz="2100" dirty="0" err="1" smtClean="0"/>
              <a:t>hirurškom</a:t>
            </a:r>
            <a:r>
              <a:rPr lang="sl-SI" altLang="sl-SI" sz="2100" dirty="0" smtClean="0"/>
              <a:t> </a:t>
            </a:r>
            <a:r>
              <a:rPr lang="sl-SI" altLang="sl-SI" sz="2100" dirty="0" err="1" smtClean="0"/>
              <a:t>odjelenju</a:t>
            </a:r>
            <a:endParaRPr lang="sl-SI" altLang="sl-SI" sz="2100" dirty="0" smtClean="0"/>
          </a:p>
          <a:p>
            <a:endParaRPr lang="sl-SI" altLang="sl-SI" sz="2100" dirty="0"/>
          </a:p>
          <a:p>
            <a:r>
              <a:rPr lang="sl-SI" altLang="sl-SI" sz="2100" dirty="0" err="1" smtClean="0"/>
              <a:t>katetere</a:t>
            </a:r>
            <a:r>
              <a:rPr lang="sl-SI" altLang="sl-SI" sz="2100" dirty="0" smtClean="0"/>
              <a:t> </a:t>
            </a:r>
            <a:r>
              <a:rPr lang="sl-SI" altLang="sl-SI" sz="2100" dirty="0" err="1" smtClean="0"/>
              <a:t>obično</a:t>
            </a:r>
            <a:r>
              <a:rPr lang="sl-SI" altLang="sl-SI" sz="2100" dirty="0" smtClean="0"/>
              <a:t> </a:t>
            </a:r>
            <a:r>
              <a:rPr lang="sl-SI" altLang="sl-SI" sz="2100" dirty="0" err="1" smtClean="0"/>
              <a:t>izvadimo</a:t>
            </a:r>
            <a:r>
              <a:rPr lang="sl-SI" altLang="sl-SI" sz="2100" dirty="0" smtClean="0"/>
              <a:t> </a:t>
            </a:r>
            <a:r>
              <a:rPr lang="sl-SI" altLang="sl-SI" sz="2100" dirty="0" err="1" smtClean="0"/>
              <a:t>nakon</a:t>
            </a:r>
            <a:r>
              <a:rPr lang="sl-SI" altLang="sl-SI" sz="2100" dirty="0" smtClean="0"/>
              <a:t> </a:t>
            </a:r>
            <a:r>
              <a:rPr lang="sl-SI" altLang="sl-SI" sz="2100" dirty="0" smtClean="0"/>
              <a:t>2 – 5 dana, </a:t>
            </a:r>
          </a:p>
          <a:p>
            <a:pPr marL="0" indent="0">
              <a:buNone/>
            </a:pPr>
            <a:r>
              <a:rPr lang="sl-SI" altLang="sl-SI" sz="2100" dirty="0"/>
              <a:t>	</a:t>
            </a:r>
            <a:r>
              <a:rPr lang="sl-SI" altLang="sl-SI" sz="2100" dirty="0" smtClean="0"/>
              <a:t>		kad to odredi </a:t>
            </a:r>
            <a:r>
              <a:rPr lang="sl-SI" altLang="sl-SI" sz="2100" dirty="0" err="1"/>
              <a:t>h</a:t>
            </a:r>
            <a:r>
              <a:rPr lang="sl-SI" altLang="sl-SI" sz="2100" dirty="0" err="1" smtClean="0"/>
              <a:t>irurg</a:t>
            </a:r>
            <a:r>
              <a:rPr lang="sl-SI" altLang="sl-SI" sz="2100" dirty="0" smtClean="0"/>
              <a:t> ili anesteziolog </a:t>
            </a:r>
          </a:p>
          <a:p>
            <a:pPr eaLnBrk="1" hangingPunct="1">
              <a:buFont typeface="Wingdings" panose="05000000000000000000" pitchFamily="2" charset="2"/>
              <a:buNone/>
            </a:pPr>
            <a:endParaRPr lang="sl-SI" altLang="sl-SI" sz="2100" dirty="0" smtClean="0"/>
          </a:p>
          <a:p>
            <a:pPr eaLnBrk="1" hangingPunct="1">
              <a:buFont typeface="Wingdings" panose="05000000000000000000" pitchFamily="2" charset="2"/>
              <a:buNone/>
            </a:pPr>
            <a:r>
              <a:rPr lang="sl-SI" altLang="sl-SI" sz="2100" dirty="0" err="1" smtClean="0"/>
              <a:t>Vrijeme</a:t>
            </a:r>
            <a:r>
              <a:rPr lang="sl-SI" altLang="sl-SI" sz="2100" dirty="0" smtClean="0"/>
              <a:t> uklanjanja </a:t>
            </a:r>
            <a:r>
              <a:rPr lang="sl-SI" altLang="sl-SI" sz="2100" dirty="0" err="1" smtClean="0"/>
              <a:t>katetera</a:t>
            </a:r>
            <a:r>
              <a:rPr lang="sl-SI" altLang="sl-SI" sz="2100" dirty="0" smtClean="0"/>
              <a:t> je potrebno </a:t>
            </a:r>
            <a:r>
              <a:rPr lang="sl-SI" altLang="sl-SI" sz="2100" dirty="0" err="1" smtClean="0"/>
              <a:t>upisati</a:t>
            </a:r>
            <a:r>
              <a:rPr lang="sl-SI" altLang="sl-SI" sz="2100" dirty="0" smtClean="0"/>
              <a:t> na </a:t>
            </a:r>
            <a:r>
              <a:rPr lang="sl-SI" altLang="sl-SI" sz="2100" dirty="0" err="1" smtClean="0"/>
              <a:t>analgetički</a:t>
            </a:r>
            <a:r>
              <a:rPr lang="sl-SI" altLang="sl-SI" sz="2100" dirty="0" smtClean="0"/>
              <a:t> / </a:t>
            </a:r>
            <a:r>
              <a:rPr lang="sl-SI" altLang="sl-SI" sz="2100" dirty="0" err="1" smtClean="0"/>
              <a:t>terapeutski</a:t>
            </a:r>
            <a:r>
              <a:rPr lang="sl-SI" altLang="sl-SI" sz="2100" dirty="0" smtClean="0"/>
              <a:t> list.</a:t>
            </a:r>
          </a:p>
        </p:txBody>
      </p:sp>
    </p:spTree>
    <p:extLst>
      <p:ext uri="{BB962C8B-B14F-4D97-AF65-F5344CB8AC3E}">
        <p14:creationId xmlns:p14="http://schemas.microsoft.com/office/powerpoint/2010/main" val="3141584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87450" y="762001"/>
            <a:ext cx="7496175" cy="990600"/>
          </a:xfrm>
        </p:spPr>
        <p:txBody>
          <a:bodyPr>
            <a:normAutofit/>
          </a:bodyPr>
          <a:lstStyle/>
          <a:p>
            <a:pPr eaLnBrk="1" hangingPunct="1"/>
            <a:r>
              <a:rPr lang="sl-SI" altLang="sl-SI" sz="2000" b="1" dirty="0" smtClean="0"/>
              <a:t>KOMPLIKACIJE</a:t>
            </a:r>
          </a:p>
        </p:txBody>
      </p:sp>
      <p:sp>
        <p:nvSpPr>
          <p:cNvPr id="33795" name="Rectangle 3"/>
          <p:cNvSpPr>
            <a:spLocks noGrp="1" noChangeArrowheads="1"/>
          </p:cNvSpPr>
          <p:nvPr>
            <p:ph type="body" idx="1"/>
          </p:nvPr>
        </p:nvSpPr>
        <p:spPr>
          <a:xfrm>
            <a:off x="1676400" y="1981200"/>
            <a:ext cx="7007226" cy="4572000"/>
          </a:xfrm>
        </p:spPr>
        <p:txBody>
          <a:bodyPr>
            <a:normAutofit fontScale="92500" lnSpcReduction="20000"/>
          </a:bodyPr>
          <a:lstStyle/>
          <a:p>
            <a:pPr eaLnBrk="1" hangingPunct="1"/>
            <a:endParaRPr lang="sl-SI" altLang="sl-SI" sz="2100" dirty="0" smtClean="0"/>
          </a:p>
          <a:p>
            <a:pPr marL="0" indent="0" eaLnBrk="1" hangingPunct="1">
              <a:buNone/>
            </a:pPr>
            <a:r>
              <a:rPr lang="sl-SI" altLang="sl-SI" sz="2100" b="1" dirty="0" err="1" smtClean="0"/>
              <a:t>toksički</a:t>
            </a:r>
            <a:r>
              <a:rPr lang="sl-SI" altLang="sl-SI" sz="2100" b="1" dirty="0" smtClean="0"/>
              <a:t> efekti </a:t>
            </a:r>
            <a:r>
              <a:rPr lang="sl-SI" altLang="sl-SI" sz="2100" dirty="0" smtClean="0"/>
              <a:t>lokalnih anestetika zbog toksičnih koncentracija </a:t>
            </a:r>
            <a:r>
              <a:rPr lang="sl-SI" altLang="sl-SI" sz="2100" dirty="0" err="1" smtClean="0"/>
              <a:t>lokalnog</a:t>
            </a:r>
            <a:r>
              <a:rPr lang="sl-SI" altLang="sl-SI" sz="2100" dirty="0" smtClean="0"/>
              <a:t> anestetika u plazmi ili zbog </a:t>
            </a:r>
            <a:r>
              <a:rPr lang="sl-SI" altLang="sl-SI" sz="2100" dirty="0" err="1" smtClean="0"/>
              <a:t>slučajnog</a:t>
            </a:r>
            <a:r>
              <a:rPr lang="sl-SI" altLang="sl-SI" sz="2100" dirty="0" smtClean="0"/>
              <a:t> injiciranja u </a:t>
            </a:r>
            <a:r>
              <a:rPr lang="sl-SI" altLang="sl-SI" sz="2100" dirty="0" err="1" smtClean="0"/>
              <a:t>venu</a:t>
            </a:r>
            <a:r>
              <a:rPr lang="sl-SI" altLang="sl-SI" sz="2100" dirty="0" smtClean="0"/>
              <a:t>:</a:t>
            </a:r>
          </a:p>
          <a:p>
            <a:r>
              <a:rPr lang="sl-SI" altLang="sl-SI" sz="2100" dirty="0" err="1"/>
              <a:t>n</a:t>
            </a:r>
            <a:r>
              <a:rPr lang="sl-SI" altLang="sl-SI" sz="2100" dirty="0" err="1" smtClean="0"/>
              <a:t>eurotoksičnost</a:t>
            </a:r>
            <a:r>
              <a:rPr lang="sl-SI" altLang="sl-SI" sz="2100" dirty="0" smtClean="0"/>
              <a:t> (</a:t>
            </a:r>
            <a:r>
              <a:rPr lang="sl-SI" altLang="sl-SI" sz="2100" dirty="0" err="1" smtClean="0"/>
              <a:t>tinitus</a:t>
            </a:r>
            <a:r>
              <a:rPr lang="sl-SI" altLang="sl-SI" sz="2100" dirty="0" smtClean="0"/>
              <a:t>, metalni </a:t>
            </a:r>
            <a:r>
              <a:rPr lang="sl-SI" altLang="sl-SI" sz="2100" dirty="0" err="1" smtClean="0"/>
              <a:t>ukus</a:t>
            </a:r>
            <a:r>
              <a:rPr lang="sl-SI" altLang="sl-SI" sz="2100" dirty="0" smtClean="0"/>
              <a:t>; tremor, </a:t>
            </a:r>
            <a:r>
              <a:rPr lang="sl-SI" altLang="sl-SI" sz="2100" dirty="0" err="1" smtClean="0"/>
              <a:t>zamagljen</a:t>
            </a:r>
            <a:r>
              <a:rPr lang="sl-SI" altLang="sl-SI" sz="2100" dirty="0" smtClean="0"/>
              <a:t> vid, konvulzije)</a:t>
            </a:r>
          </a:p>
          <a:p>
            <a:r>
              <a:rPr lang="sl-SI" altLang="sl-SI" sz="2100" dirty="0" err="1"/>
              <a:t>k</a:t>
            </a:r>
            <a:r>
              <a:rPr lang="sl-SI" altLang="sl-SI" sz="2100" dirty="0" err="1" smtClean="0"/>
              <a:t>ardiotoksičnost</a:t>
            </a:r>
            <a:r>
              <a:rPr lang="sl-SI" altLang="sl-SI" sz="2100" dirty="0" smtClean="0"/>
              <a:t> (bradikardija, </a:t>
            </a:r>
            <a:r>
              <a:rPr lang="sl-SI" altLang="sl-SI" sz="2100" dirty="0" err="1" smtClean="0"/>
              <a:t>hipotenzija</a:t>
            </a:r>
            <a:r>
              <a:rPr lang="sl-SI" altLang="sl-SI" sz="2100" dirty="0" smtClean="0"/>
              <a:t>, arest srca)</a:t>
            </a:r>
          </a:p>
          <a:p>
            <a:pPr marL="0" indent="0" eaLnBrk="1" hangingPunct="1">
              <a:buNone/>
            </a:pPr>
            <a:endParaRPr lang="sl-SI" altLang="sl-SI" sz="2100" dirty="0" smtClean="0"/>
          </a:p>
          <a:p>
            <a:pPr marL="0" indent="0" eaLnBrk="1" hangingPunct="1">
              <a:buNone/>
            </a:pPr>
            <a:r>
              <a:rPr lang="sl-SI" altLang="sl-SI" sz="2100" dirty="0"/>
              <a:t>s</a:t>
            </a:r>
            <a:r>
              <a:rPr lang="sl-SI" altLang="sl-SI" sz="2100" dirty="0" smtClean="0"/>
              <a:t>pecifične </a:t>
            </a:r>
            <a:r>
              <a:rPr lang="sl-SI" altLang="sl-SI" sz="2100" b="1" dirty="0" smtClean="0"/>
              <a:t>komplikacije vezane na kateter</a:t>
            </a:r>
            <a:r>
              <a:rPr lang="sl-SI" altLang="sl-SI" sz="2100" dirty="0" smtClean="0"/>
              <a:t>:</a:t>
            </a:r>
          </a:p>
          <a:p>
            <a:r>
              <a:rPr lang="sl-SI" altLang="sl-SI" sz="2100" dirty="0" err="1"/>
              <a:t>n</a:t>
            </a:r>
            <a:r>
              <a:rPr lang="sl-SI" altLang="sl-SI" sz="2100" dirty="0" err="1" smtClean="0"/>
              <a:t>ehotično</a:t>
            </a:r>
            <a:r>
              <a:rPr lang="sl-SI" altLang="sl-SI" sz="2100" dirty="0" smtClean="0"/>
              <a:t> </a:t>
            </a:r>
            <a:r>
              <a:rPr lang="sl-SI" altLang="sl-SI" sz="2100" dirty="0" err="1" smtClean="0"/>
              <a:t>odstranjivanje</a:t>
            </a:r>
            <a:r>
              <a:rPr lang="sl-SI" altLang="sl-SI" sz="2100" dirty="0" smtClean="0"/>
              <a:t> </a:t>
            </a:r>
            <a:r>
              <a:rPr lang="sl-SI" altLang="sl-SI" sz="2100" dirty="0" err="1" smtClean="0"/>
              <a:t>katetera</a:t>
            </a:r>
            <a:r>
              <a:rPr lang="sl-SI" altLang="sl-SI" sz="2100" dirty="0" smtClean="0"/>
              <a:t> </a:t>
            </a:r>
          </a:p>
          <a:p>
            <a:r>
              <a:rPr lang="sl-SI" altLang="sl-SI" sz="2100" dirty="0" err="1" smtClean="0"/>
              <a:t>začepljenost</a:t>
            </a:r>
            <a:r>
              <a:rPr lang="sl-SI" altLang="sl-SI" sz="2100" dirty="0" smtClean="0"/>
              <a:t> </a:t>
            </a:r>
            <a:r>
              <a:rPr lang="sl-SI" altLang="sl-SI" sz="2100" dirty="0" err="1" smtClean="0"/>
              <a:t>katetera</a:t>
            </a:r>
            <a:endParaRPr lang="sl-SI" altLang="sl-SI" sz="2100" dirty="0" smtClean="0"/>
          </a:p>
          <a:p>
            <a:r>
              <a:rPr lang="sl-SI" altLang="sl-SI" sz="2100" dirty="0" err="1"/>
              <a:t>p</a:t>
            </a:r>
            <a:r>
              <a:rPr lang="sl-SI" altLang="sl-SI" sz="2100" dirty="0" err="1" smtClean="0"/>
              <a:t>resavijanje</a:t>
            </a:r>
            <a:r>
              <a:rPr lang="sl-SI" altLang="sl-SI" sz="2100" dirty="0" smtClean="0"/>
              <a:t> </a:t>
            </a:r>
            <a:r>
              <a:rPr lang="sl-SI" altLang="sl-SI" sz="2100" dirty="0" err="1" smtClean="0"/>
              <a:t>katetera</a:t>
            </a:r>
            <a:endParaRPr lang="sl-SI" altLang="sl-SI" sz="2100" dirty="0" smtClean="0"/>
          </a:p>
          <a:p>
            <a:r>
              <a:rPr lang="sl-SI" altLang="sl-SI" sz="2100" dirty="0"/>
              <a:t>i</a:t>
            </a:r>
            <a:r>
              <a:rPr lang="sl-SI" altLang="sl-SI" sz="2100" dirty="0" smtClean="0"/>
              <a:t>nfekcija na </a:t>
            </a:r>
            <a:r>
              <a:rPr lang="sl-SI" altLang="sl-SI" sz="2100" dirty="0" err="1" smtClean="0"/>
              <a:t>mjestu</a:t>
            </a:r>
            <a:r>
              <a:rPr lang="sl-SI" altLang="sl-SI" sz="2100" dirty="0" smtClean="0"/>
              <a:t> </a:t>
            </a:r>
            <a:r>
              <a:rPr lang="sl-SI" altLang="sl-SI" sz="2100" dirty="0" err="1" smtClean="0"/>
              <a:t>uvođenja</a:t>
            </a:r>
            <a:r>
              <a:rPr lang="sl-SI" altLang="sl-SI" sz="2100" dirty="0" smtClean="0"/>
              <a:t> </a:t>
            </a:r>
            <a:r>
              <a:rPr lang="sl-SI" altLang="sl-SI" sz="2100" dirty="0" err="1" smtClean="0"/>
              <a:t>katetera</a:t>
            </a:r>
            <a:endParaRPr lang="sl-SI" altLang="sl-SI" sz="2100" dirty="0" smtClean="0"/>
          </a:p>
          <a:p>
            <a:r>
              <a:rPr lang="sl-SI" altLang="sl-SI" sz="2100" dirty="0" err="1"/>
              <a:t>b</a:t>
            </a:r>
            <a:r>
              <a:rPr lang="sl-SI" altLang="sl-SI" sz="2100" dirty="0" err="1" smtClean="0"/>
              <a:t>olovi</a:t>
            </a:r>
            <a:r>
              <a:rPr lang="sl-SI" altLang="sl-SI" sz="2100" dirty="0" smtClean="0"/>
              <a:t> povezani s </a:t>
            </a:r>
            <a:r>
              <a:rPr lang="sl-SI" altLang="sl-SI" sz="2100" dirty="0" err="1" smtClean="0"/>
              <a:t>kateterom</a:t>
            </a:r>
            <a:endParaRPr lang="sl-SI" altLang="sl-SI" sz="2100" dirty="0" smtClean="0"/>
          </a:p>
          <a:p>
            <a:endParaRPr lang="sl-SI" altLang="sl-SI" sz="2100" dirty="0" smtClean="0"/>
          </a:p>
          <a:p>
            <a:endParaRPr lang="sl-SI" altLang="sl-SI" sz="2100" dirty="0" smtClean="0"/>
          </a:p>
          <a:p>
            <a:pPr marL="0" indent="0" eaLnBrk="1" hangingPunct="1">
              <a:buNone/>
            </a:pPr>
            <a:r>
              <a:rPr lang="sl-SI" altLang="sl-SI" sz="2100" dirty="0"/>
              <a:t>	</a:t>
            </a:r>
            <a:r>
              <a:rPr lang="sl-SI" altLang="sl-SI" sz="2100" dirty="0" smtClean="0"/>
              <a:t>	</a:t>
            </a:r>
          </a:p>
          <a:p>
            <a:pPr eaLnBrk="1" hangingPunct="1"/>
            <a:endParaRPr lang="sl-SI" altLang="sl-SI" sz="2100" dirty="0" smtClean="0"/>
          </a:p>
          <a:p>
            <a:pPr eaLnBrk="1" hangingPunct="1"/>
            <a:endParaRPr lang="sl-SI" altLang="sl-SI" sz="2100" dirty="0" smtClean="0"/>
          </a:p>
        </p:txBody>
      </p:sp>
    </p:spTree>
    <p:extLst>
      <p:ext uri="{BB962C8B-B14F-4D97-AF65-F5344CB8AC3E}">
        <p14:creationId xmlns:p14="http://schemas.microsoft.com/office/powerpoint/2010/main" val="1484520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6824" y="762000"/>
            <a:ext cx="9150824" cy="577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sl-SI" sz="1600" b="1" dirty="0"/>
              <a:t>PROTOKOL ZA TRETMAN NEŽELJENIH EFEKATA I KOMPLIKACIJA TEHNIKA POSTOPERATIVNE ANALGEZIJE</a:t>
            </a:r>
          </a:p>
          <a:p>
            <a:pPr algn="ctr" defTabSz="410751" hangingPunct="0"/>
            <a:endParaRPr lang="sl-SI" sz="1687" b="1" dirty="0">
              <a:solidFill>
                <a:srgbClr val="000000"/>
              </a:solidFill>
              <a:latin typeface="Helvetica Neue"/>
              <a:ea typeface="Helvetica Neue"/>
              <a:cs typeface="Helvetica Neue"/>
              <a:sym typeface="Helvetica Neue"/>
            </a:endParaRPr>
          </a:p>
        </p:txBody>
      </p:sp>
      <p:pic>
        <p:nvPicPr>
          <p:cNvPr id="3" name="Slika 2">
            <a:extLst>
              <a:ext uri="{FF2B5EF4-FFF2-40B4-BE49-F238E27FC236}">
                <a16:creationId xmlns:a16="http://schemas.microsoft.com/office/drawing/2014/main" xmlns="" id="{FAE3CE6F-053A-4CB5-96E1-1B76E4A13625}"/>
              </a:ext>
            </a:extLst>
          </p:cNvPr>
          <p:cNvPicPr>
            <a:picLocks noChangeAspect="1"/>
          </p:cNvPicPr>
          <p:nvPr/>
        </p:nvPicPr>
        <p:blipFill>
          <a:blip r:embed="rId2"/>
          <a:stretch>
            <a:fillRect/>
          </a:stretch>
        </p:blipFill>
        <p:spPr>
          <a:xfrm>
            <a:off x="187891" y="1130847"/>
            <a:ext cx="8768218" cy="4929593"/>
          </a:xfrm>
          <a:prstGeom prst="rect">
            <a:avLst/>
          </a:prstGeom>
        </p:spPr>
      </p:pic>
    </p:spTree>
    <p:extLst>
      <p:ext uri="{BB962C8B-B14F-4D97-AF65-F5344CB8AC3E}">
        <p14:creationId xmlns:p14="http://schemas.microsoft.com/office/powerpoint/2010/main" val="1469448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417</Words>
  <Application>Microsoft Office PowerPoint</Application>
  <PresentationFormat>Diaprojekcija na zaslonu (4:3)</PresentationFormat>
  <Paragraphs>112</Paragraphs>
  <Slides>10</Slides>
  <Notes>5</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10</vt:i4>
      </vt:variant>
    </vt:vector>
  </HeadingPairs>
  <TitlesOfParts>
    <vt:vector size="17" baseType="lpstr">
      <vt:lpstr>Arial</vt:lpstr>
      <vt:lpstr>Book Antiqua</vt:lpstr>
      <vt:lpstr>Calibri</vt:lpstr>
      <vt:lpstr>Helvetica Neue</vt:lpstr>
      <vt:lpstr>Times New Roman</vt:lpstr>
      <vt:lpstr>Wingdings</vt:lpstr>
      <vt:lpstr>Office Theme</vt:lpstr>
      <vt:lpstr>PowerPointova predstavitev</vt:lpstr>
      <vt:lpstr>IZVOĐENJE PERIFERNE NERVNE BLOKADE  S POMOĆU ULTRAZVUKA</vt:lpstr>
      <vt:lpstr>                  FIKSACIJA KATETERA</vt:lpstr>
      <vt:lpstr>PERIFERNE NERVNE BLOKADE</vt:lpstr>
      <vt:lpstr>  LOKALNI ANESTETICI </vt:lpstr>
      <vt:lpstr>UPUTE ZA RUKOVANJE SA KATETERIMA ZA PERIFERNU NERVU BLOKADU </vt:lpstr>
      <vt:lpstr>   UKLANJANJE KATETERA ZA PERIFERNU NERVNU BLOKADU </vt:lpstr>
      <vt:lpstr>KOMPLIKACIJE</vt:lpstr>
      <vt:lpstr>PowerPointova predstavitev</vt:lpstr>
      <vt:lpstr>POOPERATIVNA ANALGEZIJA NA TRAUMATOLOŠKOM ODELENJU  UKC LJUBLJANA  2018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Neli Vintar</cp:lastModifiedBy>
  <cp:revision>76</cp:revision>
  <dcterms:created xsi:type="dcterms:W3CDTF">2006-08-16T00:00:00Z</dcterms:created>
  <dcterms:modified xsi:type="dcterms:W3CDTF">2019-11-27T09:47:21Z</dcterms:modified>
</cp:coreProperties>
</file>