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8" r:id="rId2"/>
    <p:sldId id="259" r:id="rId3"/>
    <p:sldId id="273" r:id="rId4"/>
    <p:sldId id="276" r:id="rId5"/>
    <p:sldId id="275" r:id="rId6"/>
    <p:sldId id="260" r:id="rId7"/>
    <p:sldId id="261" r:id="rId8"/>
    <p:sldId id="263" r:id="rId9"/>
    <p:sldId id="277" r:id="rId10"/>
    <p:sldId id="278" r:id="rId11"/>
    <p:sldId id="279" r:id="rId12"/>
    <p:sldId id="264" r:id="rId13"/>
    <p:sldId id="265" r:id="rId14"/>
    <p:sldId id="266" r:id="rId15"/>
    <p:sldId id="267" r:id="rId16"/>
    <p:sldId id="268" r:id="rId17"/>
    <p:sldId id="269" r:id="rId18"/>
    <p:sldId id="270" r:id="rId19"/>
    <p:sldId id="272" r:id="rId20"/>
    <p:sldId id="271"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11/27/2019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30568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2"/>
          <a:stretch>
            <a:fillRect/>
          </a:stretch>
        </p:blipFill>
        <p:spPr>
          <a:xfrm>
            <a:off x="7693388" y="11294"/>
            <a:ext cx="1433195" cy="409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8D951-FD7A-4EA6-9971-BA4650F5F282}"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DDA1A-1160-4810-A009-9384DF143964}"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6457950" y="6356351"/>
            <a:ext cx="20574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93377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B8CA7-DF52-4574-B28B-BF67C425F74E}"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6F388C-ACCE-4EF5-AD2C-86A2C6495869}"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2A2DB-E9A4-4F11-9A97-3D805873123B}"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D039D-4B07-4C92-99B2-D30586816A68}" type="datetime1">
              <a:rPr lang="en-US" smtClean="0"/>
              <a:pPr/>
              <a:t>11/27/2019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D8C0F6-D106-4D90-B6A1-515B7FD8F0C8}" type="datetime1">
              <a:rPr lang="en-US" smtClean="0"/>
              <a:pPr/>
              <a:t>11/27/2019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BB9723-2437-47C8-833A-EDB2EBB6A5A1}" type="datetime1">
              <a:rPr lang="en-US" smtClean="0"/>
              <a:pPr/>
              <a:t>11/27/2019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05C9E6-3B8B-4571-9128-858A99C98B86}"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4141EB-C6BD-49FF-BC05-BF0312C62789}"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 xmlns:a16="http://schemas.microsoft.com/office/drawing/2014/main" id="{AA6036C1-E46E-40FC-8D9E-3F62C050F6CC}"/>
              </a:ext>
            </a:extLst>
          </p:cNvPr>
          <p:cNvCxnSpPr/>
          <p:nvPr userDrawn="1"/>
        </p:nvCxnSpPr>
        <p:spPr>
          <a:xfrm>
            <a:off x="0" y="533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14"/>
          <a:stretch>
            <a:fillRect/>
          </a:stretch>
        </p:blipFill>
        <p:spPr>
          <a:xfrm>
            <a:off x="7693388" y="11294"/>
            <a:ext cx="1433195" cy="409575"/>
          </a:xfrm>
          <a:prstGeom prst="rect">
            <a:avLst/>
          </a:prstGeom>
        </p:spPr>
      </p:pic>
      <p:sp>
        <p:nvSpPr>
          <p:cNvPr id="10" name="Rectangle 9">
            <a:extLst>
              <a:ext uri="{FF2B5EF4-FFF2-40B4-BE49-F238E27FC236}">
                <a16:creationId xmlns="" xmlns:a16="http://schemas.microsoft.com/office/drawing/2014/main" id="{DBE89489-55FC-40AA-8A55-07401BA4665F}"/>
              </a:ext>
            </a:extLst>
          </p:cNvPr>
          <p:cNvSpPr/>
          <p:nvPr userDrawn="1"/>
        </p:nvSpPr>
        <p:spPr>
          <a:xfrm>
            <a:off x="1676400" y="1347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x-none"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23787"/>
            <a:ext cx="1828800" cy="6302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1143000"/>
          </a:xfrm>
        </p:spPr>
        <p:txBody>
          <a:bodyPr>
            <a:normAutofit fontScale="85000" lnSpcReduction="10000"/>
          </a:bodyPr>
          <a:lstStyle/>
          <a:p>
            <a:r>
              <a:rPr lang="bs-Latn-BA" sz="2400" b="1" dirty="0" smtClean="0"/>
              <a:t>ORGANIZACIJA SLUŽBE </a:t>
            </a:r>
          </a:p>
          <a:p>
            <a:r>
              <a:rPr lang="bs-Latn-BA" sz="2400" b="1" dirty="0" smtClean="0"/>
              <a:t>ZA LEČENJE AKUTNOG BOLA</a:t>
            </a:r>
          </a:p>
          <a:p>
            <a:r>
              <a:rPr lang="bs-Latn-BA" sz="2400" b="1" dirty="0" smtClean="0"/>
              <a:t>I IMPLEMENTACIJA U SVAKODNEVNU KLINIČKU PRAKSU</a:t>
            </a:r>
          </a:p>
        </p:txBody>
      </p:sp>
      <p:sp>
        <p:nvSpPr>
          <p:cNvPr id="8" name="Title 1"/>
          <p:cNvSpPr txBox="1">
            <a:spLocks/>
          </p:cNvSpPr>
          <p:nvPr/>
        </p:nvSpPr>
        <p:spPr>
          <a:xfrm>
            <a:off x="685800" y="3276600"/>
            <a:ext cx="64008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rgbClr val="002060"/>
                </a:solidFill>
                <a:latin typeface="Book Antiqua" panose="02040602050305030304" pitchFamily="18" charset="0"/>
              </a:rPr>
              <a:t>Neli Stošić Vintar </a:t>
            </a:r>
          </a:p>
          <a:p>
            <a:r>
              <a:rPr lang="sr-Latn-BA" sz="1800" dirty="0" smtClean="0">
                <a:solidFill>
                  <a:srgbClr val="002060"/>
                </a:solidFill>
                <a:latin typeface="Book Antiqua" panose="02040602050305030304" pitchFamily="18" charset="0"/>
              </a:rPr>
              <a:t>Medicinski </a:t>
            </a:r>
            <a:r>
              <a:rPr lang="sr-Latn-BA" sz="1800" dirty="0">
                <a:solidFill>
                  <a:srgbClr val="002060"/>
                </a:solidFill>
                <a:latin typeface="Book Antiqua" panose="02040602050305030304" pitchFamily="18" charset="0"/>
              </a:rPr>
              <a:t>fakultet Univerziteta u Ljubljani</a:t>
            </a:r>
          </a:p>
          <a:p>
            <a:r>
              <a:rPr lang="sr-Latn-BA" sz="1800" dirty="0">
                <a:solidFill>
                  <a:srgbClr val="002060"/>
                </a:solidFill>
                <a:latin typeface="Book Antiqua" panose="02040602050305030304" pitchFamily="18" charset="0"/>
              </a:rPr>
              <a:t>Univerzitetski klinički centar Ljubljana</a:t>
            </a: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bs-Latn-BA" sz="1800" dirty="0">
                <a:solidFill>
                  <a:srgbClr val="002060"/>
                </a:solidFill>
                <a:latin typeface="Book Antiqua" panose="02040602050305030304" pitchFamily="18" charset="0"/>
              </a:rPr>
              <a:t>BANJA LUKA &amp; </a:t>
            </a:r>
            <a:r>
              <a:rPr lang="bs-Latn-BA" sz="1800" dirty="0" smtClean="0">
                <a:solidFill>
                  <a:srgbClr val="002060"/>
                </a:solidFill>
                <a:latin typeface="Book Antiqua" panose="02040602050305030304" pitchFamily="18" charset="0"/>
              </a:rPr>
              <a:t>TUZLA 28. </a:t>
            </a:r>
            <a:r>
              <a:rPr lang="bs-Latn-BA" sz="1800" dirty="0">
                <a:solidFill>
                  <a:srgbClr val="002060"/>
                </a:solidFill>
                <a:latin typeface="Book Antiqua" panose="02040602050305030304" pitchFamily="18" charset="0"/>
              </a:rPr>
              <a:t>/ </a:t>
            </a:r>
            <a:r>
              <a:rPr lang="bs-Latn-BA" sz="1800" dirty="0" smtClean="0">
                <a:solidFill>
                  <a:srgbClr val="002060"/>
                </a:solidFill>
                <a:latin typeface="Book Antiqua" panose="02040602050305030304" pitchFamily="18" charset="0"/>
              </a:rPr>
              <a:t>29.novembar </a:t>
            </a:r>
            <a:r>
              <a:rPr lang="bs-Latn-BA" sz="1800" dirty="0">
                <a:solidFill>
                  <a:srgbClr val="002060"/>
                </a:solidFill>
                <a:latin typeface="Book Antiqua" panose="02040602050305030304" pitchFamily="18" charset="0"/>
              </a:rPr>
              <a:t>2019 </a:t>
            </a:r>
          </a:p>
          <a:p>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18" name="Picture 17" descr="eu_flag_co_funded_pos_[rgb]_right.jpg">
            <a:extLst>
              <a:ext uri="{FF2B5EF4-FFF2-40B4-BE49-F238E27FC236}">
                <a16:creationId xmlns="" xmlns:a16="http://schemas.microsoft.com/office/drawing/2014/main" id="{7982487F-B347-4152-ABE5-C06202C83ABA}"/>
              </a:ext>
            </a:extLst>
          </p:cNvPr>
          <p:cNvPicPr/>
          <p:nvPr/>
        </p:nvPicPr>
        <p:blipFill>
          <a:blip r:embed="rId2"/>
          <a:stretch>
            <a:fillRect/>
          </a:stretch>
        </p:blipFill>
        <p:spPr>
          <a:xfrm>
            <a:off x="7693388" y="11294"/>
            <a:ext cx="1433195" cy="409575"/>
          </a:xfrm>
          <a:prstGeom prst="rect">
            <a:avLst/>
          </a:prstGeom>
        </p:spPr>
      </p:pic>
      <p:pic>
        <p:nvPicPr>
          <p:cNvPr id="1026" name="Picture 2" descr="Rezultat iskanja slik za logo univerza v ljublj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52062"/>
            <a:ext cx="1371600" cy="1669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logo KliniÄni center Ljublj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770131"/>
            <a:ext cx="2913476" cy="93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410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slov 1"/>
          <p:cNvSpPr>
            <a:spLocks noGrp="1"/>
          </p:cNvSpPr>
          <p:nvPr>
            <p:ph type="title"/>
          </p:nvPr>
        </p:nvSpPr>
        <p:spPr/>
        <p:txBody>
          <a:bodyPr/>
          <a:lstStyle/>
          <a:p>
            <a:r>
              <a:rPr lang="sl-SI" altLang="sl-SI" sz="2000" dirty="0" smtClean="0"/>
              <a:t>NAČINI VENSKOG DAVANJA ANALGETIKA</a:t>
            </a:r>
          </a:p>
        </p:txBody>
      </p:sp>
      <p:sp>
        <p:nvSpPr>
          <p:cNvPr id="3" name="Označba mesta vsebine 2"/>
          <p:cNvSpPr>
            <a:spLocks noGrp="1"/>
          </p:cNvSpPr>
          <p:nvPr>
            <p:ph idx="1"/>
          </p:nvPr>
        </p:nvSpPr>
        <p:spPr>
          <a:xfrm>
            <a:off x="2411413" y="1827213"/>
            <a:ext cx="6272212" cy="4114800"/>
          </a:xfrm>
        </p:spPr>
        <p:txBody>
          <a:bodyPr/>
          <a:lstStyle/>
          <a:p>
            <a:pPr>
              <a:defRPr/>
            </a:pPr>
            <a:r>
              <a:rPr lang="sl-SI" sz="2000" dirty="0"/>
              <a:t>k</a:t>
            </a:r>
            <a:r>
              <a:rPr lang="sl-SI" sz="2000" dirty="0" smtClean="0"/>
              <a:t>ad pacient </a:t>
            </a:r>
            <a:r>
              <a:rPr lang="sl-SI" sz="2000" dirty="0" err="1" smtClean="0"/>
              <a:t>oseti</a:t>
            </a:r>
            <a:r>
              <a:rPr lang="sl-SI" sz="2000" dirty="0" smtClean="0"/>
              <a:t> jači bol, pozove  </a:t>
            </a:r>
            <a:r>
              <a:rPr lang="sl-SI" sz="2000" dirty="0" err="1" smtClean="0"/>
              <a:t>medicinsku</a:t>
            </a:r>
            <a:r>
              <a:rPr lang="sl-SI" sz="2000" dirty="0" smtClean="0"/>
              <a:t> </a:t>
            </a:r>
            <a:r>
              <a:rPr lang="sl-SI" sz="2000" dirty="0" err="1" smtClean="0"/>
              <a:t>sestru</a:t>
            </a:r>
            <a:r>
              <a:rPr lang="sl-SI" sz="2000" dirty="0" smtClean="0"/>
              <a:t>: </a:t>
            </a:r>
          </a:p>
          <a:p>
            <a:pPr marL="0" indent="0">
              <a:buFont typeface="Wingdings" panose="05000000000000000000" pitchFamily="2" charset="2"/>
              <a:buNone/>
              <a:defRPr/>
            </a:pPr>
            <a:r>
              <a:rPr lang="sl-SI" sz="2000" dirty="0"/>
              <a:t>	</a:t>
            </a:r>
            <a:r>
              <a:rPr lang="sl-SI" sz="2000" dirty="0" smtClean="0"/>
              <a:t>		</a:t>
            </a:r>
            <a:r>
              <a:rPr lang="sl-SI" sz="2000" dirty="0" smtClean="0">
                <a:solidFill>
                  <a:schemeClr val="accent6">
                    <a:lumMod val="50000"/>
                  </a:schemeClr>
                </a:solidFill>
              </a:rPr>
              <a:t>on </a:t>
            </a:r>
            <a:r>
              <a:rPr lang="sl-SI" sz="2000" dirty="0" err="1" smtClean="0">
                <a:solidFill>
                  <a:schemeClr val="accent6">
                    <a:lumMod val="50000"/>
                  </a:schemeClr>
                </a:solidFill>
              </a:rPr>
              <a:t>demand</a:t>
            </a:r>
            <a:r>
              <a:rPr lang="sl-SI" sz="2000" dirty="0" smtClean="0">
                <a:solidFill>
                  <a:schemeClr val="accent6">
                    <a:lumMod val="50000"/>
                  </a:schemeClr>
                </a:solidFill>
              </a:rPr>
              <a:t> (na </a:t>
            </a:r>
            <a:r>
              <a:rPr lang="sl-SI" sz="2000" dirty="0" err="1" smtClean="0">
                <a:solidFill>
                  <a:schemeClr val="accent6">
                    <a:lumMod val="50000"/>
                  </a:schemeClr>
                </a:solidFill>
              </a:rPr>
              <a:t>zahtjev</a:t>
            </a:r>
            <a:r>
              <a:rPr lang="sl-SI" sz="2000" dirty="0" smtClean="0">
                <a:solidFill>
                  <a:schemeClr val="accent6">
                    <a:lumMod val="50000"/>
                  </a:schemeClr>
                </a:solidFill>
              </a:rPr>
              <a:t>)</a:t>
            </a:r>
          </a:p>
          <a:p>
            <a:pPr marL="0" indent="0">
              <a:buFont typeface="Wingdings" panose="05000000000000000000" pitchFamily="2" charset="2"/>
              <a:buNone/>
              <a:defRPr/>
            </a:pPr>
            <a:endParaRPr lang="sl-SI" sz="2000" dirty="0">
              <a:solidFill>
                <a:schemeClr val="accent6">
                  <a:lumMod val="50000"/>
                </a:schemeClr>
              </a:solidFill>
            </a:endParaRPr>
          </a:p>
          <a:p>
            <a:pPr>
              <a:defRPr/>
            </a:pPr>
            <a:r>
              <a:rPr lang="sl-SI" sz="2000" dirty="0">
                <a:solidFill>
                  <a:schemeClr val="accent6">
                    <a:lumMod val="50000"/>
                  </a:schemeClr>
                </a:solidFill>
              </a:rPr>
              <a:t>u</a:t>
            </a:r>
            <a:r>
              <a:rPr lang="sl-SI" sz="2000" dirty="0" smtClean="0">
                <a:solidFill>
                  <a:schemeClr val="accent6">
                    <a:lumMod val="50000"/>
                  </a:schemeClr>
                </a:solidFill>
              </a:rPr>
              <a:t> redovnim vremenskim </a:t>
            </a:r>
            <a:r>
              <a:rPr lang="sl-SI" sz="2000" dirty="0" err="1" smtClean="0">
                <a:solidFill>
                  <a:schemeClr val="accent6">
                    <a:lumMod val="50000"/>
                  </a:schemeClr>
                </a:solidFill>
              </a:rPr>
              <a:t>intervalima</a:t>
            </a:r>
            <a:r>
              <a:rPr lang="sl-SI" sz="2000" dirty="0" smtClean="0">
                <a:solidFill>
                  <a:schemeClr val="accent6">
                    <a:lumMod val="50000"/>
                  </a:schemeClr>
                </a:solidFill>
              </a:rPr>
              <a:t> </a:t>
            </a:r>
            <a:r>
              <a:rPr lang="sl-SI" sz="2000" dirty="0" smtClean="0"/>
              <a:t>: </a:t>
            </a:r>
          </a:p>
          <a:p>
            <a:pPr marL="0" indent="0">
              <a:buFont typeface="Wingdings" panose="05000000000000000000" pitchFamily="2" charset="2"/>
              <a:buNone/>
              <a:defRPr/>
            </a:pPr>
            <a:r>
              <a:rPr lang="sl-SI" sz="2000" dirty="0"/>
              <a:t>	</a:t>
            </a:r>
            <a:r>
              <a:rPr lang="sl-SI" sz="2000" dirty="0" smtClean="0"/>
              <a:t>u </a:t>
            </a:r>
            <a:r>
              <a:rPr lang="sl-SI" sz="2000" dirty="0" err="1" smtClean="0"/>
              <a:t>tačno</a:t>
            </a:r>
            <a:r>
              <a:rPr lang="sl-SI" sz="2000" dirty="0" smtClean="0"/>
              <a:t> </a:t>
            </a:r>
            <a:r>
              <a:rPr lang="sl-SI" sz="2000" dirty="0" err="1" smtClean="0"/>
              <a:t>određeno</a:t>
            </a:r>
            <a:r>
              <a:rPr lang="sl-SI" sz="2000" dirty="0" smtClean="0"/>
              <a:t> vreme (na 4h, na 6h)</a:t>
            </a:r>
          </a:p>
          <a:p>
            <a:pPr marL="0" indent="0">
              <a:buFont typeface="Wingdings" panose="05000000000000000000" pitchFamily="2" charset="2"/>
              <a:buNone/>
              <a:defRPr/>
            </a:pPr>
            <a:endParaRPr lang="sl-SI" sz="2000" dirty="0"/>
          </a:p>
          <a:p>
            <a:pPr>
              <a:defRPr/>
            </a:pPr>
            <a:r>
              <a:rPr lang="sl-SI" sz="2000" dirty="0">
                <a:solidFill>
                  <a:schemeClr val="accent6">
                    <a:lumMod val="50000"/>
                  </a:schemeClr>
                </a:solidFill>
              </a:rPr>
              <a:t>v </a:t>
            </a:r>
            <a:r>
              <a:rPr lang="sl-SI" sz="2000" dirty="0" err="1" smtClean="0">
                <a:solidFill>
                  <a:schemeClr val="accent6">
                    <a:lumMod val="50000"/>
                  </a:schemeClr>
                </a:solidFill>
              </a:rPr>
              <a:t>neprekidnoj</a:t>
            </a:r>
            <a:r>
              <a:rPr lang="sl-SI" sz="2000" dirty="0" smtClean="0">
                <a:solidFill>
                  <a:schemeClr val="accent6">
                    <a:lumMod val="50000"/>
                  </a:schemeClr>
                </a:solidFill>
              </a:rPr>
              <a:t> </a:t>
            </a:r>
            <a:r>
              <a:rPr lang="sl-SI" sz="2000" dirty="0">
                <a:solidFill>
                  <a:schemeClr val="accent6">
                    <a:lumMod val="50000"/>
                  </a:schemeClr>
                </a:solidFill>
              </a:rPr>
              <a:t>infuziji</a:t>
            </a:r>
          </a:p>
          <a:p>
            <a:pPr>
              <a:defRPr/>
            </a:pPr>
            <a:endParaRPr lang="sl-SI" sz="2000" dirty="0"/>
          </a:p>
          <a:p>
            <a:pPr>
              <a:defRPr/>
            </a:pPr>
            <a:endParaRPr lang="sl-SI" sz="2000" dirty="0"/>
          </a:p>
        </p:txBody>
      </p:sp>
    </p:spTree>
    <p:extLst>
      <p:ext uri="{BB962C8B-B14F-4D97-AF65-F5344CB8AC3E}">
        <p14:creationId xmlns:p14="http://schemas.microsoft.com/office/powerpoint/2010/main" val="61138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slov 1"/>
          <p:cNvSpPr>
            <a:spLocks noGrp="1"/>
          </p:cNvSpPr>
          <p:nvPr>
            <p:ph type="title"/>
          </p:nvPr>
        </p:nvSpPr>
        <p:spPr/>
        <p:txBody>
          <a:bodyPr/>
          <a:lstStyle/>
          <a:p>
            <a:r>
              <a:rPr lang="sl-SI" altLang="sl-SI" sz="2000" dirty="0" smtClean="0"/>
              <a:t>NAČINI APLIKACIJE ANALGETIKA</a:t>
            </a:r>
          </a:p>
        </p:txBody>
      </p:sp>
      <p:sp>
        <p:nvSpPr>
          <p:cNvPr id="3" name="Označba mesta vsebine 2"/>
          <p:cNvSpPr>
            <a:spLocks noGrp="1"/>
          </p:cNvSpPr>
          <p:nvPr>
            <p:ph idx="1"/>
          </p:nvPr>
        </p:nvSpPr>
        <p:spPr>
          <a:xfrm>
            <a:off x="1370013" y="1827213"/>
            <a:ext cx="7594600" cy="4114800"/>
          </a:xfrm>
        </p:spPr>
        <p:txBody>
          <a:bodyPr/>
          <a:lstStyle/>
          <a:p>
            <a:pPr>
              <a:defRPr/>
            </a:pPr>
            <a:r>
              <a:rPr lang="sl-SI" sz="1800" dirty="0"/>
              <a:t>a</a:t>
            </a:r>
            <a:r>
              <a:rPr lang="sl-SI" sz="1800" dirty="0" smtClean="0"/>
              <a:t>nalgetik daje medicinska sestra</a:t>
            </a:r>
          </a:p>
          <a:p>
            <a:pPr>
              <a:defRPr/>
            </a:pPr>
            <a:endParaRPr lang="sl-SI" sz="1800" dirty="0"/>
          </a:p>
          <a:p>
            <a:pPr>
              <a:defRPr/>
            </a:pPr>
            <a:r>
              <a:rPr lang="sl-SI" sz="1800" dirty="0"/>
              <a:t>a</a:t>
            </a:r>
            <a:r>
              <a:rPr lang="sl-SI" sz="1800" dirty="0" smtClean="0"/>
              <a:t>nalgetik / </a:t>
            </a:r>
            <a:r>
              <a:rPr lang="sl-SI" sz="1800" dirty="0" err="1" smtClean="0"/>
              <a:t>analgetičku</a:t>
            </a:r>
            <a:r>
              <a:rPr lang="sl-SI" sz="1800" dirty="0" smtClean="0"/>
              <a:t> </a:t>
            </a:r>
            <a:r>
              <a:rPr lang="sl-SI" sz="1800" dirty="0" err="1" smtClean="0"/>
              <a:t>smešu</a:t>
            </a:r>
            <a:r>
              <a:rPr lang="sl-SI" sz="1800" dirty="0" smtClean="0"/>
              <a:t> </a:t>
            </a:r>
            <a:r>
              <a:rPr lang="sl-SI" sz="1800" dirty="0" err="1" smtClean="0"/>
              <a:t>apliciraju</a:t>
            </a:r>
            <a:r>
              <a:rPr lang="sl-SI" sz="1800" dirty="0" smtClean="0"/>
              <a:t> pumpe:</a:t>
            </a:r>
          </a:p>
          <a:p>
            <a:pPr>
              <a:defRPr/>
            </a:pPr>
            <a:endParaRPr lang="sl-SI" sz="1800" dirty="0"/>
          </a:p>
          <a:p>
            <a:pPr marL="0" indent="0">
              <a:buFont typeface="Wingdings" panose="05000000000000000000" pitchFamily="2" charset="2"/>
              <a:buNone/>
              <a:defRPr/>
            </a:pPr>
            <a:r>
              <a:rPr lang="sl-SI" sz="1800" dirty="0" smtClean="0"/>
              <a:t>	</a:t>
            </a:r>
            <a:r>
              <a:rPr lang="sl-SI" sz="1800" dirty="0" err="1" smtClean="0"/>
              <a:t>perfuzor</a:t>
            </a:r>
            <a:r>
              <a:rPr lang="sl-SI" sz="1800" dirty="0" smtClean="0"/>
              <a:t> (</a:t>
            </a:r>
            <a:r>
              <a:rPr lang="sl-SI" sz="1800" dirty="0" err="1" smtClean="0"/>
              <a:t>neprekidno</a:t>
            </a:r>
            <a:r>
              <a:rPr lang="sl-SI" sz="1800" dirty="0" smtClean="0"/>
              <a:t>)</a:t>
            </a:r>
          </a:p>
          <a:p>
            <a:pPr marL="0" indent="0">
              <a:buFont typeface="Wingdings" panose="05000000000000000000" pitchFamily="2" charset="2"/>
              <a:buNone/>
              <a:defRPr/>
            </a:pPr>
            <a:endParaRPr lang="sl-SI" sz="1800" dirty="0" smtClean="0"/>
          </a:p>
          <a:p>
            <a:pPr marL="0" indent="0">
              <a:buFont typeface="Wingdings" panose="05000000000000000000" pitchFamily="2" charset="2"/>
              <a:buNone/>
              <a:defRPr/>
            </a:pPr>
            <a:r>
              <a:rPr lang="sl-SI" sz="1800" dirty="0"/>
              <a:t>	</a:t>
            </a:r>
            <a:r>
              <a:rPr lang="sl-SI" sz="1800" dirty="0" smtClean="0"/>
              <a:t>elastomerne pumpe (</a:t>
            </a:r>
            <a:r>
              <a:rPr lang="sl-SI" sz="1800" dirty="0" err="1" smtClean="0"/>
              <a:t>neprekidno</a:t>
            </a:r>
            <a:r>
              <a:rPr lang="sl-SI" sz="1800" dirty="0" smtClean="0"/>
              <a:t>)</a:t>
            </a:r>
          </a:p>
          <a:p>
            <a:pPr marL="0" indent="0">
              <a:buFont typeface="Wingdings" panose="05000000000000000000" pitchFamily="2" charset="2"/>
              <a:buNone/>
              <a:defRPr/>
            </a:pPr>
            <a:endParaRPr lang="sl-SI" sz="1800" dirty="0" smtClean="0"/>
          </a:p>
          <a:p>
            <a:pPr marL="0" indent="0">
              <a:buFont typeface="Wingdings" panose="05000000000000000000" pitchFamily="2" charset="2"/>
              <a:buNone/>
              <a:defRPr/>
            </a:pPr>
            <a:r>
              <a:rPr lang="sl-SI" sz="1800" dirty="0"/>
              <a:t>	</a:t>
            </a:r>
            <a:r>
              <a:rPr lang="sl-SI" sz="1800" dirty="0" smtClean="0"/>
              <a:t>pumpe za PCA</a:t>
            </a:r>
            <a:r>
              <a:rPr lang="sl-SI" sz="1800" dirty="0"/>
              <a:t> </a:t>
            </a:r>
            <a:r>
              <a:rPr lang="sl-SI" sz="1800" dirty="0" smtClean="0"/>
              <a:t>(</a:t>
            </a:r>
            <a:r>
              <a:rPr lang="sl-SI" sz="1800" b="1" dirty="0" err="1" smtClean="0"/>
              <a:t>p</a:t>
            </a:r>
            <a:r>
              <a:rPr lang="sl-SI" sz="1800" dirty="0" err="1" smtClean="0"/>
              <a:t>atient</a:t>
            </a:r>
            <a:r>
              <a:rPr lang="sl-SI" sz="1800" dirty="0" smtClean="0"/>
              <a:t> </a:t>
            </a:r>
            <a:r>
              <a:rPr lang="sl-SI" sz="1800" b="1" dirty="0" err="1" smtClean="0"/>
              <a:t>c</a:t>
            </a:r>
            <a:r>
              <a:rPr lang="sl-SI" sz="1800" dirty="0" err="1" smtClean="0"/>
              <a:t>ontrolled</a:t>
            </a:r>
            <a:r>
              <a:rPr lang="sl-SI" sz="1800" dirty="0" smtClean="0"/>
              <a:t> </a:t>
            </a:r>
            <a:r>
              <a:rPr lang="sl-SI" sz="1800" b="1" dirty="0" err="1" smtClean="0"/>
              <a:t>a</a:t>
            </a:r>
            <a:r>
              <a:rPr lang="sl-SI" sz="1800" dirty="0" err="1" smtClean="0"/>
              <a:t>nalgesia</a:t>
            </a:r>
            <a:r>
              <a:rPr lang="sl-SI" sz="1800" dirty="0"/>
              <a:t>)</a:t>
            </a:r>
            <a:r>
              <a:rPr lang="sl-SI" sz="1800" dirty="0" smtClean="0"/>
              <a:t> </a:t>
            </a:r>
            <a:r>
              <a:rPr lang="sl-SI" sz="1800" dirty="0" err="1" smtClean="0"/>
              <a:t>neprekidno</a:t>
            </a:r>
            <a:r>
              <a:rPr lang="sl-SI" sz="1800" dirty="0" smtClean="0"/>
              <a:t> </a:t>
            </a:r>
            <a:r>
              <a:rPr lang="sl-SI" sz="1800" dirty="0"/>
              <a:t>i</a:t>
            </a:r>
            <a:r>
              <a:rPr lang="sl-SI" sz="1800" dirty="0" smtClean="0"/>
              <a:t>li </a:t>
            </a:r>
            <a:r>
              <a:rPr lang="sl-SI" sz="1800" dirty="0" err="1" smtClean="0"/>
              <a:t>bez</a:t>
            </a:r>
            <a:r>
              <a:rPr lang="sl-SI" sz="1800" dirty="0" smtClean="0"/>
              <a:t> pretoka; dodatni bolusi na </a:t>
            </a:r>
            <a:r>
              <a:rPr lang="sl-SI" sz="1800" dirty="0" err="1" smtClean="0"/>
              <a:t>zahtjev</a:t>
            </a:r>
            <a:endParaRPr lang="sl-SI" sz="1800" dirty="0"/>
          </a:p>
        </p:txBody>
      </p:sp>
    </p:spTree>
    <p:extLst>
      <p:ext uri="{BB962C8B-B14F-4D97-AF65-F5344CB8AC3E}">
        <p14:creationId xmlns:p14="http://schemas.microsoft.com/office/powerpoint/2010/main" val="2165228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7088" y="609599"/>
            <a:ext cx="7856537" cy="1066802"/>
          </a:xfrm>
        </p:spPr>
        <p:txBody>
          <a:bodyPr>
            <a:normAutofit/>
          </a:bodyPr>
          <a:lstStyle/>
          <a:p>
            <a:r>
              <a:rPr lang="sl-SI" altLang="sl-SI" sz="1800" b="1" dirty="0">
                <a:solidFill>
                  <a:schemeClr val="accent1">
                    <a:lumMod val="75000"/>
                  </a:schemeClr>
                </a:solidFill>
              </a:rPr>
              <a:t> PUMPE ZA ANALGEZIJU KONTROLISANU OD STRANE PACIJENTA (PCA)</a:t>
            </a:r>
            <a:endParaRPr lang="en-US" altLang="sl-SI" sz="1800" b="1" dirty="0">
              <a:solidFill>
                <a:schemeClr val="accent1">
                  <a:lumMod val="75000"/>
                </a:schemeClr>
              </a:solidFill>
            </a:endParaRPr>
          </a:p>
        </p:txBody>
      </p:sp>
      <p:sp>
        <p:nvSpPr>
          <p:cNvPr id="20483" name="Rectangle 3"/>
          <p:cNvSpPr>
            <a:spLocks noGrp="1" noChangeArrowheads="1"/>
          </p:cNvSpPr>
          <p:nvPr>
            <p:ph type="body" sz="half" idx="1"/>
          </p:nvPr>
        </p:nvSpPr>
        <p:spPr>
          <a:xfrm>
            <a:off x="457200" y="1600200"/>
            <a:ext cx="4195763" cy="4533900"/>
          </a:xfrm>
        </p:spPr>
        <p:txBody>
          <a:bodyPr>
            <a:normAutofit/>
          </a:bodyPr>
          <a:lstStyle/>
          <a:p>
            <a:pPr marL="0" indent="0">
              <a:buNone/>
              <a:defRPr/>
            </a:pPr>
            <a:endParaRPr lang="en-US" altLang="sl-SI" dirty="0"/>
          </a:p>
          <a:p>
            <a:pPr>
              <a:defRPr/>
            </a:pPr>
            <a:r>
              <a:rPr lang="sl-SI" altLang="sl-SI" sz="1800" dirty="0" err="1"/>
              <a:t>Pacijent</a:t>
            </a:r>
            <a:r>
              <a:rPr lang="sl-SI" altLang="sl-SI" sz="1800" dirty="0"/>
              <a:t> je aktivno </a:t>
            </a:r>
            <a:r>
              <a:rPr lang="sl-SI" altLang="sl-SI" sz="1800" dirty="0" err="1"/>
              <a:t>uključen</a:t>
            </a:r>
            <a:endParaRPr lang="sl-SI" altLang="sl-SI" sz="1800" dirty="0"/>
          </a:p>
          <a:p>
            <a:pPr>
              <a:defRPr/>
            </a:pPr>
            <a:r>
              <a:rPr lang="sl-SI" altLang="sl-SI" sz="1800" dirty="0" err="1"/>
              <a:t>Nezavisan</a:t>
            </a:r>
            <a:r>
              <a:rPr lang="sl-SI" altLang="sl-SI" sz="1800" dirty="0"/>
              <a:t> od članova </a:t>
            </a:r>
            <a:r>
              <a:rPr lang="sl-SI" altLang="sl-SI" sz="1800" dirty="0" err="1"/>
              <a:t>osoblja</a:t>
            </a:r>
            <a:endParaRPr lang="sl-SI" altLang="sl-SI" sz="1800" dirty="0"/>
          </a:p>
          <a:p>
            <a:pPr>
              <a:defRPr/>
            </a:pPr>
            <a:r>
              <a:rPr lang="sl-SI" altLang="sl-SI" sz="1800" dirty="0"/>
              <a:t>Kontinuirana infuzija analgetika / </a:t>
            </a:r>
            <a:r>
              <a:rPr lang="sl-SI" altLang="sl-SI" sz="1800" dirty="0" err="1"/>
              <a:t>bez</a:t>
            </a:r>
            <a:r>
              <a:rPr lang="sl-SI" altLang="sl-SI" sz="1800" dirty="0"/>
              <a:t> kontinuirane infuzije </a:t>
            </a:r>
            <a:r>
              <a:rPr lang="sl-SI" altLang="sl-SI" sz="1800" dirty="0" err="1"/>
              <a:t>sa</a:t>
            </a:r>
            <a:r>
              <a:rPr lang="sl-SI" altLang="sl-SI" sz="1800" dirty="0"/>
              <a:t> </a:t>
            </a:r>
            <a:r>
              <a:rPr lang="sl-SI" altLang="sl-SI" sz="1800" dirty="0" err="1"/>
              <a:t>bolusima</a:t>
            </a:r>
            <a:r>
              <a:rPr lang="sl-SI" altLang="sl-SI" sz="1800" dirty="0"/>
              <a:t> u </a:t>
            </a:r>
            <a:r>
              <a:rPr lang="sl-SI" altLang="sl-SI" sz="1800" dirty="0" err="1"/>
              <a:t>okvirima</a:t>
            </a:r>
            <a:r>
              <a:rPr lang="sl-SI" altLang="sl-SI" sz="1800" dirty="0"/>
              <a:t> </a:t>
            </a:r>
            <a:r>
              <a:rPr lang="sl-SI" altLang="sl-SI" sz="1800" dirty="0" err="1"/>
              <a:t>programiranog</a:t>
            </a:r>
            <a:r>
              <a:rPr lang="sl-SI" altLang="sl-SI" sz="1800" dirty="0"/>
              <a:t> </a:t>
            </a:r>
            <a:r>
              <a:rPr lang="sl-SI" altLang="sl-SI" sz="1800" dirty="0" err="1"/>
              <a:t>bezbednog</a:t>
            </a:r>
            <a:r>
              <a:rPr lang="sl-SI" altLang="sl-SI" sz="1800" dirty="0"/>
              <a:t> intervala</a:t>
            </a:r>
          </a:p>
          <a:p>
            <a:pPr>
              <a:defRPr/>
            </a:pPr>
            <a:r>
              <a:rPr lang="sl-SI" altLang="sl-SI" sz="1800" dirty="0"/>
              <a:t>Beleži </a:t>
            </a:r>
            <a:r>
              <a:rPr lang="sl-SI" altLang="sl-SI" sz="1800" dirty="0" err="1"/>
              <a:t>aplikovane</a:t>
            </a:r>
            <a:r>
              <a:rPr lang="sl-SI" altLang="sl-SI" sz="1800" dirty="0"/>
              <a:t> boluse i pokušaje aplikacije</a:t>
            </a:r>
            <a:endParaRPr lang="sl-SI" altLang="sl-SI" dirty="0"/>
          </a:p>
          <a:p>
            <a:pPr>
              <a:defRPr/>
            </a:pPr>
            <a:r>
              <a:rPr lang="sl-SI" altLang="sl-SI" sz="1969" dirty="0"/>
              <a:t>Izračunava </a:t>
            </a:r>
            <a:r>
              <a:rPr lang="sl-SI" altLang="sl-SI" sz="1969" dirty="0" err="1"/>
              <a:t>dnevnu</a:t>
            </a:r>
            <a:r>
              <a:rPr lang="sl-SI" altLang="sl-SI" sz="1969" dirty="0"/>
              <a:t> </a:t>
            </a:r>
            <a:r>
              <a:rPr lang="sl-SI" altLang="sl-SI" sz="1969" dirty="0" err="1"/>
              <a:t>potrošnju</a:t>
            </a:r>
            <a:r>
              <a:rPr lang="sl-SI" altLang="sl-SI" sz="1969" dirty="0"/>
              <a:t> analgetika</a:t>
            </a:r>
          </a:p>
        </p:txBody>
      </p:sp>
      <p:sp>
        <p:nvSpPr>
          <p:cNvPr id="12292" name="Rectangle 4"/>
          <p:cNvSpPr>
            <a:spLocks noGrp="1" noChangeArrowheads="1"/>
          </p:cNvSpPr>
          <p:nvPr>
            <p:ph type="body" sz="half" idx="2"/>
          </p:nvPr>
        </p:nvSpPr>
        <p:spPr>
          <a:xfrm>
            <a:off x="4652964" y="1600200"/>
            <a:ext cx="4033837" cy="4533900"/>
          </a:xfrm>
        </p:spPr>
        <p:txBody>
          <a:bodyPr/>
          <a:lstStyle/>
          <a:p>
            <a:pPr>
              <a:buFont typeface="Wingdings" panose="05000000000000000000" pitchFamily="2" charset="2"/>
              <a:buNone/>
            </a:pPr>
            <a:endParaRPr lang="sl-SI" altLang="sl-SI"/>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66851"/>
            <a:ext cx="3276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225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p:cNvSpPr>
            <a:spLocks noGrp="1"/>
          </p:cNvSpPr>
          <p:nvPr>
            <p:ph type="title"/>
          </p:nvPr>
        </p:nvSpPr>
        <p:spPr/>
        <p:txBody>
          <a:bodyPr>
            <a:normAutofit/>
          </a:bodyPr>
          <a:lstStyle/>
          <a:p>
            <a:r>
              <a:rPr lang="sl-SI" altLang="sl-SI" sz="1687" b="1" dirty="0">
                <a:solidFill>
                  <a:schemeClr val="accent1">
                    <a:lumMod val="75000"/>
                  </a:schemeClr>
                </a:solidFill>
              </a:rPr>
              <a:t>ELASTOMERSKE PUMPE</a:t>
            </a:r>
          </a:p>
        </p:txBody>
      </p:sp>
      <p:sp>
        <p:nvSpPr>
          <p:cNvPr id="4" name="Označba mesta vsebine 3"/>
          <p:cNvSpPr>
            <a:spLocks noGrp="1"/>
          </p:cNvSpPr>
          <p:nvPr>
            <p:ph sz="half" idx="2"/>
          </p:nvPr>
        </p:nvSpPr>
        <p:spPr>
          <a:xfrm>
            <a:off x="5237262" y="2192338"/>
            <a:ext cx="3906738" cy="3395663"/>
          </a:xfrm>
        </p:spPr>
        <p:txBody>
          <a:bodyPr>
            <a:normAutofit/>
          </a:bodyPr>
          <a:lstStyle/>
          <a:p>
            <a:pPr>
              <a:defRPr/>
            </a:pPr>
            <a:r>
              <a:rPr lang="sl-SI" sz="1800" dirty="0"/>
              <a:t>ZA JEDNOKRATNU UPOTREBU</a:t>
            </a:r>
          </a:p>
          <a:p>
            <a:pPr>
              <a:defRPr/>
            </a:pPr>
            <a:r>
              <a:rPr lang="sl-SI" sz="1800" dirty="0"/>
              <a:t>KONTINUIRAN PROTOK 2ml/h ILI 5 ml/h</a:t>
            </a:r>
          </a:p>
          <a:p>
            <a:pPr>
              <a:defRPr/>
            </a:pPr>
            <a:r>
              <a:rPr lang="sl-SI" sz="1800" dirty="0"/>
              <a:t>ZA PALIJATIVNU NEGU</a:t>
            </a:r>
          </a:p>
          <a:p>
            <a:pPr>
              <a:defRPr/>
            </a:pPr>
            <a:r>
              <a:rPr lang="sl-SI" sz="1800" dirty="0"/>
              <a:t>ZA ANALGEZIJU KATETEROM U RANI</a:t>
            </a:r>
          </a:p>
        </p:txBody>
      </p:sp>
      <p:pic>
        <p:nvPicPr>
          <p:cNvPr id="28676" name="Picture 6" descr="Rezultat iskanja slik za elastomeric pumps baxter pictur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52488" y="1979613"/>
            <a:ext cx="4267200" cy="38211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01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1687" b="1" dirty="0">
                <a:solidFill>
                  <a:schemeClr val="accent1">
                    <a:lumMod val="75000"/>
                  </a:schemeClr>
                </a:solidFill>
                <a:latin typeface="Arial" panose="020B0604020202020204" pitchFamily="34" charset="0"/>
                <a:cs typeface="Arial" panose="020B0604020202020204" pitchFamily="34" charset="0"/>
              </a:rPr>
              <a:t>MONITORING PACIJENATA SA PCA / ELASTOMERSKIM PUMPAMA</a:t>
            </a:r>
          </a:p>
        </p:txBody>
      </p:sp>
      <p:sp>
        <p:nvSpPr>
          <p:cNvPr id="3" name="Označba mesta besedila 2"/>
          <p:cNvSpPr>
            <a:spLocks noGrp="1"/>
          </p:cNvSpPr>
          <p:nvPr>
            <p:ph type="body" idx="1"/>
          </p:nvPr>
        </p:nvSpPr>
        <p:spPr>
          <a:xfrm>
            <a:off x="1098352" y="2920008"/>
            <a:ext cx="7715250" cy="2986980"/>
          </a:xfrm>
        </p:spPr>
        <p:txBody>
          <a:bodyPr>
            <a:normAutofit/>
          </a:bodyPr>
          <a:lstStyle/>
          <a:p>
            <a:pPr marL="0" indent="0">
              <a:buNone/>
            </a:pPr>
            <a:r>
              <a:rPr lang="sl-SI" sz="1800" dirty="0"/>
              <a:t>ODELJENJSKE SESTRE:</a:t>
            </a:r>
          </a:p>
          <a:p>
            <a:r>
              <a:rPr lang="sl-SI" sz="1800" dirty="0"/>
              <a:t>MONITORING SEDACIJE SVAKA 3 SATA</a:t>
            </a:r>
          </a:p>
          <a:p>
            <a:r>
              <a:rPr lang="sl-SI" sz="1800" dirty="0"/>
              <a:t>OCENA BOLA I BELEŽENJE SVAKA 3 SATA</a:t>
            </a:r>
          </a:p>
          <a:p>
            <a:r>
              <a:rPr lang="sl-SI" sz="1800" dirty="0"/>
              <a:t>PREPOZNAVANJE NEŽELJENIH EFEKATA I MOGUĆIH KOMPLIKACIJA</a:t>
            </a:r>
          </a:p>
          <a:p>
            <a:r>
              <a:rPr lang="sl-SI" sz="1800" dirty="0"/>
              <a:t>PO POTREBI ZAMENA BATERIJA PCA PUMPI</a:t>
            </a:r>
          </a:p>
          <a:p>
            <a:endParaRPr lang="sl-SI" sz="3094" dirty="0"/>
          </a:p>
        </p:txBody>
      </p:sp>
    </p:spTree>
    <p:extLst>
      <p:ext uri="{BB962C8B-B14F-4D97-AF65-F5344CB8AC3E}">
        <p14:creationId xmlns:p14="http://schemas.microsoft.com/office/powerpoint/2010/main" val="47462224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69727" y="642938"/>
            <a:ext cx="7804547" cy="1821656"/>
          </a:xfrm>
        </p:spPr>
        <p:txBody>
          <a:bodyPr>
            <a:normAutofit/>
          </a:bodyPr>
          <a:lstStyle/>
          <a:p>
            <a:r>
              <a:rPr lang="sl-SI" sz="2000" b="1" dirty="0">
                <a:solidFill>
                  <a:schemeClr val="accent1">
                    <a:lumMod val="75000"/>
                  </a:schemeClr>
                </a:solidFill>
              </a:rPr>
              <a:t>MEDICINSKE SESTRE U SLUŽBI TERAPIJE BOLA </a:t>
            </a:r>
            <a:r>
              <a:rPr lang="sl-SI" sz="2000" b="1" dirty="0" smtClean="0">
                <a:solidFill>
                  <a:schemeClr val="accent1">
                    <a:lumMod val="75000"/>
                  </a:schemeClr>
                </a:solidFill>
              </a:rPr>
              <a:t/>
            </a:r>
            <a:br>
              <a:rPr lang="sl-SI" sz="2000" b="1" dirty="0" smtClean="0">
                <a:solidFill>
                  <a:schemeClr val="accent1">
                    <a:lumMod val="75000"/>
                  </a:schemeClr>
                </a:solidFill>
              </a:rPr>
            </a:br>
            <a:r>
              <a:rPr lang="sl-SI" sz="2000" b="1" dirty="0" smtClean="0">
                <a:solidFill>
                  <a:schemeClr val="accent1">
                    <a:lumMod val="75000"/>
                  </a:schemeClr>
                </a:solidFill>
              </a:rPr>
              <a:t>VODE </a:t>
            </a:r>
            <a:r>
              <a:rPr lang="sl-SI" sz="2000" b="1" dirty="0">
                <a:solidFill>
                  <a:schemeClr val="accent1">
                    <a:lumMod val="75000"/>
                  </a:schemeClr>
                </a:solidFill>
              </a:rPr>
              <a:t>RAČUNA O SVIM PCA PUMPAMA</a:t>
            </a:r>
          </a:p>
        </p:txBody>
      </p:sp>
      <p:sp>
        <p:nvSpPr>
          <p:cNvPr id="3" name="Označba mesta besedila 2"/>
          <p:cNvSpPr>
            <a:spLocks noGrp="1"/>
          </p:cNvSpPr>
          <p:nvPr>
            <p:ph type="body" idx="1"/>
          </p:nvPr>
        </p:nvSpPr>
        <p:spPr>
          <a:xfrm>
            <a:off x="457200" y="2590800"/>
            <a:ext cx="8229600" cy="3886200"/>
          </a:xfrm>
        </p:spPr>
        <p:txBody>
          <a:bodyPr>
            <a:normAutofit/>
          </a:bodyPr>
          <a:lstStyle/>
          <a:p>
            <a:r>
              <a:rPr lang="sl-SI" sz="1687" dirty="0"/>
              <a:t>SVAKODNEVNE VIZITE SVIH PACIJENATA SA PCA PUMPAMA I KATETERIMA</a:t>
            </a:r>
          </a:p>
          <a:p>
            <a:r>
              <a:rPr lang="sl-SI" sz="1687" dirty="0"/>
              <a:t>SVAKODNEVNO RAČUNANJE POTROŠNJE ANALGETIKA, BELEŽENJE NA „ŽUTOM LISTU“</a:t>
            </a:r>
          </a:p>
          <a:p>
            <a:r>
              <a:rPr lang="sl-SI" sz="1687" dirty="0"/>
              <a:t>SVAKODNEVNO PRILAGOĐAVANJE PROGRAMA PCA PUMPI – PREMA POTREBAMA POJEDINAČNOG PACIJENTA</a:t>
            </a:r>
          </a:p>
          <a:p>
            <a:r>
              <a:rPr lang="sl-SI" sz="1687" dirty="0"/>
              <a:t>NAKON ODSTRANJENJA PCA PUMPE, MED. SESTRA U SLUŽBI TERAPIJE BOLA SAKUPLJA SVE PUMPE I ČISTI IH</a:t>
            </a:r>
          </a:p>
          <a:p>
            <a:r>
              <a:rPr lang="sl-SI" sz="1687" dirty="0"/>
              <a:t>VODI RAČUNA O POPRAVCI KADA JE TO POTREBNO</a:t>
            </a:r>
          </a:p>
          <a:p>
            <a:endParaRPr lang="sl-SI" sz="1687" dirty="0"/>
          </a:p>
        </p:txBody>
      </p:sp>
    </p:spTree>
    <p:extLst>
      <p:ext uri="{BB962C8B-B14F-4D97-AF65-F5344CB8AC3E}">
        <p14:creationId xmlns:p14="http://schemas.microsoft.com/office/powerpoint/2010/main" val="358449422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43000"/>
            <a:ext cx="8229600" cy="838200"/>
          </a:xfrm>
        </p:spPr>
        <p:txBody>
          <a:bodyPr>
            <a:normAutofit/>
          </a:bodyPr>
          <a:lstStyle/>
          <a:p>
            <a:r>
              <a:rPr lang="sl-SI" sz="1800" b="1" dirty="0">
                <a:solidFill>
                  <a:schemeClr val="accent1">
                    <a:lumMod val="75000"/>
                  </a:schemeClr>
                </a:solidFill>
                <a:latin typeface="Arial" panose="020B0604020202020204" pitchFamily="34" charset="0"/>
                <a:cs typeface="Arial" panose="020B0604020202020204" pitchFamily="34" charset="0"/>
              </a:rPr>
              <a:t>MESEČNA STATISTIČKA ANALIZA</a:t>
            </a:r>
            <a:br>
              <a:rPr lang="sl-SI" sz="1800" b="1" dirty="0">
                <a:solidFill>
                  <a:schemeClr val="accent1">
                    <a:lumMod val="75000"/>
                  </a:schemeClr>
                </a:solidFill>
                <a:latin typeface="Arial" panose="020B0604020202020204" pitchFamily="34" charset="0"/>
                <a:cs typeface="Arial" panose="020B0604020202020204" pitchFamily="34" charset="0"/>
              </a:rPr>
            </a:br>
            <a:r>
              <a:rPr lang="sl-SI" sz="1800" b="1" dirty="0">
                <a:solidFill>
                  <a:schemeClr val="accent1">
                    <a:lumMod val="75000"/>
                  </a:schemeClr>
                </a:solidFill>
                <a:latin typeface="Arial" panose="020B0604020202020204" pitchFamily="34" charset="0"/>
                <a:cs typeface="Arial" panose="020B0604020202020204" pitchFamily="34" charset="0"/>
              </a:rPr>
              <a:t>IZVEŠTAJI OCENE KVALITETA 1X GODIŠNJE</a:t>
            </a:r>
          </a:p>
        </p:txBody>
      </p:sp>
      <p:sp>
        <p:nvSpPr>
          <p:cNvPr id="3" name="Označba mesta vsebine 2"/>
          <p:cNvSpPr>
            <a:spLocks noGrp="1"/>
          </p:cNvSpPr>
          <p:nvPr>
            <p:ph idx="1"/>
          </p:nvPr>
        </p:nvSpPr>
        <p:spPr>
          <a:xfrm>
            <a:off x="1447800" y="2286000"/>
            <a:ext cx="7392591" cy="3955851"/>
          </a:xfrm>
        </p:spPr>
        <p:txBody>
          <a:bodyPr>
            <a:normAutofit/>
          </a:bodyPr>
          <a:lstStyle/>
          <a:p>
            <a:r>
              <a:rPr lang="sl-SI" sz="2000" dirty="0"/>
              <a:t>Broj </a:t>
            </a:r>
            <a:r>
              <a:rPr lang="sl-SI" sz="2000" dirty="0" err="1"/>
              <a:t>različitih</a:t>
            </a:r>
            <a:r>
              <a:rPr lang="sl-SI" sz="2000" dirty="0"/>
              <a:t> tehnika</a:t>
            </a:r>
          </a:p>
          <a:p>
            <a:endParaRPr lang="sl-SI" sz="2000" dirty="0"/>
          </a:p>
          <a:p>
            <a:r>
              <a:rPr lang="sl-SI" sz="2000" dirty="0"/>
              <a:t>Broj ocena VAS tokom </a:t>
            </a:r>
            <a:r>
              <a:rPr lang="sl-SI" sz="2000" dirty="0" err="1"/>
              <a:t>jednog</a:t>
            </a:r>
            <a:r>
              <a:rPr lang="sl-SI" sz="2000" dirty="0"/>
              <a:t> dana</a:t>
            </a:r>
          </a:p>
          <a:p>
            <a:endParaRPr lang="sl-SI" sz="2000" dirty="0"/>
          </a:p>
          <a:p>
            <a:r>
              <a:rPr lang="sl-SI" sz="2000" dirty="0"/>
              <a:t>Prosečan dnevni VAS </a:t>
            </a:r>
            <a:r>
              <a:rPr lang="sl-SI" sz="2000" dirty="0" err="1"/>
              <a:t>skor</a:t>
            </a:r>
            <a:endParaRPr lang="sl-SI" sz="2000" dirty="0"/>
          </a:p>
          <a:p>
            <a:endParaRPr lang="sl-SI" sz="2000" dirty="0"/>
          </a:p>
          <a:p>
            <a:r>
              <a:rPr lang="sl-SI" sz="2000" dirty="0"/>
              <a:t>Broj </a:t>
            </a:r>
            <a:r>
              <a:rPr lang="sl-SI" sz="2000" dirty="0" err="1"/>
              <a:t>neželjenih</a:t>
            </a:r>
            <a:r>
              <a:rPr lang="sl-SI" sz="2000" dirty="0"/>
              <a:t> </a:t>
            </a:r>
            <a:r>
              <a:rPr lang="sl-SI" sz="2000" dirty="0" err="1"/>
              <a:t>efekata</a:t>
            </a:r>
            <a:r>
              <a:rPr lang="sl-SI" sz="2000" dirty="0"/>
              <a:t> i komplikacija </a:t>
            </a:r>
            <a:r>
              <a:rPr lang="sl-SI" sz="2000" dirty="0" err="1"/>
              <a:t>ukupno</a:t>
            </a:r>
            <a:r>
              <a:rPr lang="sl-SI" sz="2000" dirty="0"/>
              <a:t> i posebno za </a:t>
            </a:r>
            <a:r>
              <a:rPr lang="sl-SI" sz="2000" dirty="0" err="1"/>
              <a:t>svako</a:t>
            </a:r>
            <a:r>
              <a:rPr lang="sl-SI" sz="2000" dirty="0"/>
              <a:t> </a:t>
            </a:r>
            <a:r>
              <a:rPr lang="sl-SI" sz="2000" dirty="0" err="1"/>
              <a:t>hirurško</a:t>
            </a:r>
            <a:r>
              <a:rPr lang="sl-SI" sz="2000" dirty="0"/>
              <a:t> </a:t>
            </a:r>
            <a:r>
              <a:rPr lang="sl-SI" sz="2000" dirty="0" err="1"/>
              <a:t>odeljenje</a:t>
            </a:r>
            <a:endParaRPr lang="sl-SI" sz="2000" dirty="0"/>
          </a:p>
          <a:p>
            <a:pPr marL="321457" indent="-321457">
              <a:buFont typeface="+mj-lt"/>
              <a:buAutoNum type="arabicPeriod"/>
            </a:pPr>
            <a:endParaRPr lang="sl-SI" sz="1687" dirty="0"/>
          </a:p>
        </p:txBody>
      </p:sp>
    </p:spTree>
    <p:extLst>
      <p:ext uri="{BB962C8B-B14F-4D97-AF65-F5344CB8AC3E}">
        <p14:creationId xmlns:p14="http://schemas.microsoft.com/office/powerpoint/2010/main" val="251760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219200"/>
            <a:ext cx="8229600" cy="914400"/>
          </a:xfrm>
        </p:spPr>
        <p:txBody>
          <a:bodyPr>
            <a:normAutofit/>
          </a:bodyPr>
          <a:lstStyle/>
          <a:p>
            <a:r>
              <a:rPr lang="sl-SI" sz="2000" b="1" dirty="0">
                <a:solidFill>
                  <a:schemeClr val="accent1">
                    <a:lumMod val="75000"/>
                  </a:schemeClr>
                </a:solidFill>
                <a:latin typeface="Arial" panose="020B0604020202020204" pitchFamily="34" charset="0"/>
                <a:cs typeface="Arial" panose="020B0604020202020204" pitchFamily="34" charset="0"/>
              </a:rPr>
              <a:t>GODIŠNJI IZVEŠTAJI</a:t>
            </a:r>
          </a:p>
        </p:txBody>
      </p:sp>
      <p:sp>
        <p:nvSpPr>
          <p:cNvPr id="3" name="Označba mesta vsebine 2"/>
          <p:cNvSpPr>
            <a:spLocks noGrp="1"/>
          </p:cNvSpPr>
          <p:nvPr>
            <p:ph idx="1"/>
          </p:nvPr>
        </p:nvSpPr>
        <p:spPr>
          <a:xfrm>
            <a:off x="669727" y="2438400"/>
            <a:ext cx="7804547" cy="3361432"/>
          </a:xfrm>
        </p:spPr>
        <p:txBody>
          <a:bodyPr>
            <a:normAutofit/>
          </a:bodyPr>
          <a:lstStyle/>
          <a:p>
            <a:r>
              <a:rPr lang="sl-SI" sz="2000" dirty="0" err="1"/>
              <a:t>Izveštaji</a:t>
            </a:r>
            <a:r>
              <a:rPr lang="sl-SI" sz="2000" dirty="0"/>
              <a:t> se </a:t>
            </a:r>
            <a:r>
              <a:rPr lang="sl-SI" sz="2000" dirty="0" err="1"/>
              <a:t>predstavljaju</a:t>
            </a:r>
            <a:r>
              <a:rPr lang="sl-SI" sz="2000" dirty="0"/>
              <a:t> </a:t>
            </a:r>
            <a:r>
              <a:rPr lang="sl-SI" sz="2000" dirty="0" err="1"/>
              <a:t>godišnje</a:t>
            </a:r>
            <a:r>
              <a:rPr lang="sl-SI" sz="2000" dirty="0"/>
              <a:t> na </a:t>
            </a:r>
            <a:r>
              <a:rPr lang="sl-SI" sz="2000" dirty="0" err="1"/>
              <a:t>sastanku</a:t>
            </a:r>
            <a:r>
              <a:rPr lang="sl-SI" sz="2000" dirty="0"/>
              <a:t> za </a:t>
            </a:r>
            <a:r>
              <a:rPr lang="sl-SI" sz="2000" dirty="0" err="1"/>
              <a:t>ocenu</a:t>
            </a:r>
            <a:r>
              <a:rPr lang="sl-SI" sz="2000" dirty="0"/>
              <a:t> kvaliteta </a:t>
            </a:r>
            <a:r>
              <a:rPr lang="sl-SI" sz="2000" dirty="0" err="1"/>
              <a:t>kliničkog</a:t>
            </a:r>
            <a:r>
              <a:rPr lang="sl-SI" sz="2000" dirty="0"/>
              <a:t> </a:t>
            </a:r>
            <a:r>
              <a:rPr lang="sl-SI" sz="2000" dirty="0" err="1"/>
              <a:t>odeljenja</a:t>
            </a:r>
            <a:r>
              <a:rPr lang="sl-SI" sz="2000" dirty="0"/>
              <a:t> za </a:t>
            </a:r>
            <a:r>
              <a:rPr lang="sl-SI" sz="2000" dirty="0" err="1"/>
              <a:t>anesteziologiju</a:t>
            </a:r>
            <a:r>
              <a:rPr lang="sl-SI" sz="2000" dirty="0"/>
              <a:t> i </a:t>
            </a:r>
            <a:r>
              <a:rPr lang="sl-SI" sz="2000" dirty="0" err="1"/>
              <a:t>intenzivnu</a:t>
            </a:r>
            <a:r>
              <a:rPr lang="sl-SI" sz="2000" dirty="0"/>
              <a:t> </a:t>
            </a:r>
            <a:r>
              <a:rPr lang="sl-SI" sz="2000" dirty="0" err="1"/>
              <a:t>terapiju</a:t>
            </a:r>
            <a:endParaRPr lang="sl-SI" sz="2000" dirty="0"/>
          </a:p>
          <a:p>
            <a:endParaRPr lang="sl-SI" sz="2000" dirty="0"/>
          </a:p>
          <a:p>
            <a:r>
              <a:rPr lang="sl-SI" sz="2000" dirty="0"/>
              <a:t>Analiza efektivnosti i </a:t>
            </a:r>
            <a:r>
              <a:rPr lang="sl-SI" sz="2000" dirty="0" err="1"/>
              <a:t>bezbednosti</a:t>
            </a:r>
            <a:endParaRPr lang="sl-SI" sz="2000" dirty="0"/>
          </a:p>
          <a:p>
            <a:endParaRPr lang="sl-SI" sz="2000" dirty="0"/>
          </a:p>
          <a:p>
            <a:r>
              <a:rPr lang="sl-SI" sz="2000" dirty="0" err="1"/>
              <a:t>Predlozi</a:t>
            </a:r>
            <a:r>
              <a:rPr lang="sl-SI" sz="2000" dirty="0"/>
              <a:t> za poboljšanja</a:t>
            </a:r>
          </a:p>
        </p:txBody>
      </p:sp>
    </p:spTree>
    <p:extLst>
      <p:ext uri="{BB962C8B-B14F-4D97-AF65-F5344CB8AC3E}">
        <p14:creationId xmlns:p14="http://schemas.microsoft.com/office/powerpoint/2010/main" val="373278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69727" y="1125141"/>
            <a:ext cx="7804547" cy="1861840"/>
          </a:xfrm>
        </p:spPr>
        <p:txBody>
          <a:bodyPr>
            <a:normAutofit/>
          </a:bodyPr>
          <a:lstStyle/>
          <a:p>
            <a:r>
              <a:rPr lang="sl-SI" sz="1687" dirty="0">
                <a:latin typeface="Arial" panose="020B0604020202020204" pitchFamily="34" charset="0"/>
                <a:cs typeface="Arial" panose="020B0604020202020204" pitchFamily="34" charset="0"/>
              </a:rPr>
              <a:t/>
            </a:r>
            <a:br>
              <a:rPr lang="sl-SI" sz="1687" dirty="0">
                <a:latin typeface="Arial" panose="020B0604020202020204" pitchFamily="34" charset="0"/>
                <a:cs typeface="Arial" panose="020B0604020202020204" pitchFamily="34" charset="0"/>
              </a:rPr>
            </a:br>
            <a:r>
              <a:rPr lang="sl-SI" sz="1687" b="1" dirty="0">
                <a:solidFill>
                  <a:schemeClr val="accent1">
                    <a:lumMod val="75000"/>
                  </a:schemeClr>
                </a:solidFill>
                <a:latin typeface="Arial" panose="020B0604020202020204" pitchFamily="34" charset="0"/>
                <a:cs typeface="Arial" panose="020B0604020202020204" pitchFamily="34" charset="0"/>
              </a:rPr>
              <a:t>GODIŠNJI SASTANCI </a:t>
            </a:r>
            <a:r>
              <a:rPr lang="sl-SI" sz="1687" b="1" dirty="0" smtClean="0">
                <a:solidFill>
                  <a:schemeClr val="accent1">
                    <a:lumMod val="75000"/>
                  </a:schemeClr>
                </a:solidFill>
                <a:latin typeface="Arial" panose="020B0604020202020204" pitchFamily="34" charset="0"/>
                <a:cs typeface="Arial" panose="020B0604020202020204" pitchFamily="34" charset="0"/>
              </a:rPr>
              <a:t/>
            </a:r>
            <a:br>
              <a:rPr lang="sl-SI" sz="1687" b="1" dirty="0" smtClean="0">
                <a:solidFill>
                  <a:schemeClr val="accent1">
                    <a:lumMod val="75000"/>
                  </a:schemeClr>
                </a:solidFill>
                <a:latin typeface="Arial" panose="020B0604020202020204" pitchFamily="34" charset="0"/>
                <a:cs typeface="Arial" panose="020B0604020202020204" pitchFamily="34" charset="0"/>
              </a:rPr>
            </a:br>
            <a:r>
              <a:rPr lang="sl-SI" sz="1687" b="1" dirty="0" smtClean="0">
                <a:solidFill>
                  <a:schemeClr val="accent1">
                    <a:lumMod val="75000"/>
                  </a:schemeClr>
                </a:solidFill>
                <a:latin typeface="Arial" panose="020B0604020202020204" pitchFamily="34" charset="0"/>
                <a:cs typeface="Arial" panose="020B0604020202020204" pitchFamily="34" charset="0"/>
              </a:rPr>
              <a:t>SA </a:t>
            </a:r>
            <a:r>
              <a:rPr lang="sl-SI" sz="1687" b="1" dirty="0">
                <a:solidFill>
                  <a:schemeClr val="accent1">
                    <a:lumMod val="75000"/>
                  </a:schemeClr>
                </a:solidFill>
                <a:latin typeface="Arial" panose="020B0604020202020204" pitchFamily="34" charset="0"/>
                <a:cs typeface="Arial" panose="020B0604020202020204" pitchFamily="34" charset="0"/>
              </a:rPr>
              <a:t>HIRURZIMA I ODELJENJSKIM </a:t>
            </a:r>
            <a:r>
              <a:rPr lang="sl-SI" sz="1687" b="1" dirty="0" smtClean="0">
                <a:solidFill>
                  <a:schemeClr val="accent1">
                    <a:lumMod val="75000"/>
                  </a:schemeClr>
                </a:solidFill>
                <a:latin typeface="Arial" panose="020B0604020202020204" pitchFamily="34" charset="0"/>
                <a:cs typeface="Arial" panose="020B0604020202020204" pitchFamily="34" charset="0"/>
              </a:rPr>
              <a:t>SESTRAMA</a:t>
            </a:r>
            <a:br>
              <a:rPr lang="sl-SI" sz="1687" b="1" dirty="0" smtClean="0">
                <a:solidFill>
                  <a:schemeClr val="accent1">
                    <a:lumMod val="75000"/>
                  </a:schemeClr>
                </a:solidFill>
                <a:latin typeface="Arial" panose="020B0604020202020204" pitchFamily="34" charset="0"/>
                <a:cs typeface="Arial" panose="020B0604020202020204" pitchFamily="34" charset="0"/>
              </a:rPr>
            </a:br>
            <a:r>
              <a:rPr lang="sl-SI" sz="1687" b="1" dirty="0" smtClean="0">
                <a:solidFill>
                  <a:schemeClr val="accent1">
                    <a:lumMod val="75000"/>
                  </a:schemeClr>
                </a:solidFill>
                <a:latin typeface="Arial" panose="020B0604020202020204" pitchFamily="34" charset="0"/>
                <a:cs typeface="Arial" panose="020B0604020202020204" pitchFamily="34" charset="0"/>
              </a:rPr>
              <a:t> </a:t>
            </a:r>
            <a:r>
              <a:rPr lang="sl-SI" sz="1687" b="1" dirty="0">
                <a:solidFill>
                  <a:schemeClr val="accent1">
                    <a:lumMod val="75000"/>
                  </a:schemeClr>
                </a:solidFill>
                <a:latin typeface="Arial" panose="020B0604020202020204" pitchFamily="34" charset="0"/>
                <a:cs typeface="Arial" panose="020B0604020202020204" pitchFamily="34" charset="0"/>
              </a:rPr>
              <a:t>NA HIRURŠKIM ODELJENJIMA</a:t>
            </a:r>
            <a:r>
              <a:rPr lang="sl-SI" sz="1687" dirty="0">
                <a:latin typeface="Arial" panose="020B0604020202020204" pitchFamily="34" charset="0"/>
                <a:cs typeface="Arial" panose="020B0604020202020204" pitchFamily="34" charset="0"/>
              </a:rPr>
              <a:t/>
            </a:r>
            <a:br>
              <a:rPr lang="sl-SI" sz="1687" dirty="0">
                <a:latin typeface="Arial" panose="020B0604020202020204" pitchFamily="34" charset="0"/>
                <a:cs typeface="Arial" panose="020B0604020202020204" pitchFamily="34" charset="0"/>
              </a:rPr>
            </a:br>
            <a:endParaRPr lang="sl-SI" sz="1687"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875234" y="3276600"/>
            <a:ext cx="6599039" cy="2965251"/>
          </a:xfrm>
        </p:spPr>
        <p:txBody>
          <a:bodyPr>
            <a:normAutofit/>
          </a:bodyPr>
          <a:lstStyle/>
          <a:p>
            <a:r>
              <a:rPr lang="sl-SI" sz="1687" dirty="0"/>
              <a:t>PREZENTACIJA REZULTALA: efektivnost i </a:t>
            </a:r>
            <a:r>
              <a:rPr lang="sl-SI" sz="1687" dirty="0" err="1"/>
              <a:t>neželjeni</a:t>
            </a:r>
            <a:r>
              <a:rPr lang="sl-SI" sz="1687" dirty="0"/>
              <a:t> efekti</a:t>
            </a:r>
          </a:p>
          <a:p>
            <a:endParaRPr lang="sl-SI" sz="1687" dirty="0"/>
          </a:p>
          <a:p>
            <a:r>
              <a:rPr lang="sl-SI" sz="1687" dirty="0"/>
              <a:t>PREDLAGANJE POBOLJŠANJA PRAKSE U SKLADU SA STANDARDIMA OCENE KVALITETA</a:t>
            </a:r>
          </a:p>
        </p:txBody>
      </p:sp>
    </p:spTree>
    <p:extLst>
      <p:ext uri="{BB962C8B-B14F-4D97-AF65-F5344CB8AC3E}">
        <p14:creationId xmlns:p14="http://schemas.microsoft.com/office/powerpoint/2010/main" val="90159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a:xfrm>
            <a:off x="2171700" y="1219200"/>
            <a:ext cx="5637312" cy="914400"/>
          </a:xfrm>
        </p:spPr>
        <p:txBody>
          <a:bodyPr>
            <a:normAutofit/>
          </a:bodyPr>
          <a:lstStyle/>
          <a:p>
            <a:r>
              <a:rPr lang="sl-SI" altLang="sl-SI" sz="2000" b="1" dirty="0">
                <a:solidFill>
                  <a:schemeClr val="accent1">
                    <a:lumMod val="75000"/>
                  </a:schemeClr>
                </a:solidFill>
                <a:cs typeface="Arial" panose="020B0604020202020204" pitchFamily="34" charset="0"/>
              </a:rPr>
              <a:t>SLUŽBA ZA LEČENJE AKUTNOG BOLA LJUBLJANA </a:t>
            </a:r>
            <a:br>
              <a:rPr lang="sl-SI" altLang="sl-SI" sz="2000" b="1" dirty="0">
                <a:solidFill>
                  <a:schemeClr val="accent1">
                    <a:lumMod val="75000"/>
                  </a:schemeClr>
                </a:solidFill>
                <a:cs typeface="Arial" panose="020B0604020202020204" pitchFamily="34" charset="0"/>
              </a:rPr>
            </a:br>
            <a:r>
              <a:rPr lang="sl-SI" altLang="sl-SI" sz="2000" b="1" dirty="0">
                <a:solidFill>
                  <a:schemeClr val="accent1">
                    <a:lumMod val="75000"/>
                  </a:schemeClr>
                </a:solidFill>
                <a:cs typeface="Arial" panose="020B0604020202020204" pitchFamily="34" charset="0"/>
              </a:rPr>
              <a:t>1998 - 2018</a:t>
            </a:r>
          </a:p>
        </p:txBody>
      </p:sp>
      <p:sp>
        <p:nvSpPr>
          <p:cNvPr id="3" name="Označba mesta vsebine 2"/>
          <p:cNvSpPr>
            <a:spLocks noGrp="1"/>
          </p:cNvSpPr>
          <p:nvPr>
            <p:ph idx="1"/>
          </p:nvPr>
        </p:nvSpPr>
        <p:spPr>
          <a:xfrm>
            <a:off x="1584102" y="2362200"/>
            <a:ext cx="6732430" cy="3491210"/>
          </a:xfrm>
        </p:spPr>
        <p:txBody>
          <a:bodyPr>
            <a:normAutofit/>
          </a:bodyPr>
          <a:lstStyle/>
          <a:p>
            <a:pPr marL="0" indent="0" algn="ctr">
              <a:buNone/>
              <a:defRPr/>
            </a:pPr>
            <a:r>
              <a:rPr lang="sl-SI" sz="1800" b="1" dirty="0">
                <a:cs typeface="Arial" panose="020B0604020202020204" pitchFamily="34" charset="0"/>
              </a:rPr>
              <a:t>NAKON 20 GODINA:</a:t>
            </a:r>
          </a:p>
          <a:p>
            <a:pPr marL="0" indent="0" algn="ctr">
              <a:buNone/>
              <a:defRPr/>
            </a:pPr>
            <a:endParaRPr lang="sl-SI" sz="1800" dirty="0">
              <a:cs typeface="Arial" panose="020B0604020202020204" pitchFamily="34" charset="0"/>
            </a:endParaRPr>
          </a:p>
          <a:p>
            <a:pPr marL="0" indent="0">
              <a:buNone/>
              <a:defRPr/>
            </a:pPr>
            <a:r>
              <a:rPr lang="sl-SI" sz="1800" dirty="0">
                <a:cs typeface="Arial" panose="020B0604020202020204" pitchFamily="34" charset="0"/>
              </a:rPr>
              <a:t>SVAKODNEVNO 1 anesteziolog na </a:t>
            </a:r>
            <a:r>
              <a:rPr lang="sl-SI" sz="1800" dirty="0" err="1">
                <a:cs typeface="Arial" panose="020B0604020202020204" pitchFamily="34" charset="0"/>
              </a:rPr>
              <a:t>raspolaganju</a:t>
            </a:r>
            <a:r>
              <a:rPr lang="sl-SI" sz="1800" dirty="0">
                <a:cs typeface="Arial" panose="020B0604020202020204" pitchFamily="34" charset="0"/>
              </a:rPr>
              <a:t> (tel. 7200) </a:t>
            </a:r>
          </a:p>
          <a:p>
            <a:pPr marL="0" indent="0">
              <a:buNone/>
              <a:defRPr/>
            </a:pPr>
            <a:r>
              <a:rPr lang="sl-SI" sz="1800" dirty="0">
                <a:cs typeface="Arial" panose="020B0604020202020204" pitchFamily="34" charset="0"/>
              </a:rPr>
              <a:t>SVAKODNEVNO 2-4 </a:t>
            </a:r>
            <a:r>
              <a:rPr lang="sl-SI" sz="1800" dirty="0" err="1">
                <a:cs typeface="Arial" panose="020B0604020202020204" pitchFamily="34" charset="0"/>
              </a:rPr>
              <a:t>med.sestre</a:t>
            </a:r>
            <a:r>
              <a:rPr lang="sl-SI" sz="1800" dirty="0">
                <a:cs typeface="Arial" panose="020B0604020202020204" pitchFamily="34" charset="0"/>
              </a:rPr>
              <a:t> u službi terapije </a:t>
            </a:r>
            <a:r>
              <a:rPr lang="sl-SI" sz="1800" dirty="0" err="1">
                <a:cs typeface="Arial" panose="020B0604020202020204" pitchFamily="34" charset="0"/>
              </a:rPr>
              <a:t>bola</a:t>
            </a:r>
            <a:r>
              <a:rPr lang="sl-SI" sz="1800" dirty="0">
                <a:cs typeface="Arial" panose="020B0604020202020204" pitchFamily="34" charset="0"/>
              </a:rPr>
              <a:t>  (tel.  8623, 7243)</a:t>
            </a:r>
          </a:p>
          <a:p>
            <a:pPr marL="0" indent="0">
              <a:buNone/>
              <a:defRPr/>
            </a:pPr>
            <a:endParaRPr lang="sl-SI" sz="1800" dirty="0">
              <a:cs typeface="Arial" panose="020B0604020202020204" pitchFamily="34" charset="0"/>
            </a:endParaRPr>
          </a:p>
          <a:p>
            <a:pPr marL="0" indent="0">
              <a:buNone/>
              <a:defRPr/>
            </a:pPr>
            <a:r>
              <a:rPr lang="sl-SI" sz="1800" dirty="0">
                <a:cs typeface="Arial" panose="020B0604020202020204" pitchFamily="34" charset="0"/>
              </a:rPr>
              <a:t>100 PCA pumpi u </a:t>
            </a:r>
            <a:r>
              <a:rPr lang="sl-SI" sz="1800" dirty="0" err="1">
                <a:cs typeface="Arial" panose="020B0604020202020204" pitchFamily="34" charset="0"/>
              </a:rPr>
              <a:t>upotrebi</a:t>
            </a:r>
            <a:r>
              <a:rPr lang="sl-SI" sz="1800" dirty="0">
                <a:cs typeface="Arial" panose="020B0604020202020204" pitchFamily="34" charset="0"/>
              </a:rPr>
              <a:t> svaki dan</a:t>
            </a:r>
          </a:p>
          <a:p>
            <a:pPr marL="0" indent="0">
              <a:buNone/>
              <a:defRPr/>
            </a:pPr>
            <a:r>
              <a:rPr lang="sl-SI" sz="1800" dirty="0" err="1">
                <a:cs typeface="Arial" panose="020B0604020202020204" pitchFamily="34" charset="0"/>
              </a:rPr>
              <a:t>Godišnje</a:t>
            </a:r>
            <a:r>
              <a:rPr lang="sl-SI" sz="1800" dirty="0">
                <a:cs typeface="Arial" panose="020B0604020202020204" pitchFamily="34" charset="0"/>
              </a:rPr>
              <a:t>: ≥ 5000 </a:t>
            </a:r>
            <a:r>
              <a:rPr lang="sl-SI" sz="1800" dirty="0" err="1">
                <a:cs typeface="Arial" panose="020B0604020202020204" pitchFamily="34" charset="0"/>
              </a:rPr>
              <a:t>pacijenata</a:t>
            </a:r>
            <a:r>
              <a:rPr lang="sl-SI" sz="1800" dirty="0">
                <a:cs typeface="Arial" panose="020B0604020202020204" pitchFamily="34" charset="0"/>
              </a:rPr>
              <a:t> </a:t>
            </a:r>
            <a:r>
              <a:rPr lang="sl-SI" sz="1800" dirty="0" err="1">
                <a:cs typeface="Arial" panose="020B0604020202020204" pitchFamily="34" charset="0"/>
              </a:rPr>
              <a:t>sa</a:t>
            </a:r>
            <a:endParaRPr lang="sl-SI" sz="1800" dirty="0">
              <a:cs typeface="Arial" panose="020B0604020202020204" pitchFamily="34" charset="0"/>
            </a:endParaRPr>
          </a:p>
          <a:p>
            <a:pPr marL="0" indent="0">
              <a:buNone/>
              <a:defRPr/>
            </a:pPr>
            <a:r>
              <a:rPr lang="sl-SI" sz="1800" dirty="0">
                <a:cs typeface="Arial" panose="020B0604020202020204" pitchFamily="34" charset="0"/>
              </a:rPr>
              <a:t>			 IV PCA, PCEA, perifernim </a:t>
            </a:r>
            <a:r>
              <a:rPr lang="sl-SI" sz="1800" dirty="0" err="1">
                <a:cs typeface="Arial" panose="020B0604020202020204" pitchFamily="34" charset="0"/>
              </a:rPr>
              <a:t>kateterima</a:t>
            </a:r>
            <a:endParaRPr lang="sl-SI" sz="1800" dirty="0">
              <a:cs typeface="Arial" panose="020B0604020202020204" pitchFamily="34" charset="0"/>
            </a:endParaRPr>
          </a:p>
          <a:p>
            <a:pPr marL="0" indent="0">
              <a:buNone/>
              <a:defRPr/>
            </a:pPr>
            <a:r>
              <a:rPr lang="sl-SI" sz="1800" dirty="0">
                <a:cs typeface="Arial" panose="020B0604020202020204" pitchFamily="34" charset="0"/>
              </a:rPr>
              <a:t>Svaki </a:t>
            </a:r>
            <a:r>
              <a:rPr lang="sl-SI" sz="1800" dirty="0" err="1">
                <a:cs typeface="Arial" panose="020B0604020202020204" pitchFamily="34" charset="0"/>
              </a:rPr>
              <a:t>pacijent</a:t>
            </a:r>
            <a:r>
              <a:rPr lang="sl-SI" sz="1800" dirty="0">
                <a:cs typeface="Arial" panose="020B0604020202020204" pitchFamily="34" charset="0"/>
              </a:rPr>
              <a:t> ima PCA 3 dana:  ≥ 15000 vizita </a:t>
            </a:r>
            <a:r>
              <a:rPr lang="sl-SI" sz="1800" dirty="0" err="1">
                <a:cs typeface="Arial" panose="020B0604020202020204" pitchFamily="34" charset="0"/>
              </a:rPr>
              <a:t>godišnje</a:t>
            </a:r>
            <a:endParaRPr lang="sl-SI" sz="1800" dirty="0">
              <a:cs typeface="Arial" panose="020B0604020202020204" pitchFamily="34" charset="0"/>
            </a:endParaRPr>
          </a:p>
          <a:p>
            <a:pPr>
              <a:defRPr/>
            </a:pPr>
            <a:endParaRPr lang="sl-SI" sz="1406" b="1" dirty="0"/>
          </a:p>
        </p:txBody>
      </p:sp>
    </p:spTree>
    <p:extLst>
      <p:ext uri="{BB962C8B-B14F-4D97-AF65-F5344CB8AC3E}">
        <p14:creationId xmlns:p14="http://schemas.microsoft.com/office/powerpoint/2010/main" val="138466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Rezultat iskanja slik za question mark clipart"/>
          <p:cNvSpPr>
            <a:spLocks noGrp="1" noChangeAspect="1" noChangeArrowheads="1"/>
          </p:cNvSpPr>
          <p:nvPr>
            <p:ph idx="1"/>
          </p:nvPr>
        </p:nvSpPr>
        <p:spPr bwMode="auto">
          <a:xfrm>
            <a:off x="533400" y="2286001"/>
            <a:ext cx="6477000" cy="3124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fontScale="62500" lnSpcReduction="20000"/>
          </a:bodyPr>
          <a:lstStyle/>
          <a:p>
            <a:pPr marL="457200" lvl="1" indent="0">
              <a:buNone/>
            </a:pPr>
            <a:r>
              <a:rPr lang="sl-SI" sz="2600" dirty="0">
                <a:cs typeface="Arial" panose="020B0604020202020204" pitchFamily="34" charset="0"/>
              </a:rPr>
              <a:t>1. </a:t>
            </a:r>
            <a:r>
              <a:rPr lang="sl-SI" sz="3300" b="1" dirty="0">
                <a:solidFill>
                  <a:schemeClr val="accent1">
                    <a:lumMod val="75000"/>
                  </a:schemeClr>
                </a:solidFill>
                <a:cs typeface="Arial" panose="020B0604020202020204" pitchFamily="34" charset="0"/>
              </a:rPr>
              <a:t>Pismeni protokoli </a:t>
            </a:r>
            <a:r>
              <a:rPr lang="sl-SI" sz="3300" dirty="0">
                <a:cs typeface="Arial" panose="020B0604020202020204" pitchFamily="34" charset="0"/>
              </a:rPr>
              <a:t>za </a:t>
            </a:r>
            <a:r>
              <a:rPr lang="sl-SI" sz="3300" dirty="0" err="1">
                <a:cs typeface="Arial" panose="020B0604020202020204" pitchFamily="34" charset="0"/>
              </a:rPr>
              <a:t>postoperativnu</a:t>
            </a:r>
            <a:r>
              <a:rPr lang="sl-SI" sz="3300" dirty="0">
                <a:cs typeface="Arial" panose="020B0604020202020204" pitchFamily="34" charset="0"/>
              </a:rPr>
              <a:t> </a:t>
            </a:r>
            <a:r>
              <a:rPr lang="sl-SI" sz="3300" dirty="0" err="1">
                <a:cs typeface="Arial" panose="020B0604020202020204" pitchFamily="34" charset="0"/>
              </a:rPr>
              <a:t>analgeziju</a:t>
            </a:r>
            <a:endParaRPr lang="sl-SI" sz="3300" dirty="0">
              <a:cs typeface="Arial" panose="020B0604020202020204" pitchFamily="34" charset="0"/>
            </a:endParaRPr>
          </a:p>
          <a:p>
            <a:pPr marL="457200" lvl="1" indent="0">
              <a:buNone/>
            </a:pPr>
            <a:r>
              <a:rPr lang="sl-SI" sz="3300" dirty="0">
                <a:cs typeface="Arial" panose="020B0604020202020204" pitchFamily="34" charset="0"/>
              </a:rPr>
              <a:t>2. Novi profil medicinske sestre: </a:t>
            </a:r>
            <a:r>
              <a:rPr lang="sl-SI" sz="3400" b="1" dirty="0">
                <a:solidFill>
                  <a:schemeClr val="accent1">
                    <a:lumMod val="75000"/>
                  </a:schemeClr>
                </a:solidFill>
                <a:cs typeface="Arial" panose="020B0604020202020204" pitchFamily="34" charset="0"/>
              </a:rPr>
              <a:t>medicinska sestra u službi terapije </a:t>
            </a:r>
            <a:r>
              <a:rPr lang="sl-SI" sz="3400" b="1" dirty="0" err="1">
                <a:solidFill>
                  <a:schemeClr val="accent1">
                    <a:lumMod val="75000"/>
                  </a:schemeClr>
                </a:solidFill>
                <a:cs typeface="Arial" panose="020B0604020202020204" pitchFamily="34" charset="0"/>
              </a:rPr>
              <a:t>bola</a:t>
            </a:r>
            <a:endParaRPr lang="sl-SI" sz="3400" b="1" dirty="0">
              <a:solidFill>
                <a:schemeClr val="accent1">
                  <a:lumMod val="75000"/>
                </a:schemeClr>
              </a:solidFill>
              <a:cs typeface="Arial" panose="020B0604020202020204" pitchFamily="34" charset="0"/>
            </a:endParaRPr>
          </a:p>
          <a:p>
            <a:pPr marL="457200" lvl="1" indent="0">
              <a:buNone/>
            </a:pPr>
            <a:r>
              <a:rPr lang="sl-SI" sz="3300" dirty="0">
                <a:cs typeface="Arial" panose="020B0604020202020204" pitchFamily="34" charset="0"/>
              </a:rPr>
              <a:t>3. </a:t>
            </a:r>
            <a:r>
              <a:rPr lang="sl-SI" sz="3400" b="1" dirty="0">
                <a:solidFill>
                  <a:schemeClr val="accent1">
                    <a:lumMod val="75000"/>
                  </a:schemeClr>
                </a:solidFill>
                <a:cs typeface="Arial" panose="020B0604020202020204" pitchFamily="34" charset="0"/>
              </a:rPr>
              <a:t>Edukacija</a:t>
            </a:r>
            <a:r>
              <a:rPr lang="sl-SI" sz="3300" dirty="0">
                <a:cs typeface="Arial" panose="020B0604020202020204" pitchFamily="34" charset="0"/>
              </a:rPr>
              <a:t>: </a:t>
            </a:r>
            <a:r>
              <a:rPr lang="sl-SI" sz="3300" dirty="0" err="1">
                <a:cs typeface="Arial" panose="020B0604020202020204" pitchFamily="34" charset="0"/>
              </a:rPr>
              <a:t>odeljenjske</a:t>
            </a:r>
            <a:r>
              <a:rPr lang="sl-SI" sz="3300" dirty="0">
                <a:cs typeface="Arial" panose="020B0604020202020204" pitchFamily="34" charset="0"/>
              </a:rPr>
              <a:t> sestre i </a:t>
            </a:r>
            <a:r>
              <a:rPr lang="sl-SI" sz="3300" dirty="0" err="1">
                <a:cs typeface="Arial" panose="020B0604020202020204" pitchFamily="34" charset="0"/>
              </a:rPr>
              <a:t>pacijenti</a:t>
            </a:r>
            <a:endParaRPr lang="sl-SI" sz="3300" dirty="0">
              <a:cs typeface="Arial" panose="020B0604020202020204" pitchFamily="34" charset="0"/>
            </a:endParaRPr>
          </a:p>
          <a:p>
            <a:pPr marL="457200" lvl="1" indent="0">
              <a:buNone/>
            </a:pPr>
            <a:r>
              <a:rPr lang="sl-SI" sz="3300" dirty="0">
                <a:cs typeface="Arial" panose="020B0604020202020204" pitchFamily="34" charset="0"/>
              </a:rPr>
              <a:t>4. Redovna ocena </a:t>
            </a:r>
            <a:r>
              <a:rPr lang="sl-SI" sz="3300" dirty="0" err="1">
                <a:cs typeface="Arial" panose="020B0604020202020204" pitchFamily="34" charset="0"/>
              </a:rPr>
              <a:t>bola</a:t>
            </a:r>
            <a:r>
              <a:rPr lang="sl-SI" sz="3300" dirty="0">
                <a:cs typeface="Arial" panose="020B0604020202020204" pitchFamily="34" charset="0"/>
              </a:rPr>
              <a:t>: </a:t>
            </a:r>
            <a:r>
              <a:rPr lang="sl-SI" sz="3400" b="1" dirty="0" err="1">
                <a:solidFill>
                  <a:schemeClr val="accent1">
                    <a:lumMod val="75000"/>
                  </a:schemeClr>
                </a:solidFill>
                <a:cs typeface="Arial" panose="020B0604020202020204" pitchFamily="34" charset="0"/>
              </a:rPr>
              <a:t>učiniti</a:t>
            </a:r>
            <a:r>
              <a:rPr lang="sl-SI" sz="3400" b="1" dirty="0">
                <a:solidFill>
                  <a:schemeClr val="accent1">
                    <a:lumMod val="75000"/>
                  </a:schemeClr>
                </a:solidFill>
                <a:cs typeface="Arial" panose="020B0604020202020204" pitchFamily="34" charset="0"/>
              </a:rPr>
              <a:t> bol vidljivim </a:t>
            </a:r>
          </a:p>
          <a:p>
            <a:pPr marL="457200" lvl="1" indent="0">
              <a:buNone/>
            </a:pPr>
            <a:r>
              <a:rPr lang="sl-SI" sz="3300" dirty="0">
                <a:cs typeface="Arial" panose="020B0604020202020204" pitchFamily="34" charset="0"/>
              </a:rPr>
              <a:t>5. </a:t>
            </a:r>
            <a:r>
              <a:rPr lang="sl-SI" sz="3400" b="1" dirty="0">
                <a:solidFill>
                  <a:schemeClr val="accent1">
                    <a:lumMod val="75000"/>
                  </a:schemeClr>
                </a:solidFill>
                <a:cs typeface="Arial" panose="020B0604020202020204" pitchFamily="34" charset="0"/>
              </a:rPr>
              <a:t>Beleženje </a:t>
            </a:r>
            <a:r>
              <a:rPr lang="sl-SI" sz="3300" dirty="0">
                <a:cs typeface="Arial" panose="020B0604020202020204" pitchFamily="34" charset="0"/>
              </a:rPr>
              <a:t>VAS i potrošnje analgetika</a:t>
            </a:r>
          </a:p>
          <a:p>
            <a:pPr marL="457200" lvl="1" indent="0">
              <a:buNone/>
            </a:pPr>
            <a:r>
              <a:rPr lang="sl-SI" sz="3300" dirty="0">
                <a:cs typeface="Arial" panose="020B0604020202020204" pitchFamily="34" charset="0"/>
              </a:rPr>
              <a:t>6. </a:t>
            </a:r>
            <a:r>
              <a:rPr lang="sl-SI" sz="3400" b="1" dirty="0">
                <a:solidFill>
                  <a:schemeClr val="accent1">
                    <a:lumMod val="75000"/>
                  </a:schemeClr>
                </a:solidFill>
                <a:cs typeface="Arial" panose="020B0604020202020204" pitchFamily="34" charset="0"/>
              </a:rPr>
              <a:t>Beleženje </a:t>
            </a:r>
            <a:r>
              <a:rPr lang="sl-SI" sz="3300" dirty="0" err="1">
                <a:cs typeface="Arial" panose="020B0604020202020204" pitchFamily="34" charset="0"/>
              </a:rPr>
              <a:t>neželjenih</a:t>
            </a:r>
            <a:r>
              <a:rPr lang="sl-SI" sz="3300" dirty="0">
                <a:cs typeface="Arial" panose="020B0604020202020204" pitchFamily="34" charset="0"/>
              </a:rPr>
              <a:t> </a:t>
            </a:r>
            <a:r>
              <a:rPr lang="sl-SI" sz="3300" dirty="0" err="1">
                <a:cs typeface="Arial" panose="020B0604020202020204" pitchFamily="34" charset="0"/>
              </a:rPr>
              <a:t>efekata</a:t>
            </a:r>
            <a:r>
              <a:rPr lang="sl-SI" sz="3300" dirty="0">
                <a:cs typeface="Arial" panose="020B0604020202020204" pitchFamily="34" charset="0"/>
              </a:rPr>
              <a:t> i komplikacija</a:t>
            </a:r>
          </a:p>
          <a:p>
            <a:pPr marL="457200" lvl="1" indent="0">
              <a:buNone/>
            </a:pPr>
            <a:r>
              <a:rPr lang="sl-SI" sz="3300" dirty="0">
                <a:cs typeface="Arial" panose="020B0604020202020204" pitchFamily="34" charset="0"/>
              </a:rPr>
              <a:t>7. </a:t>
            </a:r>
            <a:r>
              <a:rPr lang="sl-SI" sz="3400" b="1" dirty="0">
                <a:solidFill>
                  <a:schemeClr val="accent1">
                    <a:lumMod val="75000"/>
                  </a:schemeClr>
                </a:solidFill>
                <a:cs typeface="Arial" panose="020B0604020202020204" pitchFamily="34" charset="0"/>
              </a:rPr>
              <a:t>Analiziranje</a:t>
            </a:r>
          </a:p>
          <a:p>
            <a:pPr marL="457200" lvl="1" indent="0">
              <a:buNone/>
            </a:pPr>
            <a:r>
              <a:rPr lang="sl-SI" sz="3300" dirty="0">
                <a:cs typeface="Arial" panose="020B0604020202020204" pitchFamily="34" charset="0"/>
              </a:rPr>
              <a:t>8. </a:t>
            </a:r>
            <a:r>
              <a:rPr lang="sl-SI" sz="3400" b="1" dirty="0">
                <a:solidFill>
                  <a:schemeClr val="accent1">
                    <a:lumMod val="75000"/>
                  </a:schemeClr>
                </a:solidFill>
                <a:cs typeface="Arial" panose="020B0604020202020204" pitchFamily="34" charset="0"/>
              </a:rPr>
              <a:t>Revizije</a:t>
            </a:r>
            <a:r>
              <a:rPr lang="sl-SI" sz="3300" dirty="0">
                <a:cs typeface="Arial" panose="020B0604020202020204" pitchFamily="34" charset="0"/>
              </a:rPr>
              <a:t>: redovni </a:t>
            </a:r>
            <a:r>
              <a:rPr lang="sl-SI" sz="3300" dirty="0" err="1">
                <a:cs typeface="Arial" panose="020B0604020202020204" pitchFamily="34" charset="0"/>
              </a:rPr>
              <a:t>sastanci</a:t>
            </a:r>
            <a:r>
              <a:rPr lang="sl-SI" sz="3300" dirty="0">
                <a:cs typeface="Arial" panose="020B0604020202020204" pitchFamily="34" charset="0"/>
              </a:rPr>
              <a:t> i </a:t>
            </a:r>
            <a:r>
              <a:rPr lang="sl-SI" sz="3300" dirty="0" err="1">
                <a:cs typeface="Arial" panose="020B0604020202020204" pitchFamily="34" charset="0"/>
              </a:rPr>
              <a:t>planovi</a:t>
            </a:r>
            <a:r>
              <a:rPr lang="sl-SI" sz="3300" dirty="0">
                <a:cs typeface="Arial" panose="020B0604020202020204" pitchFamily="34" charset="0"/>
              </a:rPr>
              <a:t> za poboljšanje</a:t>
            </a:r>
          </a:p>
          <a:p>
            <a:endParaRPr lang="sl-SI" sz="1500" dirty="0"/>
          </a:p>
        </p:txBody>
      </p:sp>
      <p:sp>
        <p:nvSpPr>
          <p:cNvPr id="8" name="AutoShape 10" descr="Rezultat iskanja slik za question mark clipart"/>
          <p:cNvSpPr>
            <a:spLocks noGrp="1" noChangeAspect="1" noChangeArrowheads="1"/>
          </p:cNvSpPr>
          <p:nvPr>
            <p:ph type="title"/>
          </p:nvPr>
        </p:nvSpPr>
        <p:spPr bwMode="auto">
          <a:xfrm>
            <a:off x="8179309" y="2002690"/>
            <a:ext cx="3570370" cy="5361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fontScale="90000"/>
          </a:bodyPr>
          <a:lstStyle/>
          <a:p>
            <a:endParaRPr lang="sl-SI" dirty="0"/>
          </a:p>
        </p:txBody>
      </p:sp>
      <p:pic>
        <p:nvPicPr>
          <p:cNvPr id="1036" name="Picture 12" descr="Rezultat iskanja slik za question mar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33" y="1205120"/>
            <a:ext cx="1564012" cy="2357866"/>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533400" y="1483415"/>
            <a:ext cx="6145695" cy="400110"/>
          </a:xfrm>
          <a:prstGeom prst="rect">
            <a:avLst/>
          </a:prstGeom>
          <a:noFill/>
        </p:spPr>
        <p:txBody>
          <a:bodyPr wrap="square" rtlCol="0">
            <a:spAutoFit/>
          </a:bodyPr>
          <a:lstStyle/>
          <a:p>
            <a:r>
              <a:rPr lang="sl-SI" sz="2000" b="1" dirty="0">
                <a:solidFill>
                  <a:schemeClr val="accent1">
                    <a:lumMod val="75000"/>
                  </a:schemeClr>
                </a:solidFill>
                <a:latin typeface="+mj-lt"/>
                <a:cs typeface="Arial" panose="020B0604020202020204" pitchFamily="34" charset="0"/>
              </a:rPr>
              <a:t>KAKO USTANOVITI SLUŽBU ZA LEČENJE AKUTNOG BOLA?</a:t>
            </a:r>
          </a:p>
        </p:txBody>
      </p:sp>
    </p:spTree>
    <p:extLst>
      <p:ext uri="{BB962C8B-B14F-4D97-AF65-F5344CB8AC3E}">
        <p14:creationId xmlns:p14="http://schemas.microsoft.com/office/powerpoint/2010/main" val="3269787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4350" y="683121"/>
            <a:ext cx="8004572" cy="1098352"/>
          </a:xfrm>
        </p:spPr>
        <p:txBody>
          <a:bodyPr>
            <a:normAutofit/>
          </a:bodyPr>
          <a:lstStyle/>
          <a:p>
            <a:r>
              <a:rPr lang="sl-SI" sz="1687" b="1" dirty="0">
                <a:latin typeface="Arial" panose="020B0604020202020204" pitchFamily="34" charset="0"/>
                <a:cs typeface="Arial" panose="020B0604020202020204" pitchFamily="34" charset="0"/>
              </a:rPr>
              <a:t>DOSTIGNUĆA SLUŽBE ZA LEČENJE AKUTNOG BOLA </a:t>
            </a:r>
            <a:r>
              <a:rPr lang="sl-SI" sz="1687" b="1" dirty="0" smtClean="0">
                <a:latin typeface="Arial" panose="020B0604020202020204" pitchFamily="34" charset="0"/>
                <a:cs typeface="Arial" panose="020B0604020202020204" pitchFamily="34" charset="0"/>
              </a:rPr>
              <a:t/>
            </a:r>
            <a:br>
              <a:rPr lang="sl-SI" sz="1687" b="1" dirty="0" smtClean="0">
                <a:latin typeface="Arial" panose="020B0604020202020204" pitchFamily="34" charset="0"/>
                <a:cs typeface="Arial" panose="020B0604020202020204" pitchFamily="34" charset="0"/>
              </a:rPr>
            </a:br>
            <a:r>
              <a:rPr lang="sl-SI" sz="1687" b="1" dirty="0" smtClean="0">
                <a:latin typeface="Arial" panose="020B0604020202020204" pitchFamily="34" charset="0"/>
                <a:cs typeface="Arial" panose="020B0604020202020204" pitchFamily="34" charset="0"/>
              </a:rPr>
              <a:t>U </a:t>
            </a:r>
            <a:r>
              <a:rPr lang="sl-SI" sz="1687" b="1" dirty="0">
                <a:latin typeface="Arial" panose="020B0604020202020204" pitchFamily="34" charset="0"/>
                <a:cs typeface="Arial" panose="020B0604020202020204" pitchFamily="34" charset="0"/>
              </a:rPr>
              <a:t>UKC LJUBLJANA NAKON 20 GODINA </a:t>
            </a:r>
          </a:p>
        </p:txBody>
      </p:sp>
      <p:sp>
        <p:nvSpPr>
          <p:cNvPr id="3" name="Označba mesta vsebine 2"/>
          <p:cNvSpPr>
            <a:spLocks noGrp="1"/>
          </p:cNvSpPr>
          <p:nvPr>
            <p:ph idx="1"/>
          </p:nvPr>
        </p:nvSpPr>
        <p:spPr>
          <a:xfrm>
            <a:off x="514350" y="1781473"/>
            <a:ext cx="8500170" cy="4162127"/>
          </a:xfrm>
        </p:spPr>
        <p:txBody>
          <a:bodyPr>
            <a:normAutofit fontScale="32500" lnSpcReduction="20000"/>
          </a:bodyPr>
          <a:lstStyle/>
          <a:p>
            <a:r>
              <a:rPr lang="sl-SI" sz="5625" dirty="0">
                <a:latin typeface="Arial" panose="020B0604020202020204" pitchFamily="34" charset="0"/>
                <a:cs typeface="Arial" panose="020B0604020202020204" pitchFamily="34" charset="0"/>
              </a:rPr>
              <a:t>Bol se REDOVNO ocenjuje i beleži </a:t>
            </a:r>
            <a:r>
              <a:rPr lang="sl-SI" sz="5625" dirty="0" err="1">
                <a:latin typeface="Arial" panose="020B0604020202020204" pitchFamily="34" charset="0"/>
                <a:cs typeface="Arial" panose="020B0604020202020204" pitchFamily="34" charset="0"/>
              </a:rPr>
              <a:t>kao</a:t>
            </a:r>
            <a:r>
              <a:rPr lang="sl-SI" sz="5625" dirty="0">
                <a:latin typeface="Arial" panose="020B0604020202020204" pitchFamily="34" charset="0"/>
                <a:cs typeface="Arial" panose="020B0604020202020204" pitchFamily="34" charset="0"/>
              </a:rPr>
              <a:t> 5. vitalni znak na </a:t>
            </a:r>
            <a:r>
              <a:rPr lang="sl-SI" sz="5625" dirty="0" err="1">
                <a:latin typeface="Arial" panose="020B0604020202020204" pitchFamily="34" charset="0"/>
                <a:cs typeface="Arial" panose="020B0604020202020204" pitchFamily="34" charset="0"/>
              </a:rPr>
              <a:t>svim</a:t>
            </a:r>
            <a:r>
              <a:rPr lang="sl-SI" sz="5625" dirty="0">
                <a:latin typeface="Arial" panose="020B0604020202020204" pitchFamily="34" charset="0"/>
                <a:cs typeface="Arial" panose="020B0604020202020204" pitchFamily="34" charset="0"/>
              </a:rPr>
              <a:t> </a:t>
            </a:r>
            <a:r>
              <a:rPr lang="sl-SI" sz="5625" dirty="0" err="1">
                <a:latin typeface="Arial" panose="020B0604020202020204" pitchFamily="34" charset="0"/>
                <a:cs typeface="Arial" panose="020B0604020202020204" pitchFamily="34" charset="0"/>
              </a:rPr>
              <a:t>hirurškim</a:t>
            </a:r>
            <a:r>
              <a:rPr lang="sl-SI" sz="5625" dirty="0">
                <a:latin typeface="Arial" panose="020B0604020202020204" pitchFamily="34" charset="0"/>
                <a:cs typeface="Arial" panose="020B0604020202020204" pitchFamily="34" charset="0"/>
              </a:rPr>
              <a:t> </a:t>
            </a:r>
            <a:r>
              <a:rPr lang="sl-SI" sz="5625" dirty="0" err="1" smtClean="0">
                <a:latin typeface="Arial" panose="020B0604020202020204" pitchFamily="34" charset="0"/>
                <a:cs typeface="Arial" panose="020B0604020202020204" pitchFamily="34" charset="0"/>
              </a:rPr>
              <a:t>odeljenjima</a:t>
            </a:r>
            <a:endParaRPr lang="sl-SI" sz="5625" dirty="0" smtClean="0">
              <a:latin typeface="Arial" panose="020B0604020202020204" pitchFamily="34" charset="0"/>
              <a:cs typeface="Arial" panose="020B0604020202020204" pitchFamily="34" charset="0"/>
            </a:endParaRPr>
          </a:p>
          <a:p>
            <a:endParaRPr lang="sl-SI" sz="5625" dirty="0">
              <a:latin typeface="Arial" panose="020B0604020202020204" pitchFamily="34" charset="0"/>
              <a:cs typeface="Arial" panose="020B0604020202020204" pitchFamily="34" charset="0"/>
            </a:endParaRPr>
          </a:p>
          <a:p>
            <a:r>
              <a:rPr lang="sl-SI" sz="5625" dirty="0">
                <a:latin typeface="Arial" panose="020B0604020202020204" pitchFamily="34" charset="0"/>
                <a:cs typeface="Arial" panose="020B0604020202020204" pitchFamily="34" charset="0"/>
              </a:rPr>
              <a:t>Efikasno uklanjanje </a:t>
            </a:r>
            <a:r>
              <a:rPr lang="sl-SI" sz="5625" dirty="0" err="1">
                <a:latin typeface="Arial" panose="020B0604020202020204" pitchFamily="34" charset="0"/>
                <a:cs typeface="Arial" panose="020B0604020202020204" pitchFamily="34" charset="0"/>
              </a:rPr>
              <a:t>postoperativnog</a:t>
            </a:r>
            <a:r>
              <a:rPr lang="sl-SI" sz="5625" dirty="0">
                <a:latin typeface="Arial" panose="020B0604020202020204" pitchFamily="34" charset="0"/>
                <a:cs typeface="Arial" panose="020B0604020202020204" pitchFamily="34" charset="0"/>
              </a:rPr>
              <a:t> </a:t>
            </a:r>
            <a:r>
              <a:rPr lang="sl-SI" sz="5625" dirty="0" err="1">
                <a:latin typeface="Arial" panose="020B0604020202020204" pitchFamily="34" charset="0"/>
                <a:cs typeface="Arial" panose="020B0604020202020204" pitchFamily="34" charset="0"/>
              </a:rPr>
              <a:t>bola</a:t>
            </a:r>
            <a:r>
              <a:rPr lang="sl-SI" sz="5625" dirty="0">
                <a:latin typeface="Arial" panose="020B0604020202020204" pitchFamily="34" charset="0"/>
                <a:cs typeface="Arial" panose="020B0604020202020204" pitchFamily="34" charset="0"/>
              </a:rPr>
              <a:t> u </a:t>
            </a:r>
            <a:r>
              <a:rPr lang="sl-SI" sz="5625" dirty="0" err="1">
                <a:latin typeface="Arial" panose="020B0604020202020204" pitchFamily="34" charset="0"/>
                <a:cs typeface="Arial" panose="020B0604020202020204" pitchFamily="34" charset="0"/>
              </a:rPr>
              <a:t>svim</a:t>
            </a:r>
            <a:r>
              <a:rPr lang="sl-SI" sz="5625" dirty="0">
                <a:latin typeface="Arial" panose="020B0604020202020204" pitchFamily="34" charset="0"/>
                <a:cs typeface="Arial" panose="020B0604020202020204" pitchFamily="34" charset="0"/>
              </a:rPr>
              <a:t> SPAN i </a:t>
            </a:r>
            <a:r>
              <a:rPr lang="sl-SI" sz="5625" dirty="0" err="1">
                <a:latin typeface="Arial" panose="020B0604020202020204" pitchFamily="34" charset="0"/>
                <a:cs typeface="Arial" panose="020B0604020202020204" pitchFamily="34" charset="0"/>
              </a:rPr>
              <a:t>hirurškim</a:t>
            </a:r>
            <a:r>
              <a:rPr lang="sl-SI" sz="5625" dirty="0">
                <a:latin typeface="Arial" panose="020B0604020202020204" pitchFamily="34" charset="0"/>
                <a:cs typeface="Arial" panose="020B0604020202020204" pitchFamily="34" charset="0"/>
              </a:rPr>
              <a:t> </a:t>
            </a:r>
            <a:r>
              <a:rPr lang="sl-SI" sz="5625" dirty="0" err="1">
                <a:latin typeface="Arial" panose="020B0604020202020204" pitchFamily="34" charset="0"/>
                <a:cs typeface="Arial" panose="020B0604020202020204" pitchFamily="34" charset="0"/>
              </a:rPr>
              <a:t>odeljenjima</a:t>
            </a:r>
            <a:r>
              <a:rPr lang="sl-SI" sz="5625" dirty="0">
                <a:latin typeface="Arial" panose="020B0604020202020204" pitchFamily="34" charset="0"/>
                <a:cs typeface="Arial" panose="020B0604020202020204" pitchFamily="34" charset="0"/>
              </a:rPr>
              <a:t>: VAS ≤ </a:t>
            </a:r>
            <a:r>
              <a:rPr lang="sl-SI" sz="5625" dirty="0" smtClean="0">
                <a:latin typeface="Arial" panose="020B0604020202020204" pitchFamily="34" charset="0"/>
                <a:cs typeface="Arial" panose="020B0604020202020204" pitchFamily="34" charset="0"/>
              </a:rPr>
              <a:t>3</a:t>
            </a:r>
          </a:p>
          <a:p>
            <a:endParaRPr lang="sl-SI" sz="5625" dirty="0">
              <a:latin typeface="Arial" panose="020B0604020202020204" pitchFamily="34" charset="0"/>
              <a:cs typeface="Arial" panose="020B0604020202020204" pitchFamily="34" charset="0"/>
            </a:endParaRPr>
          </a:p>
          <a:p>
            <a:r>
              <a:rPr lang="sl-SI" sz="5625" dirty="0" err="1">
                <a:latin typeface="Arial" panose="020B0604020202020204" pitchFamily="34" charset="0"/>
                <a:cs typeface="Arial" panose="020B0604020202020204" pitchFamily="34" charset="0"/>
              </a:rPr>
              <a:t>Neželjenih</a:t>
            </a:r>
            <a:r>
              <a:rPr lang="sl-SI" sz="5625" dirty="0">
                <a:latin typeface="Arial" panose="020B0604020202020204" pitchFamily="34" charset="0"/>
                <a:cs typeface="Arial" panose="020B0604020202020204" pitchFamily="34" charset="0"/>
              </a:rPr>
              <a:t> </a:t>
            </a:r>
            <a:r>
              <a:rPr lang="sl-SI" sz="5625" dirty="0" err="1">
                <a:latin typeface="Arial" panose="020B0604020202020204" pitchFamily="34" charset="0"/>
                <a:cs typeface="Arial" panose="020B0604020202020204" pitchFamily="34" charset="0"/>
              </a:rPr>
              <a:t>efekata</a:t>
            </a:r>
            <a:r>
              <a:rPr lang="sl-SI" sz="5625" dirty="0">
                <a:latin typeface="Arial" panose="020B0604020202020204" pitchFamily="34" charset="0"/>
                <a:cs typeface="Arial" panose="020B0604020202020204" pitchFamily="34" charset="0"/>
              </a:rPr>
              <a:t> je malo, nema </a:t>
            </a:r>
            <a:r>
              <a:rPr lang="sl-SI" sz="5625" dirty="0" err="1">
                <a:latin typeface="Arial" panose="020B0604020202020204" pitchFamily="34" charset="0"/>
                <a:cs typeface="Arial" panose="020B0604020202020204" pitchFamily="34" charset="0"/>
              </a:rPr>
              <a:t>ozbiljnih</a:t>
            </a:r>
            <a:r>
              <a:rPr lang="sl-SI" sz="5625" dirty="0">
                <a:latin typeface="Arial" panose="020B0604020202020204" pitchFamily="34" charset="0"/>
                <a:cs typeface="Arial" panose="020B0604020202020204" pitchFamily="34" charset="0"/>
              </a:rPr>
              <a:t> komplikacija: oko 5</a:t>
            </a:r>
            <a:r>
              <a:rPr lang="sl-SI" sz="5625" dirty="0" smtClean="0">
                <a:latin typeface="Arial" panose="020B0604020202020204" pitchFamily="34" charset="0"/>
                <a:cs typeface="Arial" panose="020B0604020202020204" pitchFamily="34" charset="0"/>
              </a:rPr>
              <a:t>%</a:t>
            </a:r>
          </a:p>
          <a:p>
            <a:endParaRPr lang="sl-SI" sz="5625" dirty="0">
              <a:latin typeface="Arial" panose="020B0604020202020204" pitchFamily="34" charset="0"/>
              <a:cs typeface="Arial" panose="020B0604020202020204" pitchFamily="34" charset="0"/>
            </a:endParaRPr>
          </a:p>
          <a:p>
            <a:r>
              <a:rPr lang="sl-SI" sz="5625">
                <a:latin typeface="Arial" panose="020B0604020202020204" pitchFamily="34" charset="0"/>
                <a:cs typeface="Arial" panose="020B0604020202020204" pitchFamily="34" charset="0"/>
              </a:rPr>
              <a:t>Redovni </a:t>
            </a:r>
            <a:r>
              <a:rPr lang="sl-SI" sz="5625" smtClean="0">
                <a:latin typeface="Arial" panose="020B0604020202020204" pitchFamily="34" charset="0"/>
                <a:cs typeface="Arial" panose="020B0604020202020204" pitchFamily="34" charset="0"/>
              </a:rPr>
              <a:t>programi </a:t>
            </a:r>
            <a:r>
              <a:rPr lang="sl-SI" sz="5625" dirty="0">
                <a:latin typeface="Arial" panose="020B0604020202020204" pitchFamily="34" charset="0"/>
                <a:cs typeface="Arial" panose="020B0604020202020204" pitchFamily="34" charset="0"/>
              </a:rPr>
              <a:t>edukacije za </a:t>
            </a:r>
            <a:r>
              <a:rPr lang="sl-SI" sz="5625" dirty="0" err="1">
                <a:latin typeface="Arial" panose="020B0604020202020204" pitchFamily="34" charset="0"/>
                <a:cs typeface="Arial" panose="020B0604020202020204" pitchFamily="34" charset="0"/>
              </a:rPr>
              <a:t>odeljenjske</a:t>
            </a:r>
            <a:r>
              <a:rPr lang="sl-SI" sz="5625" dirty="0">
                <a:latin typeface="Arial" panose="020B0604020202020204" pitchFamily="34" charset="0"/>
                <a:cs typeface="Arial" panose="020B0604020202020204" pitchFamily="34" charset="0"/>
              </a:rPr>
              <a:t> sestre: </a:t>
            </a:r>
            <a:r>
              <a:rPr lang="sl-SI" sz="5625" dirty="0" err="1">
                <a:latin typeface="Arial" panose="020B0604020202020204" pitchFamily="34" charset="0"/>
                <a:cs typeface="Arial" panose="020B0604020202020204" pitchFamily="34" charset="0"/>
              </a:rPr>
              <a:t>prisustvo</a:t>
            </a:r>
            <a:r>
              <a:rPr lang="sl-SI" sz="5625" dirty="0">
                <a:latin typeface="Arial" panose="020B0604020202020204" pitchFamily="34" charset="0"/>
                <a:cs typeface="Arial" panose="020B0604020202020204" pitchFamily="34" charset="0"/>
              </a:rPr>
              <a:t> </a:t>
            </a:r>
            <a:r>
              <a:rPr lang="sl-SI" sz="5625" dirty="0" err="1">
                <a:latin typeface="Arial" panose="020B0604020202020204" pitchFamily="34" charset="0"/>
                <a:cs typeface="Arial" panose="020B0604020202020204" pitchFamily="34" charset="0"/>
              </a:rPr>
              <a:t>obavezno</a:t>
            </a:r>
            <a:r>
              <a:rPr lang="sl-SI" sz="5625" dirty="0">
                <a:latin typeface="Arial" panose="020B0604020202020204" pitchFamily="34" charset="0"/>
                <a:cs typeface="Arial" panose="020B0604020202020204" pitchFamily="34" charset="0"/>
              </a:rPr>
              <a:t>, pozitivni </a:t>
            </a:r>
            <a:r>
              <a:rPr lang="sl-SI" sz="5625" dirty="0" smtClean="0">
                <a:latin typeface="Arial" panose="020B0604020202020204" pitchFamily="34" charset="0"/>
                <a:cs typeface="Arial" panose="020B0604020202020204" pitchFamily="34" charset="0"/>
              </a:rPr>
              <a:t>rezultati</a:t>
            </a:r>
          </a:p>
          <a:p>
            <a:endParaRPr lang="sl-SI" sz="5625" dirty="0">
              <a:latin typeface="Arial" panose="020B0604020202020204" pitchFamily="34" charset="0"/>
              <a:cs typeface="Arial" panose="020B0604020202020204" pitchFamily="34" charset="0"/>
            </a:endParaRPr>
          </a:p>
          <a:p>
            <a:r>
              <a:rPr lang="sl-SI" sz="5625" dirty="0">
                <a:latin typeface="Arial" panose="020B0604020202020204" pitchFamily="34" charset="0"/>
                <a:cs typeface="Arial" panose="020B0604020202020204" pitchFamily="34" charset="0"/>
              </a:rPr>
              <a:t>Visoko zadovoljstvo </a:t>
            </a:r>
            <a:r>
              <a:rPr lang="sl-SI" sz="5625" dirty="0" err="1">
                <a:latin typeface="Arial" panose="020B0604020202020204" pitchFamily="34" charset="0"/>
                <a:cs typeface="Arial" panose="020B0604020202020204" pitchFamily="34" charset="0"/>
              </a:rPr>
              <a:t>pacijenata</a:t>
            </a:r>
            <a:r>
              <a:rPr lang="sl-SI" sz="5625" dirty="0">
                <a:latin typeface="Arial" panose="020B0604020202020204" pitchFamily="34" charset="0"/>
                <a:cs typeface="Arial" panose="020B0604020202020204" pitchFamily="34" charset="0"/>
              </a:rPr>
              <a:t> </a:t>
            </a:r>
            <a:r>
              <a:rPr lang="sl-SI" sz="5625" dirty="0" err="1">
                <a:latin typeface="Arial" panose="020B0604020202020204" pitchFamily="34" charset="0"/>
                <a:cs typeface="Arial" panose="020B0604020202020204" pitchFamily="34" charset="0"/>
              </a:rPr>
              <a:t>kvalitetom</a:t>
            </a:r>
            <a:r>
              <a:rPr lang="sl-SI" sz="5625" dirty="0">
                <a:latin typeface="Arial" panose="020B0604020202020204" pitchFamily="34" charset="0"/>
                <a:cs typeface="Arial" panose="020B0604020202020204" pitchFamily="34" charset="0"/>
              </a:rPr>
              <a:t> uklanjanja </a:t>
            </a:r>
            <a:r>
              <a:rPr lang="sl-SI" sz="5625" dirty="0" err="1">
                <a:latin typeface="Arial" panose="020B0604020202020204" pitchFamily="34" charset="0"/>
                <a:cs typeface="Arial" panose="020B0604020202020204" pitchFamily="34" charset="0"/>
              </a:rPr>
              <a:t>postoperativnog</a:t>
            </a:r>
            <a:r>
              <a:rPr lang="sl-SI" sz="5625" dirty="0">
                <a:latin typeface="Arial" panose="020B0604020202020204" pitchFamily="34" charset="0"/>
                <a:cs typeface="Arial" panose="020B0604020202020204" pitchFamily="34" charset="0"/>
              </a:rPr>
              <a:t> </a:t>
            </a:r>
            <a:r>
              <a:rPr lang="sl-SI" sz="5625" dirty="0" err="1">
                <a:latin typeface="Arial" panose="020B0604020202020204" pitchFamily="34" charset="0"/>
                <a:cs typeface="Arial" panose="020B0604020202020204" pitchFamily="34" charset="0"/>
              </a:rPr>
              <a:t>bola</a:t>
            </a:r>
            <a:r>
              <a:rPr lang="sl-SI" sz="5625" dirty="0">
                <a:latin typeface="Arial" panose="020B0604020202020204" pitchFamily="34" charset="0"/>
                <a:cs typeface="Arial" panose="020B0604020202020204" pitchFamily="34" charset="0"/>
              </a:rPr>
              <a:t>: rezultati redovnih anketa				4,9 </a:t>
            </a:r>
            <a:r>
              <a:rPr lang="sl-SI" sz="5625" dirty="0" err="1">
                <a:latin typeface="Arial" panose="020B0604020202020204" pitchFamily="34" charset="0"/>
                <a:cs typeface="Arial" panose="020B0604020202020204" pitchFamily="34" charset="0"/>
              </a:rPr>
              <a:t>poena</a:t>
            </a:r>
            <a:r>
              <a:rPr lang="sl-SI" sz="5625" dirty="0">
                <a:latin typeface="Arial" panose="020B0604020202020204" pitchFamily="34" charset="0"/>
                <a:cs typeface="Arial" panose="020B0604020202020204" pitchFamily="34" charset="0"/>
              </a:rPr>
              <a:t> (od </a:t>
            </a:r>
            <a:r>
              <a:rPr lang="sl-SI" sz="5625" dirty="0" err="1">
                <a:latin typeface="Arial" panose="020B0604020202020204" pitchFamily="34" charset="0"/>
                <a:cs typeface="Arial" panose="020B0604020202020204" pitchFamily="34" charset="0"/>
              </a:rPr>
              <a:t>mogućih</a:t>
            </a:r>
            <a:r>
              <a:rPr lang="sl-SI" sz="5625" dirty="0">
                <a:latin typeface="Arial" panose="020B0604020202020204" pitchFamily="34" charset="0"/>
                <a:cs typeface="Arial" panose="020B0604020202020204" pitchFamily="34" charset="0"/>
              </a:rPr>
              <a:t> 5)</a:t>
            </a:r>
            <a:endParaRPr lang="sl-SI" sz="5625" dirty="0"/>
          </a:p>
          <a:p>
            <a:endParaRPr lang="sl-SI" sz="1500" b="1" dirty="0"/>
          </a:p>
        </p:txBody>
      </p:sp>
    </p:spTree>
    <p:extLst>
      <p:ext uri="{BB962C8B-B14F-4D97-AF65-F5344CB8AC3E}">
        <p14:creationId xmlns:p14="http://schemas.microsoft.com/office/powerpoint/2010/main" val="2081887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NCIS PO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709" y="1253277"/>
            <a:ext cx="3341184" cy="46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jeZBesedilom 2"/>
          <p:cNvSpPr txBox="1"/>
          <p:nvPr/>
        </p:nvSpPr>
        <p:spPr>
          <a:xfrm>
            <a:off x="2682847" y="2590800"/>
            <a:ext cx="2727102" cy="461665"/>
          </a:xfrm>
          <a:prstGeom prst="rect">
            <a:avLst/>
          </a:prstGeom>
          <a:noFill/>
        </p:spPr>
        <p:txBody>
          <a:bodyPr wrap="square" rtlCol="0">
            <a:spAutoFit/>
          </a:bodyPr>
          <a:lstStyle/>
          <a:p>
            <a:r>
              <a:rPr lang="sl-SI" sz="2400" b="1" dirty="0">
                <a:solidFill>
                  <a:schemeClr val="accent1">
                    <a:lumMod val="75000"/>
                  </a:schemeClr>
                </a:solidFill>
              </a:rPr>
              <a:t>HVALA</a:t>
            </a:r>
          </a:p>
        </p:txBody>
      </p:sp>
    </p:spTree>
    <p:extLst>
      <p:ext uri="{BB962C8B-B14F-4D97-AF65-F5344CB8AC3E}">
        <p14:creationId xmlns:p14="http://schemas.microsoft.com/office/powerpoint/2010/main" val="2944992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lik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355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B6F15528-21DE-4FAA-801E-634DDDAF4B2B}" type="slidenum">
              <a:rPr lang="en-US" smtClean="0"/>
              <a:pPr/>
              <a:t>4</a:t>
            </a:fld>
            <a:endParaRPr lang="en-US"/>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5158781"/>
          </a:xfrm>
          <a:prstGeom prst="rect">
            <a:avLst/>
          </a:prstGeom>
        </p:spPr>
      </p:pic>
    </p:spTree>
    <p:extLst>
      <p:ext uri="{BB962C8B-B14F-4D97-AF65-F5344CB8AC3E}">
        <p14:creationId xmlns:p14="http://schemas.microsoft.com/office/powerpoint/2010/main" val="12396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6824" y="762000"/>
            <a:ext cx="9150824" cy="577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sl-SI" sz="1600" b="1" dirty="0"/>
              <a:t>PROTOKOL ZA TRETMAN NEŽELJENIH EFEKATA I KOMPLIKACIJA TEHNIKA POSTOPERATIVNE ANALGEZIJE</a:t>
            </a:r>
          </a:p>
          <a:p>
            <a:pPr algn="ctr" defTabSz="410751" hangingPunct="0"/>
            <a:endParaRPr lang="sl-SI" sz="1687" b="1" dirty="0">
              <a:solidFill>
                <a:srgbClr val="000000"/>
              </a:solidFill>
              <a:latin typeface="Helvetica Neue"/>
              <a:ea typeface="Helvetica Neue"/>
              <a:cs typeface="Helvetica Neue"/>
              <a:sym typeface="Helvetica Neue"/>
            </a:endParaRPr>
          </a:p>
        </p:txBody>
      </p:sp>
      <p:pic>
        <p:nvPicPr>
          <p:cNvPr id="3" name="Slika 2">
            <a:extLst>
              <a:ext uri="{FF2B5EF4-FFF2-40B4-BE49-F238E27FC236}">
                <a16:creationId xmlns:a16="http://schemas.microsoft.com/office/drawing/2014/main" xmlns="" id="{FAE3CE6F-053A-4CB5-96E1-1B76E4A13625}"/>
              </a:ext>
            </a:extLst>
          </p:cNvPr>
          <p:cNvPicPr>
            <a:picLocks noChangeAspect="1"/>
          </p:cNvPicPr>
          <p:nvPr/>
        </p:nvPicPr>
        <p:blipFill>
          <a:blip r:embed="rId2"/>
          <a:stretch>
            <a:fillRect/>
          </a:stretch>
        </p:blipFill>
        <p:spPr>
          <a:xfrm>
            <a:off x="187891" y="1130847"/>
            <a:ext cx="8768218" cy="4929593"/>
          </a:xfrm>
          <a:prstGeom prst="rect">
            <a:avLst/>
          </a:prstGeom>
        </p:spPr>
      </p:pic>
    </p:spTree>
    <p:extLst>
      <p:ext uri="{BB962C8B-B14F-4D97-AF65-F5344CB8AC3E}">
        <p14:creationId xmlns:p14="http://schemas.microsoft.com/office/powerpoint/2010/main" val="426544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90600"/>
            <a:ext cx="8229600" cy="914400"/>
          </a:xfrm>
        </p:spPr>
        <p:txBody>
          <a:bodyPr>
            <a:normAutofit/>
          </a:bodyPr>
          <a:lstStyle/>
          <a:p>
            <a:r>
              <a:rPr lang="sl-SI" sz="2000" b="1" dirty="0">
                <a:solidFill>
                  <a:schemeClr val="accent1">
                    <a:lumMod val="50000"/>
                  </a:schemeClr>
                </a:solidFill>
                <a:cs typeface="Arial" panose="020B0604020202020204" pitchFamily="34" charset="0"/>
              </a:rPr>
              <a:t>MEDICINSKA SESTRA U SLUŽBI TERAPIJE BOLA</a:t>
            </a:r>
            <a:br>
              <a:rPr lang="sl-SI" sz="2000" b="1" dirty="0">
                <a:solidFill>
                  <a:schemeClr val="accent1">
                    <a:lumMod val="50000"/>
                  </a:schemeClr>
                </a:solidFill>
                <a:cs typeface="Arial" panose="020B0604020202020204" pitchFamily="34" charset="0"/>
              </a:rPr>
            </a:br>
            <a:r>
              <a:rPr lang="sl-SI" sz="1600" dirty="0">
                <a:solidFill>
                  <a:schemeClr val="accent1">
                    <a:lumMod val="50000"/>
                  </a:schemeClr>
                </a:solidFill>
                <a:cs typeface="Arial" panose="020B0604020202020204" pitchFamily="34" charset="0"/>
              </a:rPr>
              <a:t>novi profil medicinske sestre</a:t>
            </a:r>
            <a:endParaRPr lang="sl-SI" sz="2000" dirty="0">
              <a:solidFill>
                <a:schemeClr val="accent1">
                  <a:lumMod val="50000"/>
                </a:schemeClr>
              </a:solidFill>
              <a:cs typeface="Arial" panose="020B0604020202020204" pitchFamily="34" charset="0"/>
            </a:endParaRPr>
          </a:p>
        </p:txBody>
      </p:sp>
      <p:sp>
        <p:nvSpPr>
          <p:cNvPr id="3" name="Označba mesta vsebine 2"/>
          <p:cNvSpPr>
            <a:spLocks noGrp="1"/>
          </p:cNvSpPr>
          <p:nvPr>
            <p:ph idx="1"/>
          </p:nvPr>
        </p:nvSpPr>
        <p:spPr>
          <a:xfrm>
            <a:off x="669727" y="2209800"/>
            <a:ext cx="7804547" cy="4032052"/>
          </a:xfrm>
        </p:spPr>
        <p:txBody>
          <a:bodyPr>
            <a:normAutofit/>
          </a:bodyPr>
          <a:lstStyle/>
          <a:p>
            <a:r>
              <a:rPr lang="sl-SI" sz="1800" b="1" dirty="0">
                <a:solidFill>
                  <a:schemeClr val="accent1">
                    <a:lumMod val="75000"/>
                  </a:schemeClr>
                </a:solidFill>
              </a:rPr>
              <a:t>SVAKODNEVNE VIZITE PACIJENATA </a:t>
            </a:r>
            <a:r>
              <a:rPr lang="sl-SI" sz="1800" dirty="0">
                <a:solidFill>
                  <a:schemeClr val="accent1">
                    <a:lumMod val="75000"/>
                  </a:schemeClr>
                </a:solidFill>
              </a:rPr>
              <a:t>SA PCA PUMPOM </a:t>
            </a:r>
            <a:r>
              <a:rPr lang="sl-SI" sz="1800" dirty="0"/>
              <a:t>(beleženje VAS </a:t>
            </a:r>
            <a:r>
              <a:rPr lang="sl-SI" sz="1800" dirty="0" err="1"/>
              <a:t>skora</a:t>
            </a:r>
            <a:r>
              <a:rPr lang="sl-SI" sz="1800" dirty="0"/>
              <a:t>, računanje potrošnje analgetika, </a:t>
            </a:r>
            <a:r>
              <a:rPr lang="sl-SI" sz="1800" dirty="0" err="1"/>
              <a:t>prilagođavanje</a:t>
            </a:r>
            <a:r>
              <a:rPr lang="sl-SI" sz="1800" dirty="0"/>
              <a:t> programa PCA pumpi potrebama </a:t>
            </a:r>
            <a:r>
              <a:rPr lang="sl-SI" sz="1800" dirty="0" err="1"/>
              <a:t>pacijenta</a:t>
            </a:r>
            <a:r>
              <a:rPr lang="sl-SI" sz="1800" dirty="0"/>
              <a:t>, beleženje </a:t>
            </a:r>
            <a:r>
              <a:rPr lang="sl-SI" sz="1800" dirty="0" err="1"/>
              <a:t>neželjenih</a:t>
            </a:r>
            <a:r>
              <a:rPr lang="sl-SI" sz="1800" dirty="0"/>
              <a:t> </a:t>
            </a:r>
            <a:r>
              <a:rPr lang="sl-SI" sz="1800" dirty="0" err="1"/>
              <a:t>efekata</a:t>
            </a:r>
            <a:r>
              <a:rPr lang="sl-SI" sz="1800" dirty="0"/>
              <a:t>)</a:t>
            </a:r>
          </a:p>
          <a:p>
            <a:endParaRPr lang="sl-SI" sz="1800" dirty="0"/>
          </a:p>
          <a:p>
            <a:r>
              <a:rPr lang="sl-SI" sz="1800" b="1" dirty="0">
                <a:solidFill>
                  <a:schemeClr val="accent1">
                    <a:lumMod val="75000"/>
                  </a:schemeClr>
                </a:solidFill>
              </a:rPr>
              <a:t>SVAKODNEVNE VIZITE PACIJENATA </a:t>
            </a:r>
            <a:r>
              <a:rPr lang="sl-SI" sz="1800" dirty="0">
                <a:solidFill>
                  <a:schemeClr val="accent1">
                    <a:lumMod val="75000"/>
                  </a:schemeClr>
                </a:solidFill>
              </a:rPr>
              <a:t>SA KATETERIMA </a:t>
            </a:r>
            <a:r>
              <a:rPr lang="sl-SI" sz="1800" dirty="0"/>
              <a:t>(sestrinska nega </a:t>
            </a:r>
            <a:r>
              <a:rPr lang="sl-SI" sz="1800" dirty="0" err="1"/>
              <a:t>katetera</a:t>
            </a:r>
            <a:r>
              <a:rPr lang="sl-SI" sz="1800" dirty="0"/>
              <a:t>, beleženje komplikacija, </a:t>
            </a:r>
            <a:r>
              <a:rPr lang="sl-SI" sz="1800" dirty="0" err="1"/>
              <a:t>bezbedno</a:t>
            </a:r>
            <a:r>
              <a:rPr lang="sl-SI" sz="1800" dirty="0"/>
              <a:t> </a:t>
            </a:r>
            <a:r>
              <a:rPr lang="sl-SI" sz="1800" dirty="0" err="1"/>
              <a:t>odstranjivanje</a:t>
            </a:r>
            <a:r>
              <a:rPr lang="sl-SI" sz="1800" dirty="0"/>
              <a:t> epiduralnih </a:t>
            </a:r>
            <a:r>
              <a:rPr lang="sl-SI" sz="1800" dirty="0" err="1"/>
              <a:t>katetera</a:t>
            </a:r>
            <a:r>
              <a:rPr lang="sl-SI" sz="1800" dirty="0"/>
              <a:t>)</a:t>
            </a:r>
          </a:p>
          <a:p>
            <a:endParaRPr lang="sl-SI" sz="1800" dirty="0"/>
          </a:p>
          <a:p>
            <a:r>
              <a:rPr lang="sl-SI" sz="1800" b="1" dirty="0">
                <a:solidFill>
                  <a:schemeClr val="accent1">
                    <a:lumMod val="75000"/>
                  </a:schemeClr>
                </a:solidFill>
              </a:rPr>
              <a:t>EDUKACIJA ODELJENJSKIH SESTARA: REDOVNI PROGRAMI EDUKACIJE</a:t>
            </a:r>
          </a:p>
          <a:p>
            <a:endParaRPr lang="sl-SI" sz="1800" dirty="0"/>
          </a:p>
          <a:p>
            <a:r>
              <a:rPr lang="sl-SI" sz="1800" b="1" dirty="0">
                <a:solidFill>
                  <a:schemeClr val="accent1">
                    <a:lumMod val="75000"/>
                  </a:schemeClr>
                </a:solidFill>
              </a:rPr>
              <a:t>STATISTIČKA ANALIZA, GODIŠNJI IZVEŠTAJI</a:t>
            </a:r>
          </a:p>
        </p:txBody>
      </p:sp>
    </p:spTree>
    <p:extLst>
      <p:ext uri="{BB962C8B-B14F-4D97-AF65-F5344CB8AC3E}">
        <p14:creationId xmlns:p14="http://schemas.microsoft.com/office/powerpoint/2010/main" val="2162591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b="1" dirty="0">
                <a:solidFill>
                  <a:schemeClr val="accent1">
                    <a:lumMod val="75000"/>
                  </a:schemeClr>
                </a:solidFill>
              </a:rPr>
              <a:t> ANESTEZIOLOG U SLUŽBI AKUTNE TERAPIJE BOLA</a:t>
            </a:r>
          </a:p>
        </p:txBody>
      </p:sp>
      <p:sp>
        <p:nvSpPr>
          <p:cNvPr id="3" name="Označba mesta vsebine 2"/>
          <p:cNvSpPr>
            <a:spLocks noGrp="1"/>
          </p:cNvSpPr>
          <p:nvPr>
            <p:ph idx="1"/>
          </p:nvPr>
        </p:nvSpPr>
        <p:spPr>
          <a:xfrm>
            <a:off x="669727" y="1905000"/>
            <a:ext cx="7804547" cy="4336852"/>
          </a:xfrm>
        </p:spPr>
        <p:txBody>
          <a:bodyPr>
            <a:normAutofit/>
          </a:bodyPr>
          <a:lstStyle/>
          <a:p>
            <a:pPr marL="0" indent="0" algn="ctr">
              <a:buNone/>
            </a:pPr>
            <a:r>
              <a:rPr lang="sl-SI" sz="1800" b="1" dirty="0">
                <a:solidFill>
                  <a:schemeClr val="accent1">
                    <a:lumMod val="75000"/>
                  </a:schemeClr>
                </a:solidFill>
              </a:rPr>
              <a:t>NA RASPOLAGANJU </a:t>
            </a:r>
            <a:r>
              <a:rPr lang="sl-SI" sz="1800" dirty="0"/>
              <a:t>JE</a:t>
            </a:r>
            <a:r>
              <a:rPr lang="sl-SI" sz="1800" b="1" dirty="0">
                <a:solidFill>
                  <a:schemeClr val="accent1">
                    <a:lumMod val="75000"/>
                  </a:schemeClr>
                </a:solidFill>
              </a:rPr>
              <a:t> </a:t>
            </a:r>
            <a:r>
              <a:rPr lang="sl-SI" sz="1800" dirty="0"/>
              <a:t>ZA</a:t>
            </a:r>
          </a:p>
          <a:p>
            <a:r>
              <a:rPr lang="sl-SI" sz="1800" dirty="0"/>
              <a:t>PRILAGOĐAVANJE PROTOKOLA ANALGEZIJE</a:t>
            </a:r>
          </a:p>
          <a:p>
            <a:r>
              <a:rPr lang="sl-SI" sz="1800" dirty="0"/>
              <a:t>REŠAVANJE PROBLEMA I KOMPLIKACIJA</a:t>
            </a:r>
          </a:p>
          <a:p>
            <a:r>
              <a:rPr lang="sl-SI" sz="1800" dirty="0" smtClean="0"/>
              <a:t>BELEŽENJE </a:t>
            </a:r>
            <a:r>
              <a:rPr lang="sl-SI" sz="1800" dirty="0"/>
              <a:t>DNEVNIH VIZITA</a:t>
            </a:r>
          </a:p>
          <a:p>
            <a:r>
              <a:rPr lang="sl-SI" sz="1800" dirty="0"/>
              <a:t>KOMUNIKACIJU SA ANESTEZIOLOZIMA U TIMU</a:t>
            </a:r>
          </a:p>
          <a:p>
            <a:pPr marL="0" indent="0" algn="ctr">
              <a:buNone/>
            </a:pPr>
            <a:r>
              <a:rPr lang="sl-SI" sz="1800" b="1" dirty="0">
                <a:solidFill>
                  <a:schemeClr val="accent1">
                    <a:lumMod val="75000"/>
                  </a:schemeClr>
                </a:solidFill>
              </a:rPr>
              <a:t>ODGOVORAN </a:t>
            </a:r>
            <a:r>
              <a:rPr lang="sl-SI" sz="1800" dirty="0"/>
              <a:t>JE ZA </a:t>
            </a:r>
          </a:p>
          <a:p>
            <a:r>
              <a:rPr lang="sl-SI" sz="1800" dirty="0"/>
              <a:t>STANDARDE I PROTOKOLE</a:t>
            </a:r>
          </a:p>
          <a:p>
            <a:r>
              <a:rPr lang="sl-SI" sz="1800" dirty="0"/>
              <a:t>KOMUNIKACIJU SA BOLNIČKOM APOTEKOM</a:t>
            </a:r>
          </a:p>
          <a:p>
            <a:r>
              <a:rPr lang="sl-SI" sz="1800" dirty="0"/>
              <a:t>GODIŠNJE SASTANKE SA HIRURZIMA</a:t>
            </a:r>
          </a:p>
        </p:txBody>
      </p:sp>
    </p:spTree>
    <p:extLst>
      <p:ext uri="{BB962C8B-B14F-4D97-AF65-F5344CB8AC3E}">
        <p14:creationId xmlns:p14="http://schemas.microsoft.com/office/powerpoint/2010/main" val="859061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a:xfrm>
            <a:off x="2141935" y="949414"/>
            <a:ext cx="5485209" cy="1298970"/>
          </a:xfrm>
        </p:spPr>
        <p:txBody>
          <a:bodyPr>
            <a:normAutofit/>
          </a:bodyPr>
          <a:lstStyle/>
          <a:p>
            <a:r>
              <a:rPr lang="sl-SI" altLang="sl-SI" sz="2000" b="1" dirty="0">
                <a:solidFill>
                  <a:schemeClr val="accent1">
                    <a:lumMod val="75000"/>
                  </a:schemeClr>
                </a:solidFill>
              </a:rPr>
              <a:t>UČINIMO BOL VIDLJIVIM</a:t>
            </a:r>
          </a:p>
        </p:txBody>
      </p:sp>
      <p:sp>
        <p:nvSpPr>
          <p:cNvPr id="3" name="Označba mesta vsebine 2"/>
          <p:cNvSpPr>
            <a:spLocks noGrp="1"/>
          </p:cNvSpPr>
          <p:nvPr>
            <p:ph idx="1"/>
          </p:nvPr>
        </p:nvSpPr>
        <p:spPr>
          <a:xfrm>
            <a:off x="1447800" y="2461877"/>
            <a:ext cx="7467599" cy="1969260"/>
          </a:xfrm>
        </p:spPr>
        <p:txBody>
          <a:bodyPr>
            <a:normAutofit/>
          </a:bodyPr>
          <a:lstStyle/>
          <a:p>
            <a:pPr marL="0" indent="0">
              <a:buNone/>
              <a:defRPr/>
            </a:pPr>
            <a:r>
              <a:rPr lang="sl-SI" sz="2000" dirty="0" err="1">
                <a:latin typeface="Arial" panose="020B0604020202020204" pitchFamily="34" charset="0"/>
                <a:cs typeface="Arial" panose="020B0604020202020204" pitchFamily="34" charset="0"/>
              </a:rPr>
              <a:t>Odeljenjske</a:t>
            </a:r>
            <a:r>
              <a:rPr lang="sl-SI" sz="2000" dirty="0">
                <a:latin typeface="Arial" panose="020B0604020202020204" pitchFamily="34" charset="0"/>
                <a:cs typeface="Arial" panose="020B0604020202020204" pitchFamily="34" charset="0"/>
              </a:rPr>
              <a:t> sestre beleže VAS </a:t>
            </a:r>
            <a:r>
              <a:rPr lang="sl-SI" sz="2000" dirty="0" err="1">
                <a:latin typeface="Arial" panose="020B0604020202020204" pitchFamily="34" charset="0"/>
                <a:cs typeface="Arial" panose="020B0604020202020204" pitchFamily="34" charset="0"/>
              </a:rPr>
              <a:t>skor</a:t>
            </a:r>
            <a:r>
              <a:rPr lang="sl-SI" sz="2000" dirty="0">
                <a:latin typeface="Arial" panose="020B0604020202020204" pitchFamily="34" charset="0"/>
                <a:cs typeface="Arial" panose="020B0604020202020204" pitchFamily="34" charset="0"/>
              </a:rPr>
              <a:t>:</a:t>
            </a:r>
          </a:p>
          <a:p>
            <a:pPr marL="0" indent="0">
              <a:buNone/>
              <a:defRPr/>
            </a:pPr>
            <a:r>
              <a:rPr lang="sl-SI" sz="2000" dirty="0">
                <a:latin typeface="Arial" panose="020B0604020202020204" pitchFamily="34" charset="0"/>
                <a:cs typeface="Arial" panose="020B0604020202020204" pitchFamily="34" charset="0"/>
              </a:rPr>
              <a:t>			u </a:t>
            </a:r>
            <a:r>
              <a:rPr lang="sl-SI" sz="2000" dirty="0" err="1">
                <a:latin typeface="Arial" panose="020B0604020202020204" pitchFamily="34" charset="0"/>
                <a:cs typeface="Arial" panose="020B0604020202020204" pitchFamily="34" charset="0"/>
              </a:rPr>
              <a:t>jedinicama</a:t>
            </a:r>
            <a:r>
              <a:rPr lang="sl-SI" sz="2000" dirty="0">
                <a:latin typeface="Arial" panose="020B0604020202020204" pitchFamily="34" charset="0"/>
                <a:cs typeface="Arial" panose="020B0604020202020204" pitchFamily="34" charset="0"/>
              </a:rPr>
              <a:t> intenzivne terapije 1x/h</a:t>
            </a:r>
          </a:p>
          <a:p>
            <a:pPr marL="0" indent="0">
              <a:buNone/>
              <a:defRPr/>
            </a:pPr>
            <a:r>
              <a:rPr lang="sl-SI" sz="2000" dirty="0">
                <a:latin typeface="Arial" panose="020B0604020202020204" pitchFamily="34" charset="0"/>
                <a:cs typeface="Arial" panose="020B0604020202020204" pitchFamily="34" charset="0"/>
              </a:rPr>
              <a:t>			na </a:t>
            </a:r>
            <a:r>
              <a:rPr lang="sl-SI" sz="2000" dirty="0" err="1">
                <a:latin typeface="Arial" panose="020B0604020202020204" pitchFamily="34" charset="0"/>
                <a:cs typeface="Arial" panose="020B0604020202020204" pitchFamily="34" charset="0"/>
              </a:rPr>
              <a:t>hirurškim</a:t>
            </a:r>
            <a:r>
              <a:rPr lang="sl-SI" sz="2000" dirty="0">
                <a:latin typeface="Arial" panose="020B0604020202020204" pitchFamily="34" charset="0"/>
                <a:cs typeface="Arial" panose="020B0604020202020204" pitchFamily="34" charset="0"/>
              </a:rPr>
              <a:t> </a:t>
            </a:r>
            <a:r>
              <a:rPr lang="sl-SI" sz="2000" dirty="0" err="1">
                <a:latin typeface="Arial" panose="020B0604020202020204" pitchFamily="34" charset="0"/>
                <a:cs typeface="Arial" panose="020B0604020202020204" pitchFamily="34" charset="0"/>
              </a:rPr>
              <a:t>odeljenjima</a:t>
            </a:r>
            <a:r>
              <a:rPr lang="sl-SI" sz="2000" dirty="0">
                <a:latin typeface="Arial" panose="020B0604020202020204" pitchFamily="34" charset="0"/>
                <a:cs typeface="Arial" panose="020B0604020202020204" pitchFamily="34" charset="0"/>
              </a:rPr>
              <a:t>: 1x/3h</a:t>
            </a:r>
          </a:p>
        </p:txBody>
      </p:sp>
      <p:sp>
        <p:nvSpPr>
          <p:cNvPr id="4" name="Označba mesta vsebine 2"/>
          <p:cNvSpPr txBox="1">
            <a:spLocks/>
          </p:cNvSpPr>
          <p:nvPr/>
        </p:nvSpPr>
        <p:spPr bwMode="auto">
          <a:xfrm>
            <a:off x="4605337" y="7972425"/>
            <a:ext cx="3787379" cy="203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sl-SI" sz="1500"/>
              <a:t>Medicinske sestre beležijo ocene bolečine:</a:t>
            </a:r>
          </a:p>
          <a:p>
            <a:pPr marL="0" indent="0">
              <a:buNone/>
              <a:defRPr/>
            </a:pPr>
            <a:r>
              <a:rPr lang="sl-SI" sz="1500"/>
              <a:t>v EIN najmanj na 3 ure, večinoma na 1 uro</a:t>
            </a:r>
          </a:p>
          <a:p>
            <a:pPr marL="0" indent="0">
              <a:buNone/>
              <a:defRPr/>
            </a:pPr>
            <a:endParaRPr lang="sl-SI" sz="1500"/>
          </a:p>
          <a:p>
            <a:pPr>
              <a:defRPr/>
            </a:pPr>
            <a:r>
              <a:rPr lang="sl-SI" sz="1500"/>
              <a:t>Na oddelku 1 x na turnus </a:t>
            </a:r>
            <a:endParaRPr lang="sl-SI" sz="1500" dirty="0"/>
          </a:p>
        </p:txBody>
      </p:sp>
      <p:sp>
        <p:nvSpPr>
          <p:cNvPr id="18437" name="AutoShape 5" descr="Rezultat iskanja slik za make pain visible pictures"/>
          <p:cNvSpPr>
            <a:spLocks noChangeAspect="1" noChangeArrowheads="1"/>
          </p:cNvSpPr>
          <p:nvPr/>
        </p:nvSpPr>
        <p:spPr bwMode="auto">
          <a:xfrm>
            <a:off x="3707608" y="4644630"/>
            <a:ext cx="169069" cy="1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l-SI" altLang="sl-SI"/>
          </a:p>
        </p:txBody>
      </p:sp>
      <p:pic>
        <p:nvPicPr>
          <p:cNvPr id="18438" name="Picture 7" descr="http://cookiehasas.files.wordpress.com/2011/08/pain-scal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14800"/>
            <a:ext cx="4354116" cy="18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https://pbs.twimg.com/profile_images/638342091261644800/GCazkF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185295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299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slov 1"/>
          <p:cNvSpPr>
            <a:spLocks noGrp="1"/>
          </p:cNvSpPr>
          <p:nvPr>
            <p:ph type="title"/>
          </p:nvPr>
        </p:nvSpPr>
        <p:spPr/>
        <p:txBody>
          <a:bodyPr/>
          <a:lstStyle/>
          <a:p>
            <a:pPr eaLnBrk="1" hangingPunct="1"/>
            <a:r>
              <a:rPr lang="sl-SI" altLang="sl-SI" sz="2000" dirty="0" smtClean="0"/>
              <a:t>SISTEMSKA APLIKACIJA ANALGETIKA</a:t>
            </a:r>
          </a:p>
        </p:txBody>
      </p:sp>
      <p:sp>
        <p:nvSpPr>
          <p:cNvPr id="3" name="Označba mesta vsebine 2"/>
          <p:cNvSpPr>
            <a:spLocks noGrp="1"/>
          </p:cNvSpPr>
          <p:nvPr>
            <p:ph idx="1"/>
          </p:nvPr>
        </p:nvSpPr>
        <p:spPr>
          <a:xfrm>
            <a:off x="1524000" y="2057400"/>
            <a:ext cx="7162800" cy="3886200"/>
          </a:xfrm>
        </p:spPr>
        <p:txBody>
          <a:bodyPr/>
          <a:lstStyle/>
          <a:p>
            <a:pPr eaLnBrk="1" hangingPunct="1">
              <a:defRPr/>
            </a:pPr>
            <a:r>
              <a:rPr lang="sl-SI" sz="1800" dirty="0" smtClean="0"/>
              <a:t>PRVI / DRUGI DAN POSLE OPERACIJE: iv</a:t>
            </a:r>
          </a:p>
          <a:p>
            <a:pPr marL="0" indent="0" eaLnBrk="1" hangingPunct="1">
              <a:buFont typeface="Wingdings" panose="05000000000000000000" pitchFamily="2" charset="2"/>
              <a:buNone/>
              <a:defRPr/>
            </a:pPr>
            <a:r>
              <a:rPr lang="sl-SI" sz="1800" dirty="0" err="1"/>
              <a:t>v</a:t>
            </a:r>
            <a:r>
              <a:rPr lang="sl-SI" sz="1800" dirty="0" err="1" smtClean="0"/>
              <a:t>eoma</a:t>
            </a:r>
            <a:r>
              <a:rPr lang="sl-SI" sz="1800" dirty="0" smtClean="0"/>
              <a:t> jak bol: </a:t>
            </a:r>
            <a:r>
              <a:rPr lang="sl-SI" sz="1800" dirty="0" err="1" smtClean="0"/>
              <a:t>snažan</a:t>
            </a:r>
            <a:r>
              <a:rPr lang="sl-SI" sz="1800" dirty="0" smtClean="0"/>
              <a:t> opioid </a:t>
            </a:r>
            <a:r>
              <a:rPr lang="sl-SI" sz="1800" dirty="0" err="1" smtClean="0"/>
              <a:t>piritramid</a:t>
            </a:r>
            <a:r>
              <a:rPr lang="sl-SI" sz="1800" dirty="0" smtClean="0"/>
              <a:t> PCA, </a:t>
            </a:r>
          </a:p>
          <a:p>
            <a:pPr marL="0" indent="0" eaLnBrk="1" hangingPunct="1">
              <a:buFont typeface="Wingdings" panose="05000000000000000000" pitchFamily="2" charset="2"/>
              <a:buNone/>
              <a:defRPr/>
            </a:pPr>
            <a:r>
              <a:rPr lang="sl-SI" sz="1800" dirty="0" smtClean="0"/>
              <a:t>	</a:t>
            </a:r>
            <a:r>
              <a:rPr lang="sl-SI" sz="1800" dirty="0" err="1" smtClean="0"/>
              <a:t>umeren</a:t>
            </a:r>
            <a:r>
              <a:rPr lang="sl-SI" sz="1800" dirty="0" smtClean="0"/>
              <a:t> bol : </a:t>
            </a:r>
            <a:r>
              <a:rPr lang="sl-SI" sz="1800" dirty="0" err="1" smtClean="0"/>
              <a:t>tramadol</a:t>
            </a:r>
            <a:r>
              <a:rPr lang="sl-SI" sz="1800" dirty="0" smtClean="0"/>
              <a:t> / </a:t>
            </a:r>
            <a:r>
              <a:rPr lang="sl-SI" sz="1800" dirty="0" err="1" smtClean="0"/>
              <a:t>metamizol</a:t>
            </a:r>
            <a:endParaRPr lang="sl-SI" sz="1800" dirty="0" smtClean="0"/>
          </a:p>
          <a:p>
            <a:pPr marL="0" indent="0" eaLnBrk="1" hangingPunct="1">
              <a:buFont typeface="Wingdings" panose="05000000000000000000" pitchFamily="2" charset="2"/>
              <a:buNone/>
              <a:defRPr/>
            </a:pPr>
            <a:r>
              <a:rPr lang="sl-SI" sz="1800" dirty="0" smtClean="0"/>
              <a:t>kombiniramo: NSAR, </a:t>
            </a:r>
            <a:r>
              <a:rPr lang="sl-SI" sz="1800" dirty="0" err="1" smtClean="0"/>
              <a:t>paracetamol</a:t>
            </a:r>
            <a:endParaRPr lang="sl-SI" sz="1800" dirty="0" smtClean="0"/>
          </a:p>
          <a:p>
            <a:pPr marL="0" indent="0" eaLnBrk="1" hangingPunct="1">
              <a:buFont typeface="Wingdings" panose="05000000000000000000" pitchFamily="2" charset="2"/>
              <a:buNone/>
              <a:defRPr/>
            </a:pPr>
            <a:endParaRPr lang="sl-SI" sz="1800" dirty="0" smtClean="0"/>
          </a:p>
          <a:p>
            <a:pPr marL="0" indent="0" eaLnBrk="1" hangingPunct="1">
              <a:buFont typeface="Wingdings" panose="05000000000000000000" pitchFamily="2" charset="2"/>
              <a:buNone/>
              <a:defRPr/>
            </a:pPr>
            <a:endParaRPr lang="sl-SI" sz="1800" dirty="0" smtClean="0"/>
          </a:p>
          <a:p>
            <a:pPr eaLnBrk="1" hangingPunct="1">
              <a:defRPr/>
            </a:pPr>
            <a:r>
              <a:rPr lang="sl-SI" sz="1800" dirty="0" smtClean="0"/>
              <a:t>TREĆI DAN i </a:t>
            </a:r>
            <a:r>
              <a:rPr lang="sl-SI" sz="1800" dirty="0" err="1" smtClean="0"/>
              <a:t>kasnije</a:t>
            </a:r>
            <a:r>
              <a:rPr lang="sl-SI" sz="1800" dirty="0" smtClean="0"/>
              <a:t>: per os</a:t>
            </a:r>
          </a:p>
          <a:p>
            <a:pPr eaLnBrk="1" hangingPunct="1">
              <a:defRPr/>
            </a:pPr>
            <a:endParaRPr lang="sl-SI" sz="1800" dirty="0" smtClean="0"/>
          </a:p>
          <a:p>
            <a:pPr marL="0" indent="0" eaLnBrk="1" hangingPunct="1">
              <a:buFont typeface="Wingdings" panose="05000000000000000000" pitchFamily="2" charset="2"/>
              <a:buNone/>
              <a:defRPr/>
            </a:pPr>
            <a:r>
              <a:rPr lang="sl-SI" sz="1800" dirty="0" err="1"/>
              <a:t>v</a:t>
            </a:r>
            <a:r>
              <a:rPr lang="sl-SI" sz="1800" dirty="0" err="1" smtClean="0"/>
              <a:t>eoma</a:t>
            </a:r>
            <a:r>
              <a:rPr lang="sl-SI" sz="1800" dirty="0" smtClean="0"/>
              <a:t> jak bolečina: </a:t>
            </a:r>
            <a:r>
              <a:rPr lang="sl-SI" sz="1800" dirty="0" err="1" smtClean="0"/>
              <a:t>snažan</a:t>
            </a:r>
            <a:r>
              <a:rPr lang="sl-SI" sz="1800" dirty="0" smtClean="0"/>
              <a:t> opioid </a:t>
            </a:r>
            <a:r>
              <a:rPr lang="sl-SI" sz="1800" dirty="0" err="1" smtClean="0"/>
              <a:t>tapentadol</a:t>
            </a:r>
            <a:r>
              <a:rPr lang="sl-SI" sz="1800" dirty="0" smtClean="0"/>
              <a:t> ili </a:t>
            </a:r>
            <a:r>
              <a:rPr lang="sl-SI" sz="1800" dirty="0" err="1" smtClean="0"/>
              <a:t>oksikodon</a:t>
            </a:r>
            <a:endParaRPr lang="sl-SI" sz="1800" dirty="0" smtClean="0"/>
          </a:p>
          <a:p>
            <a:pPr marL="0" indent="0" eaLnBrk="1" hangingPunct="1">
              <a:buFont typeface="Wingdings" panose="05000000000000000000" pitchFamily="2" charset="2"/>
              <a:buNone/>
              <a:defRPr/>
            </a:pPr>
            <a:r>
              <a:rPr lang="sl-SI" sz="1800" dirty="0" smtClean="0"/>
              <a:t>	</a:t>
            </a:r>
            <a:r>
              <a:rPr lang="sl-SI" sz="1800" dirty="0" err="1" smtClean="0"/>
              <a:t>umeren</a:t>
            </a:r>
            <a:r>
              <a:rPr lang="sl-SI" sz="1800" dirty="0" smtClean="0"/>
              <a:t> bol: </a:t>
            </a:r>
            <a:r>
              <a:rPr lang="sl-SI" sz="1800" dirty="0" err="1" smtClean="0"/>
              <a:t>tramadol</a:t>
            </a:r>
            <a:endParaRPr lang="sl-SI" sz="1800" dirty="0" smtClean="0"/>
          </a:p>
          <a:p>
            <a:pPr marL="0" indent="0" eaLnBrk="1" hangingPunct="1">
              <a:buFont typeface="Wingdings" panose="05000000000000000000" pitchFamily="2" charset="2"/>
              <a:buNone/>
              <a:defRPr/>
            </a:pPr>
            <a:r>
              <a:rPr lang="sl-SI" sz="1800" dirty="0" smtClean="0"/>
              <a:t>kombiniramo : NSAR, </a:t>
            </a:r>
            <a:r>
              <a:rPr lang="sl-SI" sz="1800" dirty="0" err="1" smtClean="0"/>
              <a:t>metamizol</a:t>
            </a:r>
            <a:r>
              <a:rPr lang="sl-SI" sz="1800" dirty="0" smtClean="0"/>
              <a:t>, </a:t>
            </a:r>
            <a:r>
              <a:rPr lang="sl-SI" sz="1800" dirty="0" err="1" smtClean="0"/>
              <a:t>paracetamol</a:t>
            </a:r>
            <a:endParaRPr lang="sl-SI" sz="1800" dirty="0" smtClean="0"/>
          </a:p>
        </p:txBody>
      </p:sp>
    </p:spTree>
    <p:extLst>
      <p:ext uri="{BB962C8B-B14F-4D97-AF65-F5344CB8AC3E}">
        <p14:creationId xmlns:p14="http://schemas.microsoft.com/office/powerpoint/2010/main" val="2019478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643</Words>
  <Application>Microsoft Office PowerPoint</Application>
  <PresentationFormat>Diaprojekcija na zaslonu (4:3)</PresentationFormat>
  <Paragraphs>137</Paragraphs>
  <Slides>21</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21</vt:i4>
      </vt:variant>
    </vt:vector>
  </HeadingPairs>
  <TitlesOfParts>
    <vt:vector size="29" baseType="lpstr">
      <vt:lpstr>Arial</vt:lpstr>
      <vt:lpstr>Book Antiqua</vt:lpstr>
      <vt:lpstr>Calibri</vt:lpstr>
      <vt:lpstr>Helvetica Neue</vt:lpstr>
      <vt:lpstr>Times New Roman</vt:lpstr>
      <vt:lpstr>Verdana</vt:lpstr>
      <vt:lpstr>Wingdings</vt:lpstr>
      <vt:lpstr>Office Theme</vt:lpstr>
      <vt:lpstr>PowerPointova predstavitev</vt:lpstr>
      <vt:lpstr>PowerPointova predstavitev</vt:lpstr>
      <vt:lpstr>PowerPointova predstavitev</vt:lpstr>
      <vt:lpstr>PowerPointova predstavitev</vt:lpstr>
      <vt:lpstr>PowerPointova predstavitev</vt:lpstr>
      <vt:lpstr>MEDICINSKA SESTRA U SLUŽBI TERAPIJE BOLA novi profil medicinske sestre</vt:lpstr>
      <vt:lpstr> ANESTEZIOLOG U SLUŽBI AKUTNE TERAPIJE BOLA</vt:lpstr>
      <vt:lpstr>UČINIMO BOL VIDLJIVIM</vt:lpstr>
      <vt:lpstr>SISTEMSKA APLIKACIJA ANALGETIKA</vt:lpstr>
      <vt:lpstr>NAČINI VENSKOG DAVANJA ANALGETIKA</vt:lpstr>
      <vt:lpstr>NAČINI APLIKACIJE ANALGETIKA</vt:lpstr>
      <vt:lpstr> PUMPE ZA ANALGEZIJU KONTROLISANU OD STRANE PACIJENTA (PCA)</vt:lpstr>
      <vt:lpstr>ELASTOMERSKE PUMPE</vt:lpstr>
      <vt:lpstr>MONITORING PACIJENATA SA PCA / ELASTOMERSKIM PUMPAMA</vt:lpstr>
      <vt:lpstr>MEDICINSKE SESTRE U SLUŽBI TERAPIJE BOLA  VODE RAČUNA O SVIM PCA PUMPAMA</vt:lpstr>
      <vt:lpstr>MESEČNA STATISTIČKA ANALIZA IZVEŠTAJI OCENE KVALITETA 1X GODIŠNJE</vt:lpstr>
      <vt:lpstr>GODIŠNJI IZVEŠTAJI</vt:lpstr>
      <vt:lpstr> GODIŠNJI SASTANCI  SA HIRURZIMA I ODELJENJSKIM SESTRAMA  NA HIRURŠKIM ODELJENJIMA </vt:lpstr>
      <vt:lpstr>SLUŽBA ZA LEČENJE AKUTNOG BOLA LJUBLJANA  1998 - 2018</vt:lpstr>
      <vt:lpstr>DOSTIGNUĆA SLUŽBE ZA LEČENJE AKUTNOG BOLA  U UKC LJUBLJANA NAKON 20 GODINA </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Neli Vintar</cp:lastModifiedBy>
  <cp:revision>34</cp:revision>
  <dcterms:created xsi:type="dcterms:W3CDTF">2006-08-16T00:00:00Z</dcterms:created>
  <dcterms:modified xsi:type="dcterms:W3CDTF">2019-11-27T09:29:23Z</dcterms:modified>
</cp:coreProperties>
</file>