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8" r:id="rId2"/>
    <p:sldId id="259" r:id="rId3"/>
    <p:sldId id="260" r:id="rId4"/>
    <p:sldId id="263" r:id="rId5"/>
    <p:sldId id="265" r:id="rId6"/>
    <p:sldId id="266" r:id="rId7"/>
    <p:sldId id="267" r:id="rId8"/>
    <p:sldId id="268" r:id="rId9"/>
    <p:sldId id="269" r:id="rId10"/>
    <p:sldId id="282" r:id="rId11"/>
    <p:sldId id="283" r:id="rId12"/>
    <p:sldId id="284" r:id="rId13"/>
    <p:sldId id="295" r:id="rId14"/>
    <p:sldId id="293" r:id="rId15"/>
    <p:sldId id="294" r:id="rId16"/>
    <p:sldId id="285" r:id="rId17"/>
    <p:sldId id="287" r:id="rId18"/>
    <p:sldId id="289"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305684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D51A8E8C-7000-4BD7-A278-0C1355790446}" type="slidenum">
              <a:rPr lang="en-US" smtClean="0"/>
              <a:pPr/>
              <a:t>17</a:t>
            </a:fld>
            <a:endParaRPr lang="en-US"/>
          </a:p>
        </p:txBody>
      </p:sp>
    </p:spTree>
    <p:extLst>
      <p:ext uri="{BB962C8B-B14F-4D97-AF65-F5344CB8AC3E}">
        <p14:creationId xmlns:p14="http://schemas.microsoft.com/office/powerpoint/2010/main" val="785916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9" name="Picture 8" descr="eu_flag_co_funded_pos_[rgb]_right.jpg">
            <a:extLst>
              <a:ext uri="{FF2B5EF4-FFF2-40B4-BE49-F238E27FC236}">
                <a16:creationId xmlns:a16="http://schemas.microsoft.com/office/drawing/2014/main" xmlns="" id="{7982487F-B347-4152-ABE5-C06202C83ABA}"/>
              </a:ext>
            </a:extLst>
          </p:cNvPr>
          <p:cNvPicPr/>
          <p:nvPr userDrawn="1"/>
        </p:nvPicPr>
        <p:blipFill>
          <a:blip r:embed="rId2"/>
          <a:stretch>
            <a:fillRect/>
          </a:stretch>
        </p:blipFill>
        <p:spPr>
          <a:xfrm>
            <a:off x="7693388" y="11294"/>
            <a:ext cx="1433195" cy="4095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A8D951-FD7A-4EA6-9971-BA4650F5F282}"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7DDA1A-1160-4810-A009-9384DF143964}"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457950" y="6356351"/>
            <a:ext cx="20574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541977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4B8CA7-DF52-4574-B28B-BF67C425F74E}"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6F388C-ACCE-4EF5-AD2C-86A2C6495869}"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602A2DB-E9A4-4F11-9A97-3D805873123B}"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65D039D-4B07-4C92-99B2-D30586816A68}" type="datetime1">
              <a:rPr lang="en-US" smtClean="0"/>
              <a:pPr/>
              <a:t>11/27/2019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DD8C0F6-D106-4D90-B6A1-515B7FD8F0C8}" type="datetime1">
              <a:rPr lang="en-US" smtClean="0"/>
              <a:pPr/>
              <a:t>11/27/2019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9BB9723-2437-47C8-833A-EDB2EBB6A5A1}" type="datetime1">
              <a:rPr lang="en-US" smtClean="0"/>
              <a:pPr/>
              <a:t>11/27/2019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505C9E6-3B8B-4571-9128-858A99C98B86}"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4141EB-C6BD-49FF-BC05-BF0312C62789}"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57400"/>
            <a:ext cx="82296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a16="http://schemas.microsoft.com/office/drawing/2014/main" xmlns="" id="{AA6036C1-E46E-40FC-8D9E-3F62C050F6CC}"/>
              </a:ext>
            </a:extLst>
          </p:cNvPr>
          <p:cNvCxnSpPr/>
          <p:nvPr userDrawn="1"/>
        </p:nvCxnSpPr>
        <p:spPr>
          <a:xfrm>
            <a:off x="0" y="533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a16="http://schemas.microsoft.com/office/drawing/2014/main" xmlns="" id="{7982487F-B347-4152-ABE5-C06202C83ABA}"/>
              </a:ext>
            </a:extLst>
          </p:cNvPr>
          <p:cNvPicPr/>
          <p:nvPr userDrawn="1"/>
        </p:nvPicPr>
        <p:blipFill>
          <a:blip r:embed="rId14"/>
          <a:stretch>
            <a:fillRect/>
          </a:stretch>
        </p:blipFill>
        <p:spPr>
          <a:xfrm>
            <a:off x="7693388" y="11294"/>
            <a:ext cx="1433195" cy="409575"/>
          </a:xfrm>
          <a:prstGeom prst="rect">
            <a:avLst/>
          </a:prstGeom>
        </p:spPr>
      </p:pic>
      <p:sp>
        <p:nvSpPr>
          <p:cNvPr id="10" name="Rectangle 9">
            <a:extLst>
              <a:ext uri="{FF2B5EF4-FFF2-40B4-BE49-F238E27FC236}">
                <a16:creationId xmlns:a16="http://schemas.microsoft.com/office/drawing/2014/main" xmlns="" id="{DBE89489-55FC-40AA-8A55-07401BA4665F}"/>
              </a:ext>
            </a:extLst>
          </p:cNvPr>
          <p:cNvSpPr/>
          <p:nvPr userDrawn="1"/>
        </p:nvSpPr>
        <p:spPr>
          <a:xfrm>
            <a:off x="1676400" y="1347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23787"/>
            <a:ext cx="1828800" cy="6302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bi.nlm.nih.gov/pubmed/26991963" TargetMode="External"/><Relationship Id="rId2" Type="http://schemas.openxmlformats.org/officeDocument/2006/relationships/hyperlink" Target="https://www.ncbi.nlm.nih.gov/pubmed/20827451" TargetMode="External"/><Relationship Id="rId1" Type="http://schemas.openxmlformats.org/officeDocument/2006/relationships/slideLayout" Target="../slideLayouts/slideLayout2.xml"/><Relationship Id="rId4" Type="http://schemas.openxmlformats.org/officeDocument/2006/relationships/hyperlink" Target="https://www.ncbi.nlm.nih.gov/pubmed/2520909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ubmed/21773855" TargetMode="External"/><Relationship Id="rId2" Type="http://schemas.openxmlformats.org/officeDocument/2006/relationships/hyperlink" Target="https://www.ncbi.nlm.nih.gov/pubmed/16368838" TargetMode="External"/><Relationship Id="rId1" Type="http://schemas.openxmlformats.org/officeDocument/2006/relationships/slideLayout" Target="../slideLayouts/slideLayout2.xml"/><Relationship Id="rId4" Type="http://schemas.openxmlformats.org/officeDocument/2006/relationships/hyperlink" Target="https://www.ncbi.nlm.nih.gov/pubmed/23044681"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ostoppai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0"/>
            <a:ext cx="6400800" cy="1143000"/>
          </a:xfrm>
        </p:spPr>
        <p:txBody>
          <a:bodyPr>
            <a:normAutofit/>
          </a:bodyPr>
          <a:lstStyle/>
          <a:p>
            <a:r>
              <a:rPr lang="bs-Latn-BA" sz="24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EFIKASNO UKLANJANJE BOLA JE KLJUČ USPEŠNOG HIRURŠKOG ISHODA</a:t>
            </a:r>
          </a:p>
        </p:txBody>
      </p:sp>
      <p:sp>
        <p:nvSpPr>
          <p:cNvPr id="8" name="Title 1"/>
          <p:cNvSpPr txBox="1">
            <a:spLocks/>
          </p:cNvSpPr>
          <p:nvPr/>
        </p:nvSpPr>
        <p:spPr>
          <a:xfrm>
            <a:off x="685800" y="3276600"/>
            <a:ext cx="64008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Neli Stošić Vintar </a:t>
            </a:r>
          </a:p>
          <a:p>
            <a:r>
              <a:rPr lang="sr-Latn-BA" sz="1800" dirty="0" smtClean="0">
                <a:solidFill>
                  <a:srgbClr val="002060"/>
                </a:solidFill>
                <a:latin typeface="Book Antiqua" panose="02040602050305030304" pitchFamily="18" charset="0"/>
              </a:rPr>
              <a:t>Medicinski </a:t>
            </a:r>
            <a:r>
              <a:rPr lang="sr-Latn-BA" sz="1800" dirty="0">
                <a:solidFill>
                  <a:srgbClr val="002060"/>
                </a:solidFill>
                <a:latin typeface="Book Antiqua" panose="02040602050305030304" pitchFamily="18" charset="0"/>
              </a:rPr>
              <a:t>fakultet Univerziteta u Ljubljani</a:t>
            </a:r>
          </a:p>
          <a:p>
            <a:r>
              <a:rPr lang="sr-Latn-BA" sz="1800" dirty="0">
                <a:solidFill>
                  <a:srgbClr val="002060"/>
                </a:solidFill>
                <a:latin typeface="Book Antiqua" panose="02040602050305030304" pitchFamily="18" charset="0"/>
              </a:rPr>
              <a:t>Univerzitetski klinički centar Ljubljana</a:t>
            </a: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bs-Latn-BA" sz="1800" dirty="0">
                <a:solidFill>
                  <a:srgbClr val="002060"/>
                </a:solidFill>
                <a:latin typeface="Book Antiqua" panose="02040602050305030304" pitchFamily="18" charset="0"/>
              </a:rPr>
              <a:t>BANJA LUKA &amp; </a:t>
            </a:r>
            <a:r>
              <a:rPr lang="bs-Latn-BA" sz="1800" dirty="0" smtClean="0">
                <a:solidFill>
                  <a:srgbClr val="002060"/>
                </a:solidFill>
                <a:latin typeface="Book Antiqua" panose="02040602050305030304" pitchFamily="18" charset="0"/>
              </a:rPr>
              <a:t>TUZLA 28. </a:t>
            </a:r>
            <a:r>
              <a:rPr lang="bs-Latn-BA" sz="1800" dirty="0">
                <a:solidFill>
                  <a:srgbClr val="002060"/>
                </a:solidFill>
                <a:latin typeface="Book Antiqua" panose="02040602050305030304" pitchFamily="18" charset="0"/>
              </a:rPr>
              <a:t>/ </a:t>
            </a:r>
            <a:r>
              <a:rPr lang="bs-Latn-BA" sz="1800" smtClean="0">
                <a:solidFill>
                  <a:srgbClr val="002060"/>
                </a:solidFill>
                <a:latin typeface="Book Antiqua" panose="02040602050305030304" pitchFamily="18" charset="0"/>
              </a:rPr>
              <a:t>29</a:t>
            </a:r>
            <a:r>
              <a:rPr lang="bs-Latn-BA" sz="1800" smtClean="0">
                <a:solidFill>
                  <a:srgbClr val="002060"/>
                </a:solidFill>
                <a:latin typeface="Book Antiqua" panose="02040602050305030304" pitchFamily="18" charset="0"/>
              </a:rPr>
              <a:t>. novembar </a:t>
            </a:r>
            <a:r>
              <a:rPr lang="bs-Latn-BA" sz="1800" dirty="0">
                <a:solidFill>
                  <a:srgbClr val="002060"/>
                </a:solidFill>
                <a:latin typeface="Book Antiqua" panose="02040602050305030304" pitchFamily="18" charset="0"/>
              </a:rPr>
              <a:t>2019 </a:t>
            </a:r>
          </a:p>
          <a:p>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8" name="Picture 17" descr="eu_flag_co_funded_pos_[rgb]_right.jpg">
            <a:extLst>
              <a:ext uri="{FF2B5EF4-FFF2-40B4-BE49-F238E27FC236}">
                <a16:creationId xmlns="" xmlns:a16="http://schemas.microsoft.com/office/drawing/2014/main" id="{7982487F-B347-4152-ABE5-C06202C83ABA}"/>
              </a:ext>
            </a:extLst>
          </p:cNvPr>
          <p:cNvPicPr/>
          <p:nvPr/>
        </p:nvPicPr>
        <p:blipFill>
          <a:blip r:embed="rId2"/>
          <a:stretch>
            <a:fillRect/>
          </a:stretch>
        </p:blipFill>
        <p:spPr>
          <a:xfrm>
            <a:off x="7693388" y="11294"/>
            <a:ext cx="1433195" cy="409575"/>
          </a:xfrm>
          <a:prstGeom prst="rect">
            <a:avLst/>
          </a:prstGeom>
        </p:spPr>
      </p:pic>
      <p:pic>
        <p:nvPicPr>
          <p:cNvPr id="1026" name="Picture 2" descr="Rezultat iskanja slik za logo univerza v ljublja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52062"/>
            <a:ext cx="1371600" cy="16694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zultat iskanja slik za logo KliniÄni center Ljubljan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3770131"/>
            <a:ext cx="2913476" cy="93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585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zultat iskanja slik za analgesic ladder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924" y="1429867"/>
            <a:ext cx="6320077" cy="4250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875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l-SI" altLang="sl-SI" sz="2400" dirty="0"/>
              <a:t>TERAPIJA POSTOPERATIVNOG BOLA</a:t>
            </a:r>
            <a:endParaRPr lang="en-GB" altLang="sl-SI" sz="2400" dirty="0"/>
          </a:p>
        </p:txBody>
      </p:sp>
      <p:sp>
        <p:nvSpPr>
          <p:cNvPr id="10244" name="Text Box 5"/>
          <p:cNvSpPr txBox="1">
            <a:spLocks noChangeArrowheads="1"/>
          </p:cNvSpPr>
          <p:nvPr/>
        </p:nvSpPr>
        <p:spPr bwMode="auto">
          <a:xfrm>
            <a:off x="971551" y="2205038"/>
            <a:ext cx="4176713"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hangingPunct="1">
              <a:spcBef>
                <a:spcPct val="50000"/>
              </a:spcBef>
              <a:defRPr/>
            </a:pPr>
            <a:r>
              <a:rPr lang="sl-SI" altLang="sl-SI" sz="2000" dirty="0">
                <a:solidFill>
                  <a:schemeClr val="accent1">
                    <a:lumMod val="50000"/>
                  </a:schemeClr>
                </a:solidFill>
              </a:rPr>
              <a:t>SISTEMSKE TEHNIKE</a:t>
            </a:r>
          </a:p>
          <a:p>
            <a:pPr marL="342882" indent="-342882">
              <a:spcBef>
                <a:spcPct val="50000"/>
              </a:spcBef>
              <a:buFont typeface="Arial" panose="020B0604020202020204" pitchFamily="34" charset="0"/>
              <a:buChar char="•"/>
              <a:defRPr/>
            </a:pPr>
            <a:r>
              <a:rPr lang="sl-SI" altLang="sl-SI" dirty="0"/>
              <a:t>IV analgezija</a:t>
            </a:r>
          </a:p>
          <a:p>
            <a:pPr marL="342882" indent="-342882">
              <a:spcBef>
                <a:spcPct val="50000"/>
              </a:spcBef>
              <a:buFont typeface="Arial" panose="020B0604020202020204" pitchFamily="34" charset="0"/>
              <a:buChar char="•"/>
              <a:defRPr/>
            </a:pPr>
            <a:r>
              <a:rPr lang="sl-SI" altLang="sl-SI" dirty="0"/>
              <a:t>Peroralna analgezija</a:t>
            </a:r>
          </a:p>
          <a:p>
            <a:pPr hangingPunct="1">
              <a:spcBef>
                <a:spcPct val="50000"/>
              </a:spcBef>
              <a:defRPr/>
            </a:pPr>
            <a:endParaRPr lang="sl-SI" altLang="sl-SI" sz="2400" dirty="0">
              <a:solidFill>
                <a:schemeClr val="accent1">
                  <a:lumMod val="50000"/>
                </a:schemeClr>
              </a:solidFill>
            </a:endParaRPr>
          </a:p>
          <a:p>
            <a:pPr hangingPunct="1">
              <a:spcBef>
                <a:spcPct val="50000"/>
              </a:spcBef>
              <a:defRPr/>
            </a:pPr>
            <a:r>
              <a:rPr lang="sl-SI" altLang="sl-SI" sz="2000" dirty="0">
                <a:solidFill>
                  <a:schemeClr val="accent1">
                    <a:lumMod val="50000"/>
                  </a:schemeClr>
                </a:solidFill>
              </a:rPr>
              <a:t>REGIONALNE TEHNIKE</a:t>
            </a:r>
          </a:p>
          <a:p>
            <a:pPr marL="342882" indent="-342882">
              <a:spcBef>
                <a:spcPct val="50000"/>
              </a:spcBef>
              <a:buFont typeface="Arial" panose="020B0604020202020204" pitchFamily="34" charset="0"/>
              <a:buChar char="•"/>
              <a:defRPr/>
            </a:pPr>
            <a:r>
              <a:rPr lang="sl-SI" altLang="sl-SI" dirty="0"/>
              <a:t>Kontinuirana epiduralna blokada</a:t>
            </a:r>
          </a:p>
          <a:p>
            <a:pPr marL="342882" indent="-342882">
              <a:spcBef>
                <a:spcPct val="50000"/>
              </a:spcBef>
              <a:buFont typeface="Arial" panose="020B0604020202020204" pitchFamily="34" charset="0"/>
              <a:buChar char="•"/>
              <a:defRPr/>
            </a:pPr>
            <a:r>
              <a:rPr lang="sl-SI" altLang="sl-SI" dirty="0"/>
              <a:t>Periferni </a:t>
            </a:r>
            <a:r>
              <a:rPr lang="sl-SI" altLang="sl-SI" dirty="0" err="1"/>
              <a:t>nervni</a:t>
            </a:r>
            <a:r>
              <a:rPr lang="sl-SI" altLang="sl-SI" dirty="0"/>
              <a:t> </a:t>
            </a:r>
            <a:r>
              <a:rPr lang="sl-SI" altLang="sl-SI" dirty="0" err="1"/>
              <a:t>blokovi</a:t>
            </a:r>
            <a:endParaRPr lang="sl-SI" altLang="sl-SI" dirty="0"/>
          </a:p>
          <a:p>
            <a:pPr marL="342882" indent="-342882">
              <a:spcBef>
                <a:spcPct val="50000"/>
              </a:spcBef>
              <a:buFont typeface="Arial" panose="020B0604020202020204" pitchFamily="34" charset="0"/>
              <a:buChar char="•"/>
              <a:defRPr/>
            </a:pPr>
            <a:r>
              <a:rPr lang="sl-SI" altLang="sl-SI" dirty="0"/>
              <a:t>Analgezija </a:t>
            </a:r>
            <a:r>
              <a:rPr lang="sl-SI" altLang="sl-SI" dirty="0" err="1"/>
              <a:t>kateterom</a:t>
            </a:r>
            <a:r>
              <a:rPr lang="sl-SI" altLang="sl-SI" dirty="0"/>
              <a:t> u rani</a:t>
            </a:r>
          </a:p>
        </p:txBody>
      </p:sp>
      <p:pic>
        <p:nvPicPr>
          <p:cNvPr id="5124" name="Označba mesta vsebine 2"/>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260084" y="1964425"/>
            <a:ext cx="3686175" cy="3775075"/>
          </a:xfrm>
        </p:spPr>
      </p:pic>
    </p:spTree>
    <p:extLst>
      <p:ext uri="{BB962C8B-B14F-4D97-AF65-F5344CB8AC3E}">
        <p14:creationId xmlns:p14="http://schemas.microsoft.com/office/powerpoint/2010/main" val="2767897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2000" b="1" dirty="0">
                <a:solidFill>
                  <a:schemeClr val="accent1">
                    <a:lumMod val="50000"/>
                  </a:schemeClr>
                </a:solidFill>
                <a:latin typeface="Arial" panose="020B0604020202020204" pitchFamily="34" charset="0"/>
                <a:cs typeface="Arial" panose="020B0604020202020204" pitchFamily="34" charset="0"/>
              </a:rPr>
              <a:t>MULTIMODALNA ANALGEZIJA</a:t>
            </a:r>
            <a:br>
              <a:rPr lang="sl-SI" sz="2000" b="1" dirty="0">
                <a:solidFill>
                  <a:schemeClr val="accent1">
                    <a:lumMod val="50000"/>
                  </a:schemeClr>
                </a:solidFill>
                <a:latin typeface="Arial" panose="020B0604020202020204" pitchFamily="34" charset="0"/>
                <a:cs typeface="Arial" panose="020B0604020202020204" pitchFamily="34" charset="0"/>
              </a:rPr>
            </a:br>
            <a:r>
              <a:rPr lang="sl-SI" sz="2000" b="1" dirty="0">
                <a:solidFill>
                  <a:schemeClr val="accent1">
                    <a:lumMod val="50000"/>
                  </a:schemeClr>
                </a:solidFill>
                <a:latin typeface="Arial" panose="020B0604020202020204" pitchFamily="34" charset="0"/>
                <a:cs typeface="Arial" panose="020B0604020202020204" pitchFamily="34" charset="0"/>
              </a:rPr>
              <a:t>kombinacija </a:t>
            </a:r>
            <a:r>
              <a:rPr lang="sl-SI" sz="2000" b="1" dirty="0" err="1">
                <a:solidFill>
                  <a:schemeClr val="accent1">
                    <a:lumMod val="50000"/>
                  </a:schemeClr>
                </a:solidFill>
                <a:latin typeface="Arial" panose="020B0604020202020204" pitchFamily="34" charset="0"/>
                <a:cs typeface="Arial" panose="020B0604020202020204" pitchFamily="34" charset="0"/>
              </a:rPr>
              <a:t>različitih</a:t>
            </a:r>
            <a:r>
              <a:rPr lang="sl-SI" sz="2000" b="1" dirty="0">
                <a:solidFill>
                  <a:schemeClr val="accent1">
                    <a:lumMod val="50000"/>
                  </a:schemeClr>
                </a:solidFill>
                <a:latin typeface="Arial" panose="020B0604020202020204" pitchFamily="34" charset="0"/>
                <a:cs typeface="Arial" panose="020B0604020202020204" pitchFamily="34" charset="0"/>
              </a:rPr>
              <a:t> tehnika i </a:t>
            </a:r>
            <a:r>
              <a:rPr lang="sl-SI" sz="2000" b="1" dirty="0" err="1">
                <a:solidFill>
                  <a:schemeClr val="accent1">
                    <a:lumMod val="50000"/>
                  </a:schemeClr>
                </a:solidFill>
                <a:latin typeface="Arial" panose="020B0604020202020204" pitchFamily="34" charset="0"/>
                <a:cs typeface="Arial" panose="020B0604020202020204" pitchFamily="34" charset="0"/>
              </a:rPr>
              <a:t>lekova</a:t>
            </a:r>
            <a:endParaRPr lang="sl-SI" sz="2000" b="1" dirty="0">
              <a:solidFill>
                <a:schemeClr val="accent1">
                  <a:lumMod val="50000"/>
                </a:schemeClr>
              </a:solidFill>
              <a:latin typeface="Arial" panose="020B0604020202020204" pitchFamily="34" charset="0"/>
              <a:cs typeface="Arial" panose="020B0604020202020204" pitchFamily="34" charset="0"/>
            </a:endParaRPr>
          </a:p>
        </p:txBody>
      </p:sp>
      <p:sp>
        <p:nvSpPr>
          <p:cNvPr id="3" name="Označba mesta besedila 2"/>
          <p:cNvSpPr>
            <a:spLocks noGrp="1"/>
          </p:cNvSpPr>
          <p:nvPr>
            <p:ph type="body" idx="1"/>
          </p:nvPr>
        </p:nvSpPr>
        <p:spPr>
          <a:xfrm>
            <a:off x="990600" y="2057400"/>
            <a:ext cx="7239000" cy="3481239"/>
          </a:xfrm>
        </p:spPr>
        <p:txBody>
          <a:bodyPr>
            <a:normAutofit/>
          </a:bodyPr>
          <a:lstStyle/>
          <a:p>
            <a:pPr marL="0" indent="0" algn="ctr">
              <a:buNone/>
            </a:pPr>
            <a:r>
              <a:rPr lang="sl-SI" sz="2000" b="1" dirty="0"/>
              <a:t>REGIONALNA TEHNIKA </a:t>
            </a:r>
            <a:endParaRPr lang="sl-SI" sz="2000" b="1" dirty="0" smtClean="0"/>
          </a:p>
          <a:p>
            <a:pPr marL="0" indent="0" algn="ctr">
              <a:buNone/>
            </a:pPr>
            <a:r>
              <a:rPr lang="sl-SI" sz="2000" dirty="0"/>
              <a:t>r</a:t>
            </a:r>
            <a:r>
              <a:rPr lang="sl-SI" sz="2000" dirty="0" smtClean="0"/>
              <a:t>egionalni blok ili infiltracija rane</a:t>
            </a:r>
            <a:endParaRPr lang="sl-SI" sz="2000" dirty="0"/>
          </a:p>
          <a:p>
            <a:pPr marL="0" indent="0" algn="ctr">
              <a:buNone/>
            </a:pPr>
            <a:r>
              <a:rPr lang="sl-SI" sz="2000" b="1" dirty="0" smtClean="0"/>
              <a:t>PLUS</a:t>
            </a:r>
            <a:endParaRPr lang="sl-SI" sz="2000" b="1" dirty="0"/>
          </a:p>
          <a:p>
            <a:pPr marL="0" indent="0" algn="ctr">
              <a:buNone/>
            </a:pPr>
            <a:r>
              <a:rPr lang="sl-SI" sz="2000" b="1" dirty="0"/>
              <a:t>SISTEMSKA ANALGEZIJA</a:t>
            </a:r>
          </a:p>
          <a:p>
            <a:pPr marL="0" indent="0" algn="ctr">
              <a:buNone/>
            </a:pPr>
            <a:r>
              <a:rPr lang="sl-SI" sz="2000" dirty="0" err="1"/>
              <a:t>paracetamol</a:t>
            </a:r>
            <a:r>
              <a:rPr lang="sl-SI" sz="2000" dirty="0"/>
              <a:t> / </a:t>
            </a:r>
            <a:r>
              <a:rPr lang="sl-SI" sz="2000" dirty="0" err="1"/>
              <a:t>metamizol</a:t>
            </a:r>
            <a:r>
              <a:rPr lang="sl-SI" sz="2000" dirty="0"/>
              <a:t> / NSAIL / opioid</a:t>
            </a:r>
            <a:r>
              <a:rPr lang="sl-SI" sz="2000" b="1" dirty="0"/>
              <a:t> </a:t>
            </a:r>
          </a:p>
          <a:p>
            <a:pPr marL="0" indent="0" algn="ctr">
              <a:buNone/>
            </a:pPr>
            <a:endParaRPr lang="sl-SI" sz="2000" b="1" dirty="0"/>
          </a:p>
          <a:p>
            <a:pPr marL="0" indent="0" algn="ctr">
              <a:buNone/>
            </a:pPr>
            <a:r>
              <a:rPr lang="sl-SI" sz="2000" b="1" dirty="0"/>
              <a:t>CILJ: 	</a:t>
            </a:r>
          </a:p>
          <a:p>
            <a:pPr marL="0" indent="0">
              <a:buNone/>
            </a:pPr>
            <a:r>
              <a:rPr lang="sl-SI" sz="2000" b="1" dirty="0"/>
              <a:t>POBOLJŠATI EFEKTIVNOST, MINIMIZOVATI POTREBE ZA OPIOIDIMA</a:t>
            </a:r>
          </a:p>
        </p:txBody>
      </p:sp>
      <p:sp>
        <p:nvSpPr>
          <p:cNvPr id="4" name="PoljeZBesedilom 3"/>
          <p:cNvSpPr txBox="1"/>
          <p:nvPr/>
        </p:nvSpPr>
        <p:spPr>
          <a:xfrm>
            <a:off x="304800" y="5538639"/>
            <a:ext cx="8610600" cy="584775"/>
          </a:xfrm>
          <a:prstGeom prst="rect">
            <a:avLst/>
          </a:prstGeom>
          <a:noFill/>
        </p:spPr>
        <p:txBody>
          <a:bodyPr wrap="square" rtlCol="0">
            <a:spAutoFit/>
          </a:bodyPr>
          <a:lstStyle/>
          <a:p>
            <a:r>
              <a:rPr lang="en-US" altLang="sl-SI" sz="1600" dirty="0" err="1"/>
              <a:t>Schug</a:t>
            </a:r>
            <a:r>
              <a:rPr lang="en-US" altLang="sl-SI" sz="1600" dirty="0"/>
              <a:t> SA et al. </a:t>
            </a:r>
            <a:r>
              <a:rPr lang="en-US" altLang="sl-SI" sz="1600" i="1" dirty="0"/>
              <a:t>Acute Pain Management: Scientific Evidence</a:t>
            </a:r>
            <a:r>
              <a:rPr lang="en-US" altLang="sl-SI" sz="1600" dirty="0"/>
              <a:t>. 4th ed. Melbourne: Australian and New Zealand College of </a:t>
            </a:r>
            <a:r>
              <a:rPr lang="en-US" altLang="sl-SI" sz="1600" dirty="0" err="1"/>
              <a:t>Anaesthetists</a:t>
            </a:r>
            <a:r>
              <a:rPr lang="en-US" altLang="sl-SI" sz="1600" dirty="0"/>
              <a:t> and Faculty of Pain Medicine; 2015.</a:t>
            </a:r>
            <a:endParaRPr lang="sl-SI" sz="1600" dirty="0"/>
          </a:p>
        </p:txBody>
      </p:sp>
    </p:spTree>
    <p:extLst>
      <p:ext uri="{BB962C8B-B14F-4D97-AF65-F5344CB8AC3E}">
        <p14:creationId xmlns:p14="http://schemas.microsoft.com/office/powerpoint/2010/main" val="390759664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p:cNvSpPr>
            <a:spLocks noGrp="1"/>
          </p:cNvSpPr>
          <p:nvPr>
            <p:ph type="title"/>
          </p:nvPr>
        </p:nvSpPr>
        <p:spPr>
          <a:xfrm>
            <a:off x="1042988" y="1219201"/>
            <a:ext cx="7640637" cy="1676400"/>
          </a:xfrm>
        </p:spPr>
        <p:txBody>
          <a:bodyPr>
            <a:normAutofit fontScale="90000"/>
          </a:bodyPr>
          <a:lstStyle/>
          <a:p>
            <a:r>
              <a:rPr lang="sl-SI" altLang="sl-SI" sz="1800" b="1" dirty="0" smtClean="0"/>
              <a:t>ŠTA MOŽEMO UČINITI</a:t>
            </a:r>
            <a:r>
              <a:rPr lang="sl-SI" altLang="sl-SI" sz="1800" dirty="0" smtClean="0"/>
              <a:t/>
            </a:r>
            <a:br>
              <a:rPr lang="sl-SI" altLang="sl-SI" sz="1800" dirty="0" smtClean="0"/>
            </a:br>
            <a:r>
              <a:rPr lang="sl-SI" altLang="sl-SI" sz="1800" dirty="0" smtClean="0"/>
              <a:t/>
            </a:r>
            <a:br>
              <a:rPr lang="sl-SI" altLang="sl-SI" sz="1800" dirty="0" smtClean="0"/>
            </a:br>
            <a:r>
              <a:rPr lang="sl-SI" altLang="sl-SI" sz="1800" dirty="0" smtClean="0"/>
              <a:t>DA BI </a:t>
            </a:r>
            <a:r>
              <a:rPr lang="sl-SI" altLang="sl-SI" sz="1800" b="1" dirty="0" smtClean="0"/>
              <a:t>SMANJILI POSTOPERATIVNI BOL</a:t>
            </a:r>
            <a:r>
              <a:rPr lang="sl-SI" altLang="sl-SI" sz="1800" dirty="0" smtClean="0"/>
              <a:t/>
            </a:r>
            <a:br>
              <a:rPr lang="sl-SI" altLang="sl-SI" sz="1800" dirty="0" smtClean="0"/>
            </a:br>
            <a:r>
              <a:rPr lang="sl-SI" altLang="sl-SI" sz="1800" dirty="0" smtClean="0"/>
              <a:t>DA BI SMANJILI </a:t>
            </a:r>
            <a:r>
              <a:rPr lang="sl-SI" altLang="sl-SI" sz="1800" b="1" dirty="0" smtClean="0"/>
              <a:t>UPOTREBU OPIOIDA</a:t>
            </a:r>
            <a:r>
              <a:rPr lang="sl-SI" altLang="sl-SI" sz="1800" dirty="0" smtClean="0"/>
              <a:t/>
            </a:r>
            <a:br>
              <a:rPr lang="sl-SI" altLang="sl-SI" sz="1800" dirty="0" smtClean="0"/>
            </a:br>
            <a:r>
              <a:rPr lang="sl-SI" altLang="sl-SI" sz="1800" dirty="0" smtClean="0"/>
              <a:t>DA BI SMANJILI INCIDENCIJU </a:t>
            </a:r>
            <a:r>
              <a:rPr lang="sl-SI" altLang="sl-SI" sz="1800" b="1" dirty="0" smtClean="0"/>
              <a:t>HRONIČNOG POSTOPERATIVNOG BOLA</a:t>
            </a:r>
            <a:r>
              <a:rPr lang="sl-SI" altLang="sl-SI" sz="2000" dirty="0" smtClean="0"/>
              <a:t/>
            </a:r>
            <a:br>
              <a:rPr lang="sl-SI" altLang="sl-SI" sz="2000" dirty="0" smtClean="0"/>
            </a:br>
            <a:r>
              <a:rPr lang="sl-SI" altLang="sl-SI" sz="2000" dirty="0" smtClean="0"/>
              <a:t/>
            </a:r>
            <a:br>
              <a:rPr lang="sl-SI" altLang="sl-SI" sz="2000" dirty="0" smtClean="0"/>
            </a:br>
            <a:endParaRPr lang="sl-SI" altLang="sl-SI" sz="2000" dirty="0" smtClean="0"/>
          </a:p>
        </p:txBody>
      </p:sp>
      <p:sp>
        <p:nvSpPr>
          <p:cNvPr id="3" name="Označba mesta vsebine 2"/>
          <p:cNvSpPr>
            <a:spLocks noGrp="1"/>
          </p:cNvSpPr>
          <p:nvPr>
            <p:ph idx="1"/>
          </p:nvPr>
        </p:nvSpPr>
        <p:spPr>
          <a:xfrm>
            <a:off x="1370013" y="2895600"/>
            <a:ext cx="7313612" cy="3046413"/>
          </a:xfrm>
        </p:spPr>
        <p:txBody>
          <a:bodyPr/>
          <a:lstStyle/>
          <a:p>
            <a:pPr marL="0" indent="0">
              <a:buFont typeface="Wingdings" panose="05000000000000000000" pitchFamily="2" charset="2"/>
              <a:buNone/>
              <a:defRPr/>
            </a:pPr>
            <a:endParaRPr lang="sl-SI" sz="1800" dirty="0" smtClean="0"/>
          </a:p>
          <a:p>
            <a:pPr>
              <a:defRPr/>
            </a:pPr>
            <a:r>
              <a:rPr lang="sl-SI" sz="1800" b="1" dirty="0" smtClean="0"/>
              <a:t>PREDOPERATIVNO: PREEMPTIVE ANALGEZIJA</a:t>
            </a:r>
          </a:p>
          <a:p>
            <a:pPr>
              <a:defRPr/>
            </a:pPr>
            <a:endParaRPr lang="sl-SI" sz="1800" b="1" dirty="0"/>
          </a:p>
          <a:p>
            <a:pPr>
              <a:defRPr/>
            </a:pPr>
            <a:r>
              <a:rPr lang="sl-SI" sz="1800" b="1" dirty="0" smtClean="0"/>
              <a:t>INTRAOPERATIVNO: MULTIMODALNA ANESTEZIJA</a:t>
            </a:r>
          </a:p>
          <a:p>
            <a:pPr>
              <a:defRPr/>
            </a:pPr>
            <a:endParaRPr lang="sl-SI" sz="1800" b="1" dirty="0"/>
          </a:p>
          <a:p>
            <a:pPr>
              <a:defRPr/>
            </a:pPr>
            <a:r>
              <a:rPr lang="sl-SI" sz="1800" b="1" dirty="0" smtClean="0"/>
              <a:t>POSTOPERATIVNO: MULTIMODALNA ANALGEZIJA</a:t>
            </a:r>
            <a:endParaRPr lang="sl-SI" sz="1800" b="1" dirty="0"/>
          </a:p>
        </p:txBody>
      </p:sp>
    </p:spTree>
    <p:extLst>
      <p:ext uri="{BB962C8B-B14F-4D97-AF65-F5344CB8AC3E}">
        <p14:creationId xmlns:p14="http://schemas.microsoft.com/office/powerpoint/2010/main" val="2587646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p:nvPr>
        </p:nvSpPr>
        <p:spPr/>
        <p:txBody>
          <a:bodyPr/>
          <a:lstStyle/>
          <a:p>
            <a:pPr algn="ctr"/>
            <a:r>
              <a:rPr lang="sl-SI" altLang="sl-SI" sz="2000" dirty="0" smtClean="0"/>
              <a:t>PREDOPERATIVNO PRIMENJIVANJE ANALGETIKA UNAPRED:</a:t>
            </a:r>
            <a:br>
              <a:rPr lang="sl-SI" altLang="sl-SI" sz="2000" dirty="0" smtClean="0"/>
            </a:br>
            <a:r>
              <a:rPr lang="sl-SI" altLang="sl-SI" sz="2000" dirty="0" smtClean="0"/>
              <a:t>PREEMPTIVE ANALGEZIJA</a:t>
            </a:r>
          </a:p>
        </p:txBody>
      </p:sp>
      <p:sp>
        <p:nvSpPr>
          <p:cNvPr id="3" name="Označba mesta vsebine 2"/>
          <p:cNvSpPr>
            <a:spLocks noGrp="1"/>
          </p:cNvSpPr>
          <p:nvPr>
            <p:ph idx="1"/>
          </p:nvPr>
        </p:nvSpPr>
        <p:spPr/>
        <p:txBody>
          <a:bodyPr/>
          <a:lstStyle/>
          <a:p>
            <a:pPr>
              <a:defRPr/>
            </a:pPr>
            <a:r>
              <a:rPr lang="sl-SI" sz="1600" b="1" dirty="0" smtClean="0">
                <a:solidFill>
                  <a:schemeClr val="accent6">
                    <a:lumMod val="50000"/>
                  </a:schemeClr>
                </a:solidFill>
              </a:rPr>
              <a:t>I.V. PARACETAMOL </a:t>
            </a:r>
            <a:r>
              <a:rPr lang="sl-SI" sz="1600" b="1" dirty="0" smtClean="0"/>
              <a:t>PRE OPERACIJE: </a:t>
            </a:r>
          </a:p>
          <a:p>
            <a:pPr marL="0" indent="0">
              <a:buFont typeface="Wingdings" panose="05000000000000000000" pitchFamily="2" charset="2"/>
              <a:buNone/>
              <a:defRPr/>
            </a:pPr>
            <a:r>
              <a:rPr lang="sl-SI" sz="1600" dirty="0" err="1" smtClean="0"/>
              <a:t>Zahn</a:t>
            </a:r>
            <a:r>
              <a:rPr lang="sl-SI" sz="1600" dirty="0"/>
              <a:t> </a:t>
            </a:r>
            <a:r>
              <a:rPr lang="sl-SI" sz="1600" dirty="0" smtClean="0"/>
              <a:t>PK, </a:t>
            </a:r>
            <a:r>
              <a:rPr lang="sl-SI" sz="1600" dirty="0" err="1" smtClean="0"/>
              <a:t>Schug</a:t>
            </a:r>
            <a:r>
              <a:rPr lang="sl-SI" sz="1600" dirty="0" smtClean="0"/>
              <a:t> SA et </a:t>
            </a:r>
            <a:r>
              <a:rPr lang="sl-SI" sz="1600" dirty="0" err="1" smtClean="0"/>
              <a:t>al</a:t>
            </a:r>
            <a:r>
              <a:rPr lang="sl-SI" sz="1600" dirty="0" smtClean="0"/>
              <a:t>. </a:t>
            </a:r>
            <a:r>
              <a:rPr lang="en-US" sz="1600" b="1" dirty="0" smtClean="0"/>
              <a:t>Paracetamol </a:t>
            </a:r>
            <a:r>
              <a:rPr lang="en-US" sz="1600" b="1" dirty="0"/>
              <a:t>for perioperative analgesia. Old substance - new </a:t>
            </a:r>
            <a:r>
              <a:rPr lang="en-US" sz="1600" b="1" dirty="0" smtClean="0"/>
              <a:t>insights</a:t>
            </a:r>
            <a:r>
              <a:rPr lang="sl-SI" sz="1600" b="1" dirty="0" smtClean="0"/>
              <a:t>. </a:t>
            </a:r>
            <a:r>
              <a:rPr lang="sl-SI" sz="1600" u="sng" dirty="0" err="1">
                <a:hlinkClick r:id="rId2" tooltip="Der Anaesthesist."/>
              </a:rPr>
              <a:t>Anaesthesist</a:t>
            </a:r>
            <a:r>
              <a:rPr lang="sl-SI" sz="1600" u="sng" dirty="0">
                <a:hlinkClick r:id="rId2" tooltip="Der Anaesthesist."/>
              </a:rPr>
              <a:t>.</a:t>
            </a:r>
            <a:r>
              <a:rPr lang="sl-SI" sz="1600" dirty="0"/>
              <a:t> 2010 Oct;59(10):</a:t>
            </a:r>
            <a:r>
              <a:rPr lang="sl-SI" sz="1600" dirty="0" smtClean="0"/>
              <a:t>940-52</a:t>
            </a:r>
          </a:p>
          <a:p>
            <a:pPr marL="0" indent="0">
              <a:buFont typeface="Wingdings" panose="05000000000000000000" pitchFamily="2" charset="2"/>
              <a:buNone/>
              <a:defRPr/>
            </a:pPr>
            <a:r>
              <a:rPr lang="sl-SI" sz="1600" dirty="0" err="1" smtClean="0"/>
              <a:t>Schug</a:t>
            </a:r>
            <a:r>
              <a:rPr lang="sl-SI" sz="1600" dirty="0" smtClean="0"/>
              <a:t> SA et </a:t>
            </a:r>
            <a:r>
              <a:rPr lang="sl-SI" sz="1600" dirty="0" err="1" smtClean="0"/>
              <a:t>al</a:t>
            </a:r>
            <a:r>
              <a:rPr lang="sl-SI" sz="1600" dirty="0" smtClean="0"/>
              <a:t>. 2019 In </a:t>
            </a:r>
            <a:r>
              <a:rPr lang="sl-SI" sz="1600" dirty="0" err="1" smtClean="0"/>
              <a:t>press</a:t>
            </a:r>
            <a:endParaRPr lang="en-US" sz="1600" dirty="0"/>
          </a:p>
          <a:p>
            <a:pPr marL="0" indent="0">
              <a:buFont typeface="Wingdings" panose="05000000000000000000" pitchFamily="2" charset="2"/>
              <a:buNone/>
              <a:defRPr/>
            </a:pPr>
            <a:endParaRPr lang="sl-SI" sz="1600" b="1" dirty="0"/>
          </a:p>
          <a:p>
            <a:pPr>
              <a:defRPr/>
            </a:pPr>
            <a:r>
              <a:rPr lang="sl-SI" sz="1600" b="1" dirty="0" smtClean="0">
                <a:solidFill>
                  <a:schemeClr val="accent6">
                    <a:lumMod val="50000"/>
                  </a:schemeClr>
                </a:solidFill>
              </a:rPr>
              <a:t>NSAR  ,  GABAPENTIN </a:t>
            </a:r>
            <a:r>
              <a:rPr lang="sl-SI" sz="1600" b="1" dirty="0" smtClean="0"/>
              <a:t>PRE OPERACIJE:</a:t>
            </a:r>
          </a:p>
          <a:p>
            <a:pPr marL="0" indent="0">
              <a:buFont typeface="Wingdings" panose="05000000000000000000" pitchFamily="2" charset="2"/>
              <a:buNone/>
              <a:defRPr/>
            </a:pPr>
            <a:r>
              <a:rPr lang="sl-SI" sz="1600" dirty="0" err="1" smtClean="0"/>
              <a:t>Nir</a:t>
            </a:r>
            <a:r>
              <a:rPr lang="sl-SI" sz="1600" dirty="0" smtClean="0"/>
              <a:t> RR et </a:t>
            </a:r>
            <a:r>
              <a:rPr lang="sl-SI" sz="1600" dirty="0" err="1" smtClean="0"/>
              <a:t>al</a:t>
            </a:r>
            <a:r>
              <a:rPr lang="sl-SI" sz="1600" dirty="0" smtClean="0"/>
              <a:t>. </a:t>
            </a:r>
            <a:r>
              <a:rPr lang="en-US" sz="1600" b="1" dirty="0" smtClean="0"/>
              <a:t>Preoperative preemptive drug administration for acute postoperative pain: A systematic review and meta-analysis.</a:t>
            </a:r>
            <a:r>
              <a:rPr lang="sl-SI" sz="1600" b="1" dirty="0" smtClean="0"/>
              <a:t> </a:t>
            </a:r>
            <a:r>
              <a:rPr lang="sl-SI" sz="1600" u="sng" dirty="0" smtClean="0">
                <a:hlinkClick r:id="rId3" tooltip="European journal of pain (London, England)."/>
              </a:rPr>
              <a:t>Eur J </a:t>
            </a:r>
            <a:r>
              <a:rPr lang="sl-SI" sz="1600" u="sng" dirty="0" err="1" smtClean="0">
                <a:hlinkClick r:id="rId3" tooltip="European journal of pain (London, England)."/>
              </a:rPr>
              <a:t>Pain</a:t>
            </a:r>
            <a:r>
              <a:rPr lang="sl-SI" sz="1600" u="sng" dirty="0" smtClean="0">
                <a:hlinkClick r:id="rId3" tooltip="European journal of pain (London, England)."/>
              </a:rPr>
              <a:t>.</a:t>
            </a:r>
            <a:r>
              <a:rPr lang="sl-SI" sz="1600" dirty="0" smtClean="0"/>
              <a:t> 2016 Aug;20(7):1025-43.</a:t>
            </a:r>
          </a:p>
          <a:p>
            <a:pPr marL="0" indent="0">
              <a:buFont typeface="Wingdings" panose="05000000000000000000" pitchFamily="2" charset="2"/>
              <a:buNone/>
              <a:defRPr/>
            </a:pPr>
            <a:endParaRPr lang="sl-SI" sz="1600" b="1" dirty="0"/>
          </a:p>
          <a:p>
            <a:pPr>
              <a:defRPr/>
            </a:pPr>
            <a:r>
              <a:rPr lang="sl-SI" sz="1600" b="1" dirty="0" smtClean="0">
                <a:solidFill>
                  <a:schemeClr val="accent6">
                    <a:lumMod val="50000"/>
                  </a:schemeClr>
                </a:solidFill>
              </a:rPr>
              <a:t>PREGABALIN PRE OPERACIJE</a:t>
            </a:r>
            <a:r>
              <a:rPr lang="sl-SI" sz="1600" b="1" dirty="0" smtClean="0"/>
              <a:t>:</a:t>
            </a:r>
          </a:p>
          <a:p>
            <a:pPr marL="0" indent="0">
              <a:buFont typeface="Wingdings" panose="05000000000000000000" pitchFamily="2" charset="2"/>
              <a:buNone/>
              <a:defRPr/>
            </a:pPr>
            <a:r>
              <a:rPr lang="sl-SI" sz="1600" dirty="0" err="1" smtClean="0"/>
              <a:t>Mishriky</a:t>
            </a:r>
            <a:r>
              <a:rPr lang="sl-SI" sz="1600" dirty="0" smtClean="0"/>
              <a:t> MB et </a:t>
            </a:r>
            <a:r>
              <a:rPr lang="sl-SI" sz="1600" dirty="0" err="1" smtClean="0"/>
              <a:t>al</a:t>
            </a:r>
            <a:r>
              <a:rPr lang="sl-SI" sz="1600" b="1" dirty="0" smtClean="0"/>
              <a:t>. </a:t>
            </a:r>
            <a:r>
              <a:rPr lang="en-US" sz="1600" b="1" dirty="0" smtClean="0"/>
              <a:t>Impact </a:t>
            </a:r>
            <a:r>
              <a:rPr lang="en-US" sz="1600" b="1" dirty="0"/>
              <a:t>of </a:t>
            </a:r>
            <a:r>
              <a:rPr lang="en-US" sz="1600" b="1" dirty="0" err="1"/>
              <a:t>pregabalin</a:t>
            </a:r>
            <a:r>
              <a:rPr lang="en-US" sz="1600" b="1" dirty="0"/>
              <a:t> on acute and persistent postoperative pain: a systematic review and meta-analysis</a:t>
            </a:r>
            <a:r>
              <a:rPr lang="en-US" sz="1600" b="1" dirty="0" smtClean="0"/>
              <a:t>.</a:t>
            </a:r>
            <a:r>
              <a:rPr lang="sl-SI" sz="1600" b="1" dirty="0" smtClean="0"/>
              <a:t> </a:t>
            </a:r>
            <a:r>
              <a:rPr lang="sl-SI" sz="1600" u="sng" dirty="0">
                <a:hlinkClick r:id="rId4" tooltip="British journal of anaesthesia."/>
              </a:rPr>
              <a:t>Br J </a:t>
            </a:r>
            <a:r>
              <a:rPr lang="sl-SI" sz="1600" u="sng" dirty="0" err="1">
                <a:hlinkClick r:id="rId4" tooltip="British journal of anaesthesia."/>
              </a:rPr>
              <a:t>Anaesth</a:t>
            </a:r>
            <a:r>
              <a:rPr lang="sl-SI" sz="1600" u="sng" dirty="0">
                <a:hlinkClick r:id="rId4" tooltip="British journal of anaesthesia."/>
              </a:rPr>
              <a:t>.</a:t>
            </a:r>
            <a:r>
              <a:rPr lang="sl-SI" sz="1600" dirty="0"/>
              <a:t> 2015 Jan;114(1):10-31</a:t>
            </a:r>
            <a:endParaRPr lang="en-US" sz="1600" b="1" dirty="0"/>
          </a:p>
          <a:p>
            <a:pPr marL="0" indent="0">
              <a:buFont typeface="Wingdings" panose="05000000000000000000" pitchFamily="2" charset="2"/>
              <a:buNone/>
              <a:defRPr/>
            </a:pPr>
            <a:endParaRPr lang="en-US" sz="1600" b="1" dirty="0" smtClean="0"/>
          </a:p>
          <a:p>
            <a:pPr>
              <a:defRPr/>
            </a:pPr>
            <a:endParaRPr lang="sl-SI" sz="1600" dirty="0"/>
          </a:p>
        </p:txBody>
      </p:sp>
    </p:spTree>
    <p:extLst>
      <p:ext uri="{BB962C8B-B14F-4D97-AF65-F5344CB8AC3E}">
        <p14:creationId xmlns:p14="http://schemas.microsoft.com/office/powerpoint/2010/main" val="3426199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a:xfrm>
            <a:off x="539750" y="0"/>
            <a:ext cx="8143875" cy="1676400"/>
          </a:xfrm>
        </p:spPr>
        <p:txBody>
          <a:bodyPr/>
          <a:lstStyle/>
          <a:p>
            <a:pPr algn="ctr"/>
            <a:r>
              <a:rPr lang="sl-SI" altLang="sl-SI" sz="2000" dirty="0" smtClean="0"/>
              <a:t>MULTIMODALNA ANESTEZIJA: </a:t>
            </a:r>
            <a:br>
              <a:rPr lang="sl-SI" altLang="sl-SI" sz="2000" dirty="0" smtClean="0"/>
            </a:br>
            <a:r>
              <a:rPr lang="sl-SI" altLang="sl-SI" sz="2000" dirty="0" smtClean="0"/>
              <a:t>MANJI  BOL PO OPERACIJI</a:t>
            </a:r>
          </a:p>
        </p:txBody>
      </p:sp>
      <p:sp>
        <p:nvSpPr>
          <p:cNvPr id="3" name="Označba mesta vsebine 2"/>
          <p:cNvSpPr>
            <a:spLocks noGrp="1"/>
          </p:cNvSpPr>
          <p:nvPr>
            <p:ph idx="1"/>
          </p:nvPr>
        </p:nvSpPr>
        <p:spPr>
          <a:xfrm>
            <a:off x="684213" y="1557338"/>
            <a:ext cx="8280400" cy="4384675"/>
          </a:xfrm>
        </p:spPr>
        <p:txBody>
          <a:bodyPr>
            <a:normAutofit lnSpcReduction="10000"/>
          </a:bodyPr>
          <a:lstStyle/>
          <a:p>
            <a:pPr>
              <a:defRPr/>
            </a:pPr>
            <a:r>
              <a:rPr lang="sl-SI" sz="1800" b="1" dirty="0" smtClean="0"/>
              <a:t>REGIONALNA ANESTEZIJA</a:t>
            </a:r>
            <a:r>
              <a:rPr lang="sl-SI" sz="1800" dirty="0" smtClean="0"/>
              <a:t>: </a:t>
            </a:r>
            <a:r>
              <a:rPr lang="sl-SI" sz="1800" dirty="0" smtClean="0">
                <a:solidFill>
                  <a:schemeClr val="accent6">
                    <a:lumMod val="50000"/>
                  </a:schemeClr>
                </a:solidFill>
              </a:rPr>
              <a:t>kad god je </a:t>
            </a:r>
            <a:r>
              <a:rPr lang="sl-SI" sz="1800" dirty="0" err="1" smtClean="0">
                <a:solidFill>
                  <a:schemeClr val="accent6">
                    <a:lumMod val="50000"/>
                  </a:schemeClr>
                </a:solidFill>
              </a:rPr>
              <a:t>moguće</a:t>
            </a:r>
            <a:r>
              <a:rPr lang="sl-SI" sz="1800" dirty="0" smtClean="0">
                <a:solidFill>
                  <a:schemeClr val="accent6">
                    <a:lumMod val="50000"/>
                  </a:schemeClr>
                </a:solidFill>
              </a:rPr>
              <a:t>!</a:t>
            </a:r>
          </a:p>
          <a:p>
            <a:pPr marL="0" indent="0">
              <a:buFont typeface="Wingdings" panose="05000000000000000000" pitchFamily="2" charset="2"/>
              <a:buNone/>
              <a:defRPr/>
            </a:pPr>
            <a:r>
              <a:rPr lang="sl-SI" sz="1600" dirty="0" err="1" smtClean="0"/>
              <a:t>Richman</a:t>
            </a:r>
            <a:r>
              <a:rPr lang="sl-SI" sz="1600" dirty="0" smtClean="0"/>
              <a:t> JM. </a:t>
            </a:r>
            <a:r>
              <a:rPr lang="en-US" sz="1600" dirty="0" smtClean="0"/>
              <a:t>Does </a:t>
            </a:r>
            <a:r>
              <a:rPr lang="en-US" sz="1600" dirty="0"/>
              <a:t>continuous peripheral nerve block provide superior pain control to opioids? A meta-analysis</a:t>
            </a:r>
            <a:r>
              <a:rPr lang="en-US" sz="1600" dirty="0" smtClean="0"/>
              <a:t>.</a:t>
            </a:r>
            <a:r>
              <a:rPr lang="sl-SI" sz="1600" dirty="0" smtClean="0"/>
              <a:t> </a:t>
            </a:r>
            <a:r>
              <a:rPr lang="en-US" sz="1600" u="sng" dirty="0" err="1">
                <a:hlinkClick r:id="rId2" tooltip="Anesthesia and analgesia."/>
              </a:rPr>
              <a:t>Anesth</a:t>
            </a:r>
            <a:r>
              <a:rPr lang="en-US" sz="1600" u="sng" dirty="0">
                <a:hlinkClick r:id="rId2" tooltip="Anesthesia and analgesia."/>
              </a:rPr>
              <a:t> </a:t>
            </a:r>
            <a:r>
              <a:rPr lang="en-US" sz="1600" u="sng" dirty="0" err="1">
                <a:hlinkClick r:id="rId2" tooltip="Anesthesia and analgesia."/>
              </a:rPr>
              <a:t>Analg</a:t>
            </a:r>
            <a:r>
              <a:rPr lang="en-US" sz="1600" u="sng" dirty="0">
                <a:hlinkClick r:id="rId2" tooltip="Anesthesia and analgesia."/>
              </a:rPr>
              <a:t>.</a:t>
            </a:r>
            <a:r>
              <a:rPr lang="en-US" sz="1600" dirty="0"/>
              <a:t> 2006 Jan;102(1):248-57</a:t>
            </a:r>
          </a:p>
          <a:p>
            <a:pPr marL="0" indent="0">
              <a:buFont typeface="Wingdings" panose="05000000000000000000" pitchFamily="2" charset="2"/>
              <a:buNone/>
              <a:defRPr/>
            </a:pPr>
            <a:endParaRPr lang="sl-SI" sz="1800" dirty="0" smtClean="0"/>
          </a:p>
          <a:p>
            <a:pPr>
              <a:defRPr/>
            </a:pPr>
            <a:r>
              <a:rPr lang="sl-SI" sz="1800" dirty="0" smtClean="0"/>
              <a:t> </a:t>
            </a:r>
            <a:r>
              <a:rPr lang="sl-SI" sz="1800" b="1" dirty="0" smtClean="0"/>
              <a:t>KETAMIN</a:t>
            </a:r>
            <a:r>
              <a:rPr lang="sl-SI" sz="1800" dirty="0" smtClean="0"/>
              <a:t> </a:t>
            </a:r>
            <a:r>
              <a:rPr lang="sl-SI" sz="1800" dirty="0">
                <a:solidFill>
                  <a:schemeClr val="accent6">
                    <a:lumMod val="50000"/>
                  </a:schemeClr>
                </a:solidFill>
              </a:rPr>
              <a:t>u</a:t>
            </a:r>
            <a:r>
              <a:rPr lang="sl-SI" sz="1800" dirty="0" smtClean="0">
                <a:solidFill>
                  <a:schemeClr val="accent6">
                    <a:lumMod val="50000"/>
                  </a:schemeClr>
                </a:solidFill>
              </a:rPr>
              <a:t> </a:t>
            </a:r>
            <a:r>
              <a:rPr lang="sl-SI" sz="1800" dirty="0" err="1" smtClean="0">
                <a:solidFill>
                  <a:schemeClr val="accent6">
                    <a:lumMod val="50000"/>
                  </a:schemeClr>
                </a:solidFill>
              </a:rPr>
              <a:t>kontinuiranoj</a:t>
            </a:r>
            <a:r>
              <a:rPr lang="sl-SI" sz="1800" dirty="0" smtClean="0">
                <a:solidFill>
                  <a:schemeClr val="accent6">
                    <a:lumMod val="50000"/>
                  </a:schemeClr>
                </a:solidFill>
              </a:rPr>
              <a:t> infuziji: </a:t>
            </a:r>
          </a:p>
          <a:p>
            <a:pPr marL="0" indent="0">
              <a:buFont typeface="Wingdings" panose="05000000000000000000" pitchFamily="2" charset="2"/>
              <a:buNone/>
              <a:defRPr/>
            </a:pPr>
            <a:r>
              <a:rPr lang="sl-SI" sz="1800" dirty="0" smtClean="0">
                <a:solidFill>
                  <a:schemeClr val="accent6">
                    <a:lumMod val="50000"/>
                  </a:schemeClr>
                </a:solidFill>
              </a:rPr>
              <a:t>akutni </a:t>
            </a:r>
            <a:r>
              <a:rPr lang="sl-SI" sz="1800" dirty="0" err="1" smtClean="0">
                <a:solidFill>
                  <a:schemeClr val="accent6">
                    <a:lumMod val="50000"/>
                  </a:schemeClr>
                </a:solidFill>
              </a:rPr>
              <a:t>nevropatski</a:t>
            </a:r>
            <a:r>
              <a:rPr lang="sl-SI" sz="1800" dirty="0" smtClean="0">
                <a:solidFill>
                  <a:schemeClr val="accent6">
                    <a:lumMod val="50000"/>
                  </a:schemeClr>
                </a:solidFill>
              </a:rPr>
              <a:t> bol, </a:t>
            </a:r>
            <a:r>
              <a:rPr lang="sl-SI" sz="1800" dirty="0" err="1" smtClean="0">
                <a:solidFill>
                  <a:schemeClr val="accent6">
                    <a:lumMod val="50000"/>
                  </a:schemeClr>
                </a:solidFill>
              </a:rPr>
              <a:t>opioidno</a:t>
            </a:r>
            <a:r>
              <a:rPr lang="sl-SI" sz="1800" dirty="0" smtClean="0">
                <a:solidFill>
                  <a:schemeClr val="accent6">
                    <a:lumMod val="50000"/>
                  </a:schemeClr>
                </a:solidFill>
              </a:rPr>
              <a:t> tolerantni pacienti</a:t>
            </a:r>
          </a:p>
          <a:p>
            <a:pPr marL="0" indent="0">
              <a:buFont typeface="Wingdings" panose="05000000000000000000" pitchFamily="2" charset="2"/>
              <a:buNone/>
              <a:defRPr/>
            </a:pPr>
            <a:r>
              <a:rPr lang="sl-SI" sz="1600" dirty="0" err="1" smtClean="0"/>
              <a:t>Laskowski</a:t>
            </a:r>
            <a:r>
              <a:rPr lang="sl-SI" sz="1600" dirty="0" smtClean="0"/>
              <a:t> K. </a:t>
            </a:r>
            <a:r>
              <a:rPr lang="en-US" sz="1600" dirty="0" smtClean="0"/>
              <a:t>A </a:t>
            </a:r>
            <a:r>
              <a:rPr lang="en-US" sz="1600" dirty="0"/>
              <a:t>systematic review of intravenous ketamine for postoperative </a:t>
            </a:r>
            <a:r>
              <a:rPr lang="en-US" sz="1600" dirty="0" smtClean="0"/>
              <a:t>analgesia</a:t>
            </a:r>
            <a:r>
              <a:rPr lang="sl-SI" sz="1600" dirty="0" smtClean="0"/>
              <a:t>. </a:t>
            </a:r>
            <a:r>
              <a:rPr lang="en-US" sz="1600" u="sng" dirty="0">
                <a:hlinkClick r:id="rId3" tooltip="Canadian journal of anaesthesia = Journal canadien d'anesthesie."/>
              </a:rPr>
              <a:t>Can J </a:t>
            </a:r>
            <a:r>
              <a:rPr lang="en-US" sz="1600" u="sng" dirty="0" err="1">
                <a:hlinkClick r:id="rId3" tooltip="Canadian journal of anaesthesia = Journal canadien d'anesthesie."/>
              </a:rPr>
              <a:t>Anaesth</a:t>
            </a:r>
            <a:r>
              <a:rPr lang="en-US" sz="1600" u="sng" dirty="0">
                <a:hlinkClick r:id="rId3" tooltip="Canadian journal of anaesthesia = Journal canadien d'anesthesie."/>
              </a:rPr>
              <a:t>.</a:t>
            </a:r>
            <a:r>
              <a:rPr lang="en-US" sz="1600" dirty="0"/>
              <a:t> 2011 Oct;58(10):911-23</a:t>
            </a:r>
          </a:p>
          <a:p>
            <a:pPr marL="0" indent="0">
              <a:buFont typeface="Wingdings" panose="05000000000000000000" pitchFamily="2" charset="2"/>
              <a:buNone/>
              <a:defRPr/>
            </a:pPr>
            <a:endParaRPr lang="sl-SI" sz="1600" dirty="0" smtClean="0"/>
          </a:p>
          <a:p>
            <a:pPr>
              <a:defRPr/>
            </a:pPr>
            <a:endParaRPr lang="sl-SI" sz="1800" dirty="0"/>
          </a:p>
          <a:p>
            <a:pPr>
              <a:defRPr/>
            </a:pPr>
            <a:r>
              <a:rPr lang="sl-SI" sz="1800" b="1" dirty="0" smtClean="0"/>
              <a:t>LIDOKAIN</a:t>
            </a:r>
            <a:r>
              <a:rPr lang="sl-SI" sz="1800" dirty="0" smtClean="0"/>
              <a:t> u </a:t>
            </a:r>
            <a:r>
              <a:rPr lang="sl-SI" sz="1800" dirty="0" err="1" smtClean="0"/>
              <a:t>kontinuiranoj</a:t>
            </a:r>
            <a:r>
              <a:rPr lang="sl-SI" sz="1800" dirty="0" smtClean="0"/>
              <a:t> infuziji:</a:t>
            </a:r>
          </a:p>
          <a:p>
            <a:pPr marL="0" indent="0">
              <a:buFont typeface="Wingdings" panose="05000000000000000000" pitchFamily="2" charset="2"/>
              <a:buNone/>
              <a:defRPr/>
            </a:pPr>
            <a:r>
              <a:rPr lang="sl-SI" sz="1800" dirty="0" smtClean="0">
                <a:solidFill>
                  <a:schemeClr val="accent6">
                    <a:lumMod val="50000"/>
                  </a:schemeClr>
                </a:solidFill>
              </a:rPr>
              <a:t>za velike abdominalne / torakalne operacije </a:t>
            </a:r>
            <a:r>
              <a:rPr lang="sl-SI" sz="1800" dirty="0" err="1" smtClean="0">
                <a:solidFill>
                  <a:schemeClr val="accent6">
                    <a:lumMod val="50000"/>
                  </a:schemeClr>
                </a:solidFill>
              </a:rPr>
              <a:t>bez</a:t>
            </a:r>
            <a:r>
              <a:rPr lang="sl-SI" sz="1800" dirty="0" smtClean="0">
                <a:solidFill>
                  <a:schemeClr val="accent6">
                    <a:lumMod val="50000"/>
                  </a:schemeClr>
                </a:solidFill>
              </a:rPr>
              <a:t> epiduralne anestezije/analgezije</a:t>
            </a:r>
          </a:p>
          <a:p>
            <a:pPr marL="0" indent="0">
              <a:buFont typeface="Wingdings" panose="05000000000000000000" pitchFamily="2" charset="2"/>
              <a:buNone/>
              <a:defRPr/>
            </a:pPr>
            <a:r>
              <a:rPr lang="sl-SI" sz="1600" dirty="0" err="1" smtClean="0"/>
              <a:t>Sun</a:t>
            </a:r>
            <a:r>
              <a:rPr lang="sl-SI" sz="1600" dirty="0" smtClean="0"/>
              <a:t> Y. </a:t>
            </a:r>
            <a:r>
              <a:rPr lang="en-US" sz="1600" dirty="0" smtClean="0"/>
              <a:t>Perioperative </a:t>
            </a:r>
            <a:r>
              <a:rPr lang="en-US" sz="1600" dirty="0"/>
              <a:t>systemic lidocaine for postoperative analgesia and recovery after abdominal surgery: a meta-analysis of randomized controlled </a:t>
            </a:r>
            <a:r>
              <a:rPr lang="en-US" sz="1600" dirty="0" smtClean="0"/>
              <a:t>trials</a:t>
            </a:r>
            <a:r>
              <a:rPr lang="sl-SI" sz="1600" dirty="0" smtClean="0"/>
              <a:t>.</a:t>
            </a:r>
            <a:r>
              <a:rPr lang="fr-FR" sz="1600" u="sng" dirty="0">
                <a:hlinkClick r:id="rId4" tooltip="Diseases of the colon and rectum."/>
              </a:rPr>
              <a:t> Dis Colon Rectum.</a:t>
            </a:r>
            <a:r>
              <a:rPr lang="fr-FR" sz="1600" dirty="0"/>
              <a:t> 2012 Nov;55(11):1183-94</a:t>
            </a:r>
            <a:endParaRPr lang="en-US" sz="1600" dirty="0"/>
          </a:p>
          <a:p>
            <a:pPr marL="0" indent="0">
              <a:buFont typeface="Wingdings" panose="05000000000000000000" pitchFamily="2" charset="2"/>
              <a:buNone/>
              <a:defRPr/>
            </a:pPr>
            <a:endParaRPr lang="sl-SI" sz="1600" dirty="0"/>
          </a:p>
        </p:txBody>
      </p:sp>
    </p:spTree>
    <p:extLst>
      <p:ext uri="{BB962C8B-B14F-4D97-AF65-F5344CB8AC3E}">
        <p14:creationId xmlns:p14="http://schemas.microsoft.com/office/powerpoint/2010/main" val="1185612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l"/>
            <a:r>
              <a:rPr lang="sl-SI" altLang="sl-SI" sz="2000" b="1" dirty="0">
                <a:solidFill>
                  <a:schemeClr val="accent1">
                    <a:lumMod val="75000"/>
                  </a:schemeClr>
                </a:solidFill>
              </a:rPr>
              <a:t>PREDNOSTI </a:t>
            </a:r>
            <a:r>
              <a:rPr lang="sl-SI" altLang="sl-SI" sz="2000" b="1" dirty="0" smtClean="0">
                <a:solidFill>
                  <a:schemeClr val="accent1">
                    <a:lumMod val="75000"/>
                  </a:schemeClr>
                </a:solidFill>
              </a:rPr>
              <a:t/>
            </a:r>
            <a:br>
              <a:rPr lang="sl-SI" altLang="sl-SI" sz="2000" b="1" dirty="0" smtClean="0">
                <a:solidFill>
                  <a:schemeClr val="accent1">
                    <a:lumMod val="75000"/>
                  </a:schemeClr>
                </a:solidFill>
              </a:rPr>
            </a:br>
            <a:r>
              <a:rPr lang="sl-SI" altLang="sl-SI" sz="2000" b="1" dirty="0" smtClean="0">
                <a:solidFill>
                  <a:schemeClr val="accent1">
                    <a:lumMod val="75000"/>
                  </a:schemeClr>
                </a:solidFill>
              </a:rPr>
              <a:t>REGIONALNIH </a:t>
            </a:r>
            <a:r>
              <a:rPr lang="sl-SI" altLang="sl-SI" sz="2000" b="1" dirty="0">
                <a:solidFill>
                  <a:schemeClr val="accent1">
                    <a:lumMod val="75000"/>
                  </a:schemeClr>
                </a:solidFill>
              </a:rPr>
              <a:t>TEHNIKA ANALGEZIJE</a:t>
            </a:r>
            <a:endParaRPr lang="sl-SI" sz="2000" dirty="0"/>
          </a:p>
        </p:txBody>
      </p:sp>
      <p:sp>
        <p:nvSpPr>
          <p:cNvPr id="3" name="Označba mesta besedila 2"/>
          <p:cNvSpPr>
            <a:spLocks noGrp="1"/>
          </p:cNvSpPr>
          <p:nvPr>
            <p:ph type="body" idx="1"/>
          </p:nvPr>
        </p:nvSpPr>
        <p:spPr>
          <a:xfrm>
            <a:off x="152400" y="2057400"/>
            <a:ext cx="8534400" cy="3886200"/>
          </a:xfrm>
        </p:spPr>
        <p:txBody>
          <a:bodyPr>
            <a:normAutofit/>
          </a:bodyPr>
          <a:lstStyle/>
          <a:p>
            <a:pPr marL="0" indent="0" defTabSz="308063" hangingPunct="0">
              <a:buNone/>
            </a:pPr>
            <a:r>
              <a:rPr lang="sl-SI" sz="1800" dirty="0">
                <a:solidFill>
                  <a:srgbClr val="000000"/>
                </a:solidFill>
                <a:latin typeface="Helvetica Neue"/>
                <a:ea typeface="Helvetica Neue"/>
                <a:cs typeface="Helvetica Neue"/>
                <a:sym typeface="Helvetica Neue"/>
              </a:rPr>
              <a:t>POVEĆANJE BROJA </a:t>
            </a:r>
            <a:r>
              <a:rPr lang="sl-SI" sz="1800" b="1" dirty="0" smtClean="0">
                <a:solidFill>
                  <a:schemeClr val="accent1">
                    <a:lumMod val="75000"/>
                  </a:schemeClr>
                </a:solidFill>
                <a:latin typeface="Helvetica Neue"/>
                <a:sym typeface="Helvetica Neue"/>
              </a:rPr>
              <a:t>KONTINUIRANIH </a:t>
            </a:r>
          </a:p>
          <a:p>
            <a:pPr marL="0" indent="0" defTabSz="308063" hangingPunct="0">
              <a:buNone/>
            </a:pPr>
            <a:r>
              <a:rPr lang="sl-SI" sz="1800" b="1" dirty="0" smtClean="0">
                <a:solidFill>
                  <a:schemeClr val="accent1">
                    <a:lumMod val="75000"/>
                  </a:schemeClr>
                </a:solidFill>
                <a:latin typeface="Helvetica Neue"/>
                <a:sym typeface="Helvetica Neue"/>
              </a:rPr>
              <a:t>PERIFERNIH </a:t>
            </a:r>
            <a:r>
              <a:rPr lang="sl-SI" sz="1800" b="1" dirty="0">
                <a:solidFill>
                  <a:schemeClr val="accent1">
                    <a:lumMod val="75000"/>
                  </a:schemeClr>
                </a:solidFill>
                <a:latin typeface="Helvetica Neue"/>
                <a:sym typeface="Helvetica Neue"/>
              </a:rPr>
              <a:t>NERVNIH </a:t>
            </a:r>
            <a:r>
              <a:rPr lang="sl-SI" sz="1800" b="1" dirty="0" smtClean="0">
                <a:solidFill>
                  <a:schemeClr val="accent1">
                    <a:lumMod val="75000"/>
                  </a:schemeClr>
                </a:solidFill>
                <a:latin typeface="Helvetica Neue"/>
                <a:sym typeface="Helvetica Neue"/>
              </a:rPr>
              <a:t>BLOKOVA</a:t>
            </a:r>
          </a:p>
          <a:p>
            <a:pPr marL="0" indent="0" defTabSz="308063" hangingPunct="0">
              <a:buNone/>
            </a:pPr>
            <a:endParaRPr lang="sl-SI" sz="1800" b="1" dirty="0" smtClean="0">
              <a:solidFill>
                <a:schemeClr val="accent1">
                  <a:lumMod val="75000"/>
                </a:schemeClr>
              </a:solidFill>
              <a:latin typeface="Helvetica Neue"/>
              <a:sym typeface="Helvetica Neue"/>
            </a:endParaRPr>
          </a:p>
          <a:p>
            <a:pPr marL="0" indent="0" defTabSz="308063" hangingPunct="0">
              <a:buNone/>
            </a:pPr>
            <a:r>
              <a:rPr lang="sl-SI" altLang="sl-SI" sz="1800" dirty="0"/>
              <a:t>Regionalna </a:t>
            </a:r>
            <a:r>
              <a:rPr lang="sl-SI" altLang="sl-SI" sz="1800" dirty="0" smtClean="0"/>
              <a:t>analgezija</a:t>
            </a:r>
          </a:p>
          <a:p>
            <a:pPr marL="0" indent="0" defTabSz="308063" hangingPunct="0">
              <a:buNone/>
            </a:pPr>
            <a:r>
              <a:rPr lang="sl-SI" altLang="sl-SI" sz="1800" b="1" dirty="0" smtClean="0"/>
              <a:t> </a:t>
            </a:r>
            <a:r>
              <a:rPr lang="sl-SI" altLang="sl-SI" sz="1800" b="1" dirty="0" err="1"/>
              <a:t>lišena</a:t>
            </a:r>
            <a:r>
              <a:rPr lang="sl-SI" altLang="sl-SI" sz="1800" b="1" dirty="0"/>
              <a:t> </a:t>
            </a:r>
            <a:r>
              <a:rPr lang="sl-SI" altLang="sl-SI" sz="1800" b="1" dirty="0" err="1"/>
              <a:t>neželjenih</a:t>
            </a:r>
            <a:r>
              <a:rPr lang="sl-SI" altLang="sl-SI" sz="1800" b="1" dirty="0"/>
              <a:t> </a:t>
            </a:r>
            <a:r>
              <a:rPr lang="sl-SI" altLang="sl-SI" sz="1800" b="1" dirty="0" err="1"/>
              <a:t>efekata</a:t>
            </a:r>
            <a:r>
              <a:rPr lang="sl-SI" altLang="sl-SI" sz="1800" b="1" dirty="0"/>
              <a:t> opioida</a:t>
            </a:r>
            <a:r>
              <a:rPr lang="sl-SI" altLang="sl-SI" sz="1800" dirty="0"/>
              <a:t>: </a:t>
            </a:r>
            <a:endParaRPr lang="sl-SI" altLang="sl-SI" sz="1800" dirty="0" smtClean="0"/>
          </a:p>
          <a:p>
            <a:pPr marL="0" indent="0" defTabSz="308063" hangingPunct="0">
              <a:buNone/>
            </a:pPr>
            <a:r>
              <a:rPr lang="sl-SI" altLang="sl-SI" sz="1800" dirty="0" smtClean="0"/>
              <a:t>sedacije</a:t>
            </a:r>
            <a:r>
              <a:rPr lang="sl-SI" altLang="sl-SI" sz="1800" dirty="0"/>
              <a:t>, vrtoglavice, </a:t>
            </a:r>
            <a:r>
              <a:rPr lang="sl-SI" altLang="sl-SI" sz="1800" dirty="0" err="1" smtClean="0"/>
              <a:t>mučnine</a:t>
            </a:r>
            <a:r>
              <a:rPr lang="sl-SI" altLang="sl-SI" sz="1800" dirty="0" smtClean="0"/>
              <a:t>/</a:t>
            </a:r>
            <a:r>
              <a:rPr lang="sl-SI" altLang="sl-SI" sz="1800" dirty="0" err="1" smtClean="0"/>
              <a:t>povraćanja</a:t>
            </a:r>
            <a:endParaRPr lang="sl-SI" altLang="sl-SI" sz="1800" dirty="0" smtClean="0"/>
          </a:p>
          <a:p>
            <a:pPr marL="0" indent="0" defTabSz="308063" hangingPunct="0">
              <a:buNone/>
            </a:pPr>
            <a:endParaRPr lang="sl-SI" altLang="sl-SI" sz="1800" dirty="0"/>
          </a:p>
          <a:p>
            <a:pPr marL="0" indent="0" defTabSz="308063" hangingPunct="0">
              <a:buNone/>
            </a:pPr>
            <a:r>
              <a:rPr lang="sl-SI" altLang="sl-SI" sz="1800" b="1" dirty="0" err="1"/>
              <a:t>Omogućava</a:t>
            </a:r>
            <a:r>
              <a:rPr lang="sl-SI" altLang="sl-SI" sz="1800" b="1" dirty="0"/>
              <a:t> </a:t>
            </a:r>
            <a:r>
              <a:rPr lang="sl-SI" altLang="sl-SI" sz="1800" b="1" dirty="0" err="1"/>
              <a:t>ranu</a:t>
            </a:r>
            <a:r>
              <a:rPr lang="sl-SI" altLang="sl-SI" sz="1800" b="1" dirty="0"/>
              <a:t> </a:t>
            </a:r>
            <a:r>
              <a:rPr lang="sl-SI" altLang="sl-SI" sz="1800" b="1" dirty="0" err="1"/>
              <a:t>mobilizaciju</a:t>
            </a:r>
            <a:r>
              <a:rPr lang="sl-SI" altLang="sl-SI" sz="1800" b="1" dirty="0"/>
              <a:t>: </a:t>
            </a:r>
            <a:endParaRPr lang="sl-SI" altLang="sl-SI" sz="1800" b="1" dirty="0" smtClean="0"/>
          </a:p>
          <a:p>
            <a:pPr marL="0" indent="0" defTabSz="308063" hangingPunct="0">
              <a:buNone/>
            </a:pPr>
            <a:r>
              <a:rPr lang="sl-SI" altLang="sl-SI" sz="1800" dirty="0" smtClean="0"/>
              <a:t>efikasna </a:t>
            </a:r>
            <a:r>
              <a:rPr lang="sl-SI" altLang="sl-SI" sz="1800" dirty="0"/>
              <a:t>analgezija za </a:t>
            </a:r>
            <a:r>
              <a:rPr lang="sl-SI" altLang="sl-SI" sz="1800" dirty="0" err="1"/>
              <a:t>fizioterapiju</a:t>
            </a:r>
            <a:endParaRPr lang="en-US" altLang="sl-SI" sz="1800" dirty="0"/>
          </a:p>
          <a:p>
            <a:pPr marL="0" indent="0" defTabSz="308063" hangingPunct="0">
              <a:buNone/>
            </a:pPr>
            <a:endParaRPr lang="sl-SI" altLang="sl-SI" sz="1600" dirty="0" smtClean="0"/>
          </a:p>
          <a:p>
            <a:pPr marL="0" indent="0" defTabSz="308063" hangingPunct="0">
              <a:buNone/>
            </a:pPr>
            <a:endParaRPr lang="sl-SI" altLang="sl-SI" sz="1600" dirty="0"/>
          </a:p>
          <a:p>
            <a:pPr marL="0" indent="0" defTabSz="308063" hangingPunct="0">
              <a:buNone/>
            </a:pPr>
            <a:endParaRPr lang="sl-SI" altLang="sl-SI" sz="1600" dirty="0" smtClean="0"/>
          </a:p>
          <a:p>
            <a:pPr marL="0" indent="0" defTabSz="308063" hangingPunct="0">
              <a:buNone/>
            </a:pPr>
            <a:endParaRPr lang="sl-SI" altLang="sl-SI" sz="1600" dirty="0"/>
          </a:p>
          <a:p>
            <a:pPr marL="0" indent="0" defTabSz="308063" hangingPunct="0">
              <a:buNone/>
            </a:pPr>
            <a:endParaRPr lang="sl-SI" sz="1600" b="1" dirty="0" smtClean="0">
              <a:solidFill>
                <a:schemeClr val="accent1">
                  <a:lumMod val="75000"/>
                </a:schemeClr>
              </a:solidFill>
              <a:latin typeface="Helvetica Neue"/>
              <a:sym typeface="Helvetica Neue"/>
            </a:endParaRPr>
          </a:p>
          <a:p>
            <a:pPr marL="0" indent="0" defTabSz="308063" hangingPunct="0">
              <a:buNone/>
            </a:pPr>
            <a:endParaRPr lang="sl-SI" sz="1600" b="1" dirty="0">
              <a:solidFill>
                <a:schemeClr val="accent1">
                  <a:lumMod val="75000"/>
                </a:schemeClr>
              </a:solidFill>
              <a:latin typeface="Helvetica Neue"/>
              <a:sym typeface="Helvetica Neue"/>
            </a:endParaRPr>
          </a:p>
          <a:p>
            <a:pPr marL="0" indent="0" defTabSz="308063" hangingPunct="0">
              <a:buNone/>
            </a:pPr>
            <a:endParaRPr lang="sl-SI" sz="1600" b="1" dirty="0" smtClean="0">
              <a:solidFill>
                <a:schemeClr val="accent1">
                  <a:lumMod val="75000"/>
                </a:schemeClr>
              </a:solidFill>
              <a:latin typeface="Helvetica Neue"/>
              <a:sym typeface="Helvetica Neue"/>
            </a:endParaRPr>
          </a:p>
          <a:p>
            <a:pPr marL="0" indent="0" defTabSz="308063" hangingPunct="0">
              <a:buNone/>
            </a:pPr>
            <a:endParaRPr lang="sl-SI" sz="1600" b="1" dirty="0">
              <a:solidFill>
                <a:schemeClr val="accent1">
                  <a:lumMod val="75000"/>
                </a:schemeClr>
              </a:solidFill>
            </a:endParaRPr>
          </a:p>
          <a:p>
            <a:endParaRPr lang="sl-SI" sz="1800" dirty="0"/>
          </a:p>
        </p:txBody>
      </p:sp>
      <p:pic>
        <p:nvPicPr>
          <p:cNvPr id="4"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18683" y="740391"/>
            <a:ext cx="3820211" cy="509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avokotnik 4"/>
          <p:cNvSpPr/>
          <p:nvPr/>
        </p:nvSpPr>
        <p:spPr>
          <a:xfrm>
            <a:off x="6248400" y="2819400"/>
            <a:ext cx="421928" cy="232612"/>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algn="ctr" defTabSz="308063" hangingPunct="0"/>
            <a:endParaRPr lang="sl-SI" sz="1160">
              <a:solidFill>
                <a:srgbClr val="FFFFFF"/>
              </a:solidFill>
              <a:sym typeface="Helvetica Neue Medium"/>
            </a:endParaRPr>
          </a:p>
        </p:txBody>
      </p:sp>
      <p:sp>
        <p:nvSpPr>
          <p:cNvPr id="6" name="PoljeZBesedilom 5"/>
          <p:cNvSpPr txBox="1"/>
          <p:nvPr/>
        </p:nvSpPr>
        <p:spPr>
          <a:xfrm flipH="1">
            <a:off x="4191000" y="3604974"/>
            <a:ext cx="838200" cy="3788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89" tIns="26789" rIns="26789" bIns="26789" numCol="1" spcCol="38100" rtlCol="0" anchor="ctr">
            <a:spAutoFit/>
          </a:bodyPr>
          <a:lstStyle/>
          <a:p>
            <a:pPr marL="180820" indent="-180820" defTabSz="308063" hangingPunct="0">
              <a:buFont typeface="Arial" panose="020B0604020202020204" pitchFamily="34" charset="0"/>
              <a:buChar char="•"/>
            </a:pPr>
            <a:endParaRPr lang="sl-SI" sz="1055" dirty="0"/>
          </a:p>
          <a:p>
            <a:pPr marL="180820" indent="-180820" defTabSz="308063" hangingPunct="0">
              <a:buFont typeface="Arial" panose="020B0604020202020204" pitchFamily="34" charset="0"/>
              <a:buChar char="•"/>
            </a:pPr>
            <a:endParaRPr lang="sl-SI" sz="1055" b="1" dirty="0">
              <a:solidFill>
                <a:srgbClr val="000000"/>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18302757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fontAlgn="t"/>
            <a:r>
              <a:rPr lang="sl-SI" sz="1687" dirty="0"/>
              <a:t/>
            </a:r>
            <a:br>
              <a:rPr lang="sl-SI" sz="1687" dirty="0"/>
            </a:br>
            <a:endParaRPr lang="sl-SI" sz="1687" dirty="0">
              <a:latin typeface="Arial" panose="020B0604020202020204" pitchFamily="34" charset="0"/>
              <a:cs typeface="Arial" panose="020B0604020202020204" pitchFamily="34" charset="0"/>
            </a:endParaRP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454440852"/>
              </p:ext>
            </p:extLst>
          </p:nvPr>
        </p:nvGraphicFramePr>
        <p:xfrm>
          <a:off x="228600" y="2115113"/>
          <a:ext cx="8839197" cy="3900283"/>
        </p:xfrm>
        <a:graphic>
          <a:graphicData uri="http://schemas.openxmlformats.org/drawingml/2006/table">
            <a:tbl>
              <a:tblPr firstRow="1" bandRow="1">
                <a:tableStyleId>{284E427A-3D55-4303-BF80-6455036E1DE7}</a:tableStyleId>
              </a:tblPr>
              <a:tblGrid>
                <a:gridCol w="938676">
                  <a:extLst>
                    <a:ext uri="{9D8B030D-6E8A-4147-A177-3AD203B41FA5}">
                      <a16:colId xmlns="" xmlns:a16="http://schemas.microsoft.com/office/drawing/2014/main" val="20000"/>
                    </a:ext>
                  </a:extLst>
                </a:gridCol>
                <a:gridCol w="1149618">
                  <a:extLst>
                    <a:ext uri="{9D8B030D-6E8A-4147-A177-3AD203B41FA5}">
                      <a16:colId xmlns="" xmlns:a16="http://schemas.microsoft.com/office/drawing/2014/main" val="20001"/>
                    </a:ext>
                  </a:extLst>
                </a:gridCol>
                <a:gridCol w="1369504">
                  <a:extLst>
                    <a:ext uri="{9D8B030D-6E8A-4147-A177-3AD203B41FA5}">
                      <a16:colId xmlns="" xmlns:a16="http://schemas.microsoft.com/office/drawing/2014/main" val="20002"/>
                    </a:ext>
                  </a:extLst>
                </a:gridCol>
                <a:gridCol w="1369504">
                  <a:extLst>
                    <a:ext uri="{9D8B030D-6E8A-4147-A177-3AD203B41FA5}">
                      <a16:colId xmlns="" xmlns:a16="http://schemas.microsoft.com/office/drawing/2014/main" val="20003"/>
                    </a:ext>
                  </a:extLst>
                </a:gridCol>
                <a:gridCol w="1369504">
                  <a:extLst>
                    <a:ext uri="{9D8B030D-6E8A-4147-A177-3AD203B41FA5}">
                      <a16:colId xmlns="" xmlns:a16="http://schemas.microsoft.com/office/drawing/2014/main" val="20004"/>
                    </a:ext>
                  </a:extLst>
                </a:gridCol>
                <a:gridCol w="1369504">
                  <a:extLst>
                    <a:ext uri="{9D8B030D-6E8A-4147-A177-3AD203B41FA5}">
                      <a16:colId xmlns="" xmlns:a16="http://schemas.microsoft.com/office/drawing/2014/main" val="20005"/>
                    </a:ext>
                  </a:extLst>
                </a:gridCol>
                <a:gridCol w="1272887">
                  <a:extLst>
                    <a:ext uri="{9D8B030D-6E8A-4147-A177-3AD203B41FA5}">
                      <a16:colId xmlns="" xmlns:a16="http://schemas.microsoft.com/office/drawing/2014/main" val="20006"/>
                    </a:ext>
                  </a:extLst>
                </a:gridCol>
              </a:tblGrid>
              <a:tr h="1115042">
                <a:tc>
                  <a:txBody>
                    <a:bodyPr/>
                    <a:lstStyle/>
                    <a:p>
                      <a:r>
                        <a:rPr lang="sl-SI" sz="1600" b="1" dirty="0">
                          <a:solidFill>
                            <a:schemeClr val="tx1"/>
                          </a:solidFill>
                          <a:latin typeface="+mn-lt"/>
                        </a:rPr>
                        <a:t>GODINA</a:t>
                      </a:r>
                    </a:p>
                  </a:txBody>
                  <a:tcPr marL="64294" marR="64294" marT="32147" marB="32147"/>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sl-SI" sz="1600" b="1" baseline="0" dirty="0" err="1">
                          <a:solidFill>
                            <a:schemeClr val="tx1"/>
                          </a:solidFill>
                          <a:effectLst/>
                          <a:latin typeface="+mn-lt"/>
                          <a:cs typeface="Arial" panose="020B0604020202020204" pitchFamily="34" charset="0"/>
                        </a:rPr>
                        <a:t>i.v</a:t>
                      </a:r>
                      <a:r>
                        <a:rPr lang="sl-SI" sz="1600" b="1" baseline="0" dirty="0">
                          <a:solidFill>
                            <a:schemeClr val="tx1"/>
                          </a:solidFill>
                          <a:effectLst/>
                          <a:latin typeface="+mn-lt"/>
                          <a:cs typeface="Arial" panose="020B0604020202020204" pitchFamily="34" charset="0"/>
                        </a:rPr>
                        <a:t>. </a:t>
                      </a:r>
                      <a:r>
                        <a:rPr lang="sl-SI" sz="1600" b="1" baseline="0" dirty="0" err="1">
                          <a:solidFill>
                            <a:schemeClr val="tx1"/>
                          </a:solidFill>
                          <a:effectLst/>
                          <a:latin typeface="+mn-lt"/>
                          <a:cs typeface="Arial" panose="020B0604020202020204" pitchFamily="34" charset="0"/>
                        </a:rPr>
                        <a:t>opioidna</a:t>
                      </a:r>
                      <a:r>
                        <a:rPr lang="sl-SI" sz="1600" b="1" baseline="0" dirty="0">
                          <a:solidFill>
                            <a:schemeClr val="tx1"/>
                          </a:solidFill>
                          <a:effectLst/>
                          <a:latin typeface="+mn-lt"/>
                          <a:cs typeface="Arial" panose="020B0604020202020204" pitchFamily="34" charset="0"/>
                        </a:rPr>
                        <a:t> PCA analgezija </a:t>
                      </a:r>
                      <a:endParaRPr lang="sl-SI" sz="1600" b="1" baseline="0" dirty="0">
                        <a:solidFill>
                          <a:schemeClr val="tx1"/>
                        </a:solidFill>
                        <a:effectLst/>
                        <a:latin typeface="+mn-lt"/>
                        <a:ea typeface="Calibri" panose="020F0502020204030204" pitchFamily="34" charset="0"/>
                        <a:cs typeface="Arial" panose="020B0604020202020204" pitchFamily="34" charset="0"/>
                      </a:endParaRPr>
                    </a:p>
                    <a:p>
                      <a:endParaRPr lang="sl-SI" sz="1600" b="1" dirty="0">
                        <a:solidFill>
                          <a:schemeClr val="tx1"/>
                        </a:solidFill>
                        <a:latin typeface="+mn-lt"/>
                      </a:endParaRPr>
                    </a:p>
                  </a:txBody>
                  <a:tcPr marL="64294" marR="64294" marT="32147" marB="32147"/>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sl-SI" sz="1600" b="1" baseline="0" dirty="0">
                          <a:solidFill>
                            <a:schemeClr val="tx1"/>
                          </a:solidFill>
                          <a:effectLst/>
                          <a:latin typeface="+mn-lt"/>
                          <a:cs typeface="Arial" panose="020B0604020202020204" pitchFamily="34" charset="0"/>
                        </a:rPr>
                        <a:t>epiduralna PCEA analgezija</a:t>
                      </a:r>
                      <a:endParaRPr lang="sl-SI" sz="1600" b="1" baseline="0" dirty="0">
                        <a:solidFill>
                          <a:schemeClr val="tx1"/>
                        </a:solidFill>
                        <a:effectLst/>
                        <a:latin typeface="+mn-lt"/>
                        <a:ea typeface="Calibri" panose="020F0502020204030204" pitchFamily="34" charset="0"/>
                        <a:cs typeface="Arial" panose="020B0604020202020204" pitchFamily="34" charset="0"/>
                      </a:endParaRPr>
                    </a:p>
                    <a:p>
                      <a:endParaRPr lang="sl-SI" sz="1600" dirty="0">
                        <a:latin typeface="+mn-lt"/>
                      </a:endParaRPr>
                    </a:p>
                  </a:txBody>
                  <a:tcPr marL="64294" marR="64294" marT="32147" marB="32147"/>
                </a:tc>
                <a:tc>
                  <a:txBody>
                    <a:bodyPr/>
                    <a:lstStyle/>
                    <a:p>
                      <a:pPr algn="ctr">
                        <a:lnSpc>
                          <a:spcPct val="107000"/>
                        </a:lnSpc>
                        <a:spcAft>
                          <a:spcPts val="800"/>
                        </a:spcAft>
                      </a:pPr>
                      <a:r>
                        <a:rPr lang="sl-SI" sz="1600" b="1" kern="1200" baseline="0" dirty="0" err="1">
                          <a:solidFill>
                            <a:schemeClr val="tx1"/>
                          </a:solidFill>
                          <a:effectLst/>
                          <a:latin typeface="+mn-lt"/>
                          <a:ea typeface="+mn-ea"/>
                          <a:cs typeface="Arial" panose="020B0604020202020204" pitchFamily="34" charset="0"/>
                        </a:rPr>
                        <a:t>Kontinurane</a:t>
                      </a:r>
                      <a:r>
                        <a:rPr lang="sl-SI" sz="1600" b="1" kern="1200" baseline="0" dirty="0">
                          <a:solidFill>
                            <a:schemeClr val="tx1"/>
                          </a:solidFill>
                          <a:effectLst/>
                          <a:latin typeface="+mn-lt"/>
                          <a:ea typeface="+mn-ea"/>
                          <a:cs typeface="Arial" panose="020B0604020202020204" pitchFamily="34" charset="0"/>
                        </a:rPr>
                        <a:t> periferne </a:t>
                      </a:r>
                      <a:r>
                        <a:rPr lang="sl-SI" sz="1600" b="1" kern="1200" baseline="0" dirty="0" err="1">
                          <a:solidFill>
                            <a:schemeClr val="tx1"/>
                          </a:solidFill>
                          <a:effectLst/>
                          <a:latin typeface="+mn-lt"/>
                          <a:ea typeface="+mn-ea"/>
                          <a:cs typeface="Arial" panose="020B0604020202020204" pitchFamily="34" charset="0"/>
                        </a:rPr>
                        <a:t>kateterske</a:t>
                      </a:r>
                      <a:r>
                        <a:rPr lang="sl-SI" sz="1600" b="1" kern="1200" baseline="0" dirty="0">
                          <a:solidFill>
                            <a:schemeClr val="tx1"/>
                          </a:solidFill>
                          <a:effectLst/>
                          <a:latin typeface="+mn-lt"/>
                          <a:ea typeface="+mn-ea"/>
                          <a:cs typeface="Arial" panose="020B0604020202020204" pitchFamily="34" charset="0"/>
                        </a:rPr>
                        <a:t> tehnike</a:t>
                      </a:r>
                    </a:p>
                  </a:txBody>
                  <a:tcPr marL="64294" marR="64294" marT="32147" marB="32147"/>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sl-SI" sz="1600" b="1" kern="1200" baseline="0" dirty="0" err="1">
                          <a:solidFill>
                            <a:schemeClr val="tx1"/>
                          </a:solidFill>
                          <a:effectLst/>
                          <a:latin typeface="+mn-lt"/>
                          <a:ea typeface="+mn-ea"/>
                          <a:cs typeface="Arial" panose="020B0604020202020204" pitchFamily="34" charset="0"/>
                        </a:rPr>
                        <a:t>Jednokratni</a:t>
                      </a:r>
                      <a:r>
                        <a:rPr lang="sl-SI" sz="1600" b="1" kern="1200" baseline="0" dirty="0">
                          <a:solidFill>
                            <a:schemeClr val="tx1"/>
                          </a:solidFill>
                          <a:effectLst/>
                          <a:latin typeface="+mn-lt"/>
                          <a:ea typeface="+mn-ea"/>
                          <a:cs typeface="Arial" panose="020B0604020202020204" pitchFamily="34" charset="0"/>
                        </a:rPr>
                        <a:t> periferni </a:t>
                      </a:r>
                      <a:r>
                        <a:rPr lang="sl-SI" sz="1600" b="1" kern="1200" baseline="0" dirty="0" err="1">
                          <a:solidFill>
                            <a:schemeClr val="tx1"/>
                          </a:solidFill>
                          <a:effectLst/>
                          <a:latin typeface="+mn-lt"/>
                          <a:ea typeface="+mn-ea"/>
                          <a:cs typeface="Arial" panose="020B0604020202020204" pitchFamily="34" charset="0"/>
                        </a:rPr>
                        <a:t>nervni</a:t>
                      </a:r>
                      <a:r>
                        <a:rPr lang="sl-SI" sz="1600" b="1" kern="1200" baseline="0" dirty="0">
                          <a:solidFill>
                            <a:schemeClr val="tx1"/>
                          </a:solidFill>
                          <a:effectLst/>
                          <a:latin typeface="+mn-lt"/>
                          <a:ea typeface="+mn-ea"/>
                          <a:cs typeface="Arial" panose="020B0604020202020204" pitchFamily="34" charset="0"/>
                        </a:rPr>
                        <a:t> </a:t>
                      </a:r>
                      <a:r>
                        <a:rPr lang="sl-SI" sz="1600" b="1" kern="1200" baseline="0" dirty="0" err="1">
                          <a:solidFill>
                            <a:schemeClr val="tx1"/>
                          </a:solidFill>
                          <a:effectLst/>
                          <a:latin typeface="+mn-lt"/>
                          <a:ea typeface="+mn-ea"/>
                          <a:cs typeface="Arial" panose="020B0604020202020204" pitchFamily="34" charset="0"/>
                        </a:rPr>
                        <a:t>blokovi</a:t>
                      </a:r>
                      <a:endParaRPr lang="sl-SI" sz="1600" b="1" kern="1200" baseline="0" dirty="0">
                        <a:solidFill>
                          <a:schemeClr val="tx1"/>
                        </a:solidFill>
                        <a:effectLst/>
                        <a:latin typeface="+mn-lt"/>
                        <a:ea typeface="+mn-ea"/>
                        <a:cs typeface="Arial" panose="020B0604020202020204" pitchFamily="34" charset="0"/>
                      </a:endParaRPr>
                    </a:p>
                    <a:p>
                      <a:endParaRPr lang="sl-SI" sz="1600" dirty="0">
                        <a:latin typeface="+mn-lt"/>
                      </a:endParaRPr>
                    </a:p>
                  </a:txBody>
                  <a:tcPr marL="64294" marR="64294" marT="32147" marB="32147"/>
                </a:tc>
                <a:tc>
                  <a:txBody>
                    <a:bodyPr/>
                    <a:lstStyle/>
                    <a:p>
                      <a:pPr algn="ctr"/>
                      <a:r>
                        <a:rPr lang="sl-SI" sz="1600" dirty="0">
                          <a:solidFill>
                            <a:schemeClr val="tx1"/>
                          </a:solidFill>
                          <a:latin typeface="+mn-lt"/>
                        </a:rPr>
                        <a:t>Analgezija </a:t>
                      </a:r>
                      <a:r>
                        <a:rPr lang="sl-SI" sz="1600" dirty="0" err="1">
                          <a:solidFill>
                            <a:schemeClr val="tx1"/>
                          </a:solidFill>
                          <a:latin typeface="+mn-lt"/>
                        </a:rPr>
                        <a:t>kateterom</a:t>
                      </a:r>
                      <a:r>
                        <a:rPr lang="sl-SI" sz="1600" dirty="0">
                          <a:solidFill>
                            <a:schemeClr val="tx1"/>
                          </a:solidFill>
                          <a:latin typeface="+mn-lt"/>
                        </a:rPr>
                        <a:t> u rani</a:t>
                      </a:r>
                    </a:p>
                  </a:txBody>
                  <a:tcPr marL="64294" marR="64294" marT="32147" marB="32147"/>
                </a:tc>
                <a:tc>
                  <a:txBody>
                    <a:bodyPr/>
                    <a:lstStyle/>
                    <a:p>
                      <a:pPr algn="ctr">
                        <a:lnSpc>
                          <a:spcPct val="107000"/>
                        </a:lnSpc>
                        <a:spcAft>
                          <a:spcPts val="800"/>
                        </a:spcAft>
                      </a:pPr>
                      <a:r>
                        <a:rPr lang="sl-SI" sz="1600" b="1" kern="1200" baseline="0" dirty="0">
                          <a:solidFill>
                            <a:schemeClr val="tx1"/>
                          </a:solidFill>
                          <a:effectLst/>
                          <a:latin typeface="+mn-lt"/>
                          <a:ea typeface="+mn-ea"/>
                          <a:cs typeface="Arial" panose="020B0604020202020204" pitchFamily="34" charset="0"/>
                        </a:rPr>
                        <a:t>Analgezija u </a:t>
                      </a:r>
                      <a:r>
                        <a:rPr lang="sl-SI" sz="1600" b="1" kern="1200" baseline="0" dirty="0" err="1">
                          <a:solidFill>
                            <a:schemeClr val="tx1"/>
                          </a:solidFill>
                          <a:effectLst/>
                          <a:latin typeface="+mn-lt"/>
                          <a:ea typeface="+mn-ea"/>
                          <a:cs typeface="Arial" panose="020B0604020202020204" pitchFamily="34" charset="0"/>
                        </a:rPr>
                        <a:t>palijativnoj</a:t>
                      </a:r>
                      <a:r>
                        <a:rPr lang="sl-SI" sz="1600" b="1" kern="1200" baseline="0" dirty="0">
                          <a:solidFill>
                            <a:schemeClr val="tx1"/>
                          </a:solidFill>
                          <a:effectLst/>
                          <a:latin typeface="+mn-lt"/>
                          <a:ea typeface="+mn-ea"/>
                          <a:cs typeface="Arial" panose="020B0604020202020204" pitchFamily="34" charset="0"/>
                        </a:rPr>
                        <a:t> </a:t>
                      </a:r>
                      <a:r>
                        <a:rPr lang="sl-SI" sz="1600" b="1" kern="1200" baseline="0" dirty="0" err="1">
                          <a:solidFill>
                            <a:schemeClr val="tx1"/>
                          </a:solidFill>
                          <a:effectLst/>
                          <a:latin typeface="+mn-lt"/>
                          <a:ea typeface="+mn-ea"/>
                          <a:cs typeface="Arial" panose="020B0604020202020204" pitchFamily="34" charset="0"/>
                        </a:rPr>
                        <a:t>nezi</a:t>
                      </a:r>
                      <a:r>
                        <a:rPr lang="sl-SI" sz="1600" b="1" kern="1200" baseline="0" dirty="0">
                          <a:solidFill>
                            <a:schemeClr val="tx1"/>
                          </a:solidFill>
                          <a:effectLst/>
                          <a:latin typeface="+mn-lt"/>
                          <a:ea typeface="+mn-ea"/>
                          <a:cs typeface="Arial" panose="020B0604020202020204" pitchFamily="34" charset="0"/>
                        </a:rPr>
                        <a:t> – </a:t>
                      </a:r>
                      <a:r>
                        <a:rPr lang="sl-SI" sz="1600" b="1" kern="1200" baseline="0" dirty="0" err="1">
                          <a:solidFill>
                            <a:schemeClr val="tx1"/>
                          </a:solidFill>
                          <a:effectLst/>
                          <a:latin typeface="+mn-lt"/>
                          <a:ea typeface="+mn-ea"/>
                          <a:cs typeface="Arial" panose="020B0604020202020204" pitchFamily="34" charset="0"/>
                        </a:rPr>
                        <a:t>elastomerske</a:t>
                      </a:r>
                      <a:r>
                        <a:rPr lang="sl-SI" sz="1600" b="1" kern="1200" baseline="0" dirty="0">
                          <a:solidFill>
                            <a:schemeClr val="tx1"/>
                          </a:solidFill>
                          <a:effectLst/>
                          <a:latin typeface="+mn-lt"/>
                          <a:ea typeface="+mn-ea"/>
                          <a:cs typeface="Arial" panose="020B0604020202020204" pitchFamily="34" charset="0"/>
                        </a:rPr>
                        <a:t> pumpe</a:t>
                      </a:r>
                    </a:p>
                    <a:p>
                      <a:endParaRPr lang="sl-SI" sz="1600" dirty="0">
                        <a:latin typeface="+mn-lt"/>
                      </a:endParaRPr>
                    </a:p>
                  </a:txBody>
                  <a:tcPr marL="64294" marR="64294" marT="32147" marB="32147"/>
                </a:tc>
                <a:extLst>
                  <a:ext uri="{0D108BD9-81ED-4DB2-BD59-A6C34878D82A}">
                    <a16:rowId xmlns="" xmlns:a16="http://schemas.microsoft.com/office/drawing/2014/main" val="10000"/>
                  </a:ext>
                </a:extLst>
              </a:tr>
              <a:tr h="334922">
                <a:tc>
                  <a:txBody>
                    <a:bodyPr/>
                    <a:lstStyle/>
                    <a:p>
                      <a:r>
                        <a:rPr lang="sl-SI" sz="1600" b="1" dirty="0">
                          <a:latin typeface="+mn-lt"/>
                        </a:rPr>
                        <a:t>2009</a:t>
                      </a:r>
                    </a:p>
                  </a:txBody>
                  <a:tcPr marL="64294" marR="64294" marT="32147" marB="32147"/>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3061</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774</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 9</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ea typeface="Calibri" panose="020F0502020204030204" pitchFamily="34" charset="0"/>
                          <a:cs typeface="Arial" panose="020B0604020202020204" pitchFamily="34" charset="0"/>
                        </a:rPr>
                        <a:t>?</a:t>
                      </a:r>
                    </a:p>
                  </a:txBody>
                  <a:tcPr marL="51435" marR="51435" marT="0" marB="0"/>
                </a:tc>
                <a:tc>
                  <a:txBody>
                    <a:bodyPr/>
                    <a:lstStyle/>
                    <a:p>
                      <a:pPr algn="just">
                        <a:lnSpc>
                          <a:spcPct val="107000"/>
                        </a:lnSpc>
                        <a:spcAft>
                          <a:spcPts val="800"/>
                        </a:spcAft>
                      </a:pPr>
                      <a:r>
                        <a:rPr lang="sl-SI" sz="1600" b="0" baseline="0" dirty="0">
                          <a:solidFill>
                            <a:schemeClr val="tx1"/>
                          </a:solidFill>
                          <a:effectLst/>
                          <a:latin typeface="+mn-lt"/>
                          <a:ea typeface="Calibri" panose="020F0502020204030204" pitchFamily="34" charset="0"/>
                          <a:cs typeface="Arial" panose="020B0604020202020204" pitchFamily="34" charset="0"/>
                        </a:rPr>
                        <a:t>75</a:t>
                      </a:r>
                    </a:p>
                  </a:txBody>
                  <a:tcPr marL="51435" marR="51435" marT="0" marB="0"/>
                </a:tc>
                <a:tc>
                  <a:txBody>
                    <a:bodyPr/>
                    <a:lstStyle/>
                    <a:p>
                      <a:pPr algn="just">
                        <a:lnSpc>
                          <a:spcPct val="107000"/>
                        </a:lnSpc>
                        <a:spcAft>
                          <a:spcPts val="800"/>
                        </a:spcAft>
                      </a:pPr>
                      <a:r>
                        <a:rPr lang="sl-SI" sz="1600" b="0" baseline="0" dirty="0">
                          <a:solidFill>
                            <a:schemeClr val="tx1"/>
                          </a:solidFill>
                          <a:effectLst/>
                          <a:latin typeface="+mn-lt"/>
                          <a:cs typeface="Arial" panose="020B0604020202020204" pitchFamily="34" charset="0"/>
                        </a:rPr>
                        <a:t>-</a:t>
                      </a:r>
                      <a:endParaRPr lang="sl-SI" sz="1600" b="0"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1"/>
                  </a:ext>
                </a:extLst>
              </a:tr>
              <a:tr h="557732">
                <a:tc>
                  <a:txBody>
                    <a:bodyPr/>
                    <a:lstStyle/>
                    <a:p>
                      <a:r>
                        <a:rPr lang="sl-SI" sz="1600" b="1" dirty="0">
                          <a:latin typeface="+mn-lt"/>
                        </a:rPr>
                        <a:t>2012</a:t>
                      </a:r>
                    </a:p>
                  </a:txBody>
                  <a:tcPr marL="64294" marR="64294" marT="32147" marB="32147"/>
                </a:tc>
                <a:tc>
                  <a:txBody>
                    <a:bodyPr/>
                    <a:lstStyle/>
                    <a:p>
                      <a:pPr algn="l"/>
                      <a:r>
                        <a:rPr lang="sl-SI" sz="1600" b="1" dirty="0">
                          <a:latin typeface="+mn-lt"/>
                        </a:rPr>
                        <a:t>2803</a:t>
                      </a:r>
                    </a:p>
                  </a:txBody>
                  <a:tcPr marL="64294" marR="64294" marT="32147" marB="32147"/>
                </a:tc>
                <a:tc>
                  <a:txBody>
                    <a:bodyPr/>
                    <a:lstStyle/>
                    <a:p>
                      <a:pPr algn="l"/>
                      <a:r>
                        <a:rPr lang="sl-SI" sz="1600" b="1" dirty="0">
                          <a:latin typeface="+mn-lt"/>
                        </a:rPr>
                        <a:t>622</a:t>
                      </a:r>
                    </a:p>
                  </a:txBody>
                  <a:tcPr marL="64294" marR="64294" marT="32147" marB="32147"/>
                </a:tc>
                <a:tc>
                  <a:txBody>
                    <a:bodyPr/>
                    <a:lstStyle/>
                    <a:p>
                      <a:pPr marL="0" marR="0" lvl="0" indent="0" algn="l" defTabSz="584200" rtl="0" eaLnBrk="1" fontAlgn="auto" latinLnBrk="0" hangingPunct="1">
                        <a:lnSpc>
                          <a:spcPct val="100000"/>
                        </a:lnSpc>
                        <a:spcBef>
                          <a:spcPts val="0"/>
                        </a:spcBef>
                        <a:spcAft>
                          <a:spcPts val="0"/>
                        </a:spcAft>
                        <a:buClrTx/>
                        <a:buSzTx/>
                        <a:buFontTx/>
                        <a:buNone/>
                        <a:tabLst/>
                        <a:defRPr/>
                      </a:pPr>
                      <a:r>
                        <a:rPr lang="sl-SI" sz="1600" b="1" dirty="0">
                          <a:latin typeface="+mn-lt"/>
                        </a:rPr>
                        <a:t>12</a:t>
                      </a:r>
                    </a:p>
                    <a:p>
                      <a:pPr algn="l"/>
                      <a:endParaRPr lang="sl-SI" sz="1600" b="1" dirty="0">
                        <a:latin typeface="+mn-lt"/>
                      </a:endParaRPr>
                    </a:p>
                  </a:txBody>
                  <a:tcPr marL="64294" marR="64294" marT="32147" marB="32147"/>
                </a:tc>
                <a:tc>
                  <a:txBody>
                    <a:bodyPr/>
                    <a:lstStyle/>
                    <a:p>
                      <a:pPr algn="l"/>
                      <a:r>
                        <a:rPr lang="sl-SI" sz="1600" b="1" dirty="0">
                          <a:latin typeface="+mn-lt"/>
                        </a:rPr>
                        <a:t>?</a:t>
                      </a:r>
                    </a:p>
                  </a:txBody>
                  <a:tcPr marL="64294" marR="64294" marT="32147" marB="32147"/>
                </a:tc>
                <a:tc>
                  <a:txBody>
                    <a:bodyPr/>
                    <a:lstStyle/>
                    <a:p>
                      <a:pPr algn="l"/>
                      <a:r>
                        <a:rPr lang="sl-SI" sz="1600" b="0" dirty="0">
                          <a:latin typeface="+mn-lt"/>
                        </a:rPr>
                        <a:t>62</a:t>
                      </a:r>
                    </a:p>
                  </a:txBody>
                  <a:tcPr marL="64294" marR="64294" marT="32147" marB="32147"/>
                </a:tc>
                <a:tc>
                  <a:txBody>
                    <a:bodyPr/>
                    <a:lstStyle/>
                    <a:p>
                      <a:pPr algn="l"/>
                      <a:r>
                        <a:rPr lang="sl-SI" sz="1600" b="0" dirty="0">
                          <a:latin typeface="+mn-lt"/>
                        </a:rPr>
                        <a:t>-</a:t>
                      </a:r>
                    </a:p>
                  </a:txBody>
                  <a:tcPr marL="64294" marR="64294" marT="32147" marB="32147"/>
                </a:tc>
                <a:extLst>
                  <a:ext uri="{0D108BD9-81ED-4DB2-BD59-A6C34878D82A}">
                    <a16:rowId xmlns="" xmlns:a16="http://schemas.microsoft.com/office/drawing/2014/main" val="10002"/>
                  </a:ext>
                </a:extLst>
              </a:tr>
              <a:tr h="334922">
                <a:tc>
                  <a:txBody>
                    <a:bodyPr/>
                    <a:lstStyle/>
                    <a:p>
                      <a:r>
                        <a:rPr lang="sl-SI" sz="1600" b="1" dirty="0">
                          <a:latin typeface="+mn-lt"/>
                        </a:rPr>
                        <a:t>2014</a:t>
                      </a:r>
                    </a:p>
                  </a:txBody>
                  <a:tcPr marL="64294" marR="64294" marT="32147" marB="32147"/>
                </a:tc>
                <a:tc>
                  <a:txBody>
                    <a:bodyPr/>
                    <a:lstStyle/>
                    <a:p>
                      <a:pPr algn="l"/>
                      <a:r>
                        <a:rPr lang="sl-SI" sz="1600" b="1" dirty="0">
                          <a:latin typeface="+mn-lt"/>
                        </a:rPr>
                        <a:t>3764</a:t>
                      </a:r>
                    </a:p>
                  </a:txBody>
                  <a:tcPr marL="64294" marR="64294" marT="32147" marB="32147"/>
                </a:tc>
                <a:tc>
                  <a:txBody>
                    <a:bodyPr/>
                    <a:lstStyle/>
                    <a:p>
                      <a:pPr algn="l"/>
                      <a:r>
                        <a:rPr lang="sl-SI" sz="1600" b="1" dirty="0">
                          <a:latin typeface="+mn-lt"/>
                        </a:rPr>
                        <a:t>559</a:t>
                      </a:r>
                    </a:p>
                  </a:txBody>
                  <a:tcPr marL="64294" marR="64294" marT="32147" marB="32147"/>
                </a:tc>
                <a:tc>
                  <a:txBody>
                    <a:bodyPr/>
                    <a:lstStyle/>
                    <a:p>
                      <a:pPr algn="l"/>
                      <a:r>
                        <a:rPr lang="sl-SI" sz="1600" b="1" dirty="0">
                          <a:latin typeface="+mn-lt"/>
                        </a:rPr>
                        <a:t>32</a:t>
                      </a:r>
                    </a:p>
                  </a:txBody>
                  <a:tcPr marL="64294" marR="64294" marT="32147" marB="32147"/>
                </a:tc>
                <a:tc>
                  <a:txBody>
                    <a:bodyPr/>
                    <a:lstStyle/>
                    <a:p>
                      <a:pPr algn="l"/>
                      <a:r>
                        <a:rPr lang="sl-SI" sz="1600" b="1" dirty="0">
                          <a:latin typeface="+mn-lt"/>
                        </a:rPr>
                        <a:t>?</a:t>
                      </a:r>
                    </a:p>
                  </a:txBody>
                  <a:tcPr marL="64294" marR="64294" marT="32147" marB="32147"/>
                </a:tc>
                <a:tc>
                  <a:txBody>
                    <a:bodyPr/>
                    <a:lstStyle/>
                    <a:p>
                      <a:pPr algn="l"/>
                      <a:r>
                        <a:rPr lang="sl-SI" sz="1600" b="0" dirty="0">
                          <a:latin typeface="+mn-lt"/>
                        </a:rPr>
                        <a:t>83</a:t>
                      </a:r>
                    </a:p>
                  </a:txBody>
                  <a:tcPr marL="64294" marR="64294" marT="32147" marB="32147"/>
                </a:tc>
                <a:tc>
                  <a:txBody>
                    <a:bodyPr/>
                    <a:lstStyle/>
                    <a:p>
                      <a:pPr algn="l"/>
                      <a:r>
                        <a:rPr lang="sl-SI" sz="1600" b="0" dirty="0">
                          <a:latin typeface="+mn-lt"/>
                        </a:rPr>
                        <a:t>-</a:t>
                      </a:r>
                    </a:p>
                  </a:txBody>
                  <a:tcPr marL="64294" marR="64294" marT="32147" marB="32147"/>
                </a:tc>
                <a:extLst>
                  <a:ext uri="{0D108BD9-81ED-4DB2-BD59-A6C34878D82A}">
                    <a16:rowId xmlns="" xmlns:a16="http://schemas.microsoft.com/office/drawing/2014/main" val="10003"/>
                  </a:ext>
                </a:extLst>
              </a:tr>
              <a:tr h="334922">
                <a:tc>
                  <a:txBody>
                    <a:bodyPr/>
                    <a:lstStyle/>
                    <a:p>
                      <a:r>
                        <a:rPr lang="sl-SI" sz="1600" b="1" dirty="0">
                          <a:latin typeface="+mn-lt"/>
                        </a:rPr>
                        <a:t>2016</a:t>
                      </a:r>
                    </a:p>
                  </a:txBody>
                  <a:tcPr marL="64294" marR="64294" marT="32147" marB="32147"/>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4023</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426</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202</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a:solidFill>
                            <a:schemeClr val="tx1"/>
                          </a:solidFill>
                          <a:effectLst/>
                          <a:latin typeface="+mn-lt"/>
                          <a:cs typeface="Arial" panose="020B0604020202020204" pitchFamily="34" charset="0"/>
                        </a:rPr>
                        <a:t>343</a:t>
                      </a:r>
                      <a:endParaRPr lang="sl-SI" sz="1600" b="1" baseline="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a:solidFill>
                            <a:schemeClr val="tx1"/>
                          </a:solidFill>
                          <a:effectLst/>
                          <a:latin typeface="+mn-lt"/>
                          <a:cs typeface="Arial" panose="020B0604020202020204" pitchFamily="34" charset="0"/>
                        </a:rPr>
                        <a:t>175</a:t>
                      </a:r>
                      <a:endParaRPr lang="sl-SI" sz="1600" b="1" baseline="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a:solidFill>
                            <a:schemeClr val="tx1"/>
                          </a:solidFill>
                          <a:effectLst/>
                          <a:latin typeface="+mn-lt"/>
                          <a:cs typeface="Arial" panose="020B0604020202020204" pitchFamily="34" charset="0"/>
                        </a:rPr>
                        <a:t>50</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4"/>
                  </a:ext>
                </a:extLst>
              </a:tr>
              <a:tr h="334922">
                <a:tc>
                  <a:txBody>
                    <a:bodyPr/>
                    <a:lstStyle/>
                    <a:p>
                      <a:r>
                        <a:rPr lang="sl-SI" sz="1600" b="1" dirty="0" smtClean="0">
                          <a:latin typeface="+mn-lt"/>
                        </a:rPr>
                        <a:t>2017</a:t>
                      </a:r>
                    </a:p>
                    <a:p>
                      <a:r>
                        <a:rPr lang="sl-SI" sz="1600" b="1" dirty="0" smtClean="0">
                          <a:latin typeface="+mn-lt"/>
                        </a:rPr>
                        <a:t>2018</a:t>
                      </a:r>
                      <a:endParaRPr lang="sl-SI" sz="1600" b="1" dirty="0">
                        <a:latin typeface="+mn-lt"/>
                      </a:endParaRPr>
                    </a:p>
                  </a:txBody>
                  <a:tcPr marL="64294" marR="64294" marT="32147" marB="32147"/>
                </a:tc>
                <a:tc>
                  <a:txBody>
                    <a:bodyPr/>
                    <a:lstStyle/>
                    <a:p>
                      <a:pPr algn="just">
                        <a:lnSpc>
                          <a:spcPct val="107000"/>
                        </a:lnSpc>
                        <a:spcAft>
                          <a:spcPts val="800"/>
                        </a:spcAft>
                      </a:pPr>
                      <a:r>
                        <a:rPr lang="sl-SI" sz="1600" b="1" baseline="0" dirty="0" smtClean="0">
                          <a:solidFill>
                            <a:schemeClr val="tx1"/>
                          </a:solidFill>
                          <a:effectLst/>
                          <a:latin typeface="+mn-lt"/>
                          <a:ea typeface="Calibri" panose="020F0502020204030204" pitchFamily="34" charset="0"/>
                          <a:cs typeface="Arial" panose="020B0604020202020204" pitchFamily="34" charset="0"/>
                        </a:rPr>
                        <a:t>4051</a:t>
                      </a:r>
                    </a:p>
                    <a:p>
                      <a:pPr algn="just">
                        <a:lnSpc>
                          <a:spcPct val="107000"/>
                        </a:lnSpc>
                        <a:spcAft>
                          <a:spcPts val="800"/>
                        </a:spcAft>
                      </a:pPr>
                      <a:r>
                        <a:rPr lang="sl-SI" sz="1600" b="1" baseline="0" dirty="0" smtClean="0">
                          <a:solidFill>
                            <a:schemeClr val="tx1"/>
                          </a:solidFill>
                          <a:effectLst/>
                          <a:latin typeface="+mn-lt"/>
                          <a:ea typeface="Calibri" panose="020F0502020204030204" pitchFamily="34" charset="0"/>
                          <a:cs typeface="Arial" panose="020B0604020202020204" pitchFamily="34" charset="0"/>
                        </a:rPr>
                        <a:t>4060</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409</a:t>
                      </a:r>
                    </a:p>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340</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403</a:t>
                      </a:r>
                    </a:p>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505</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smtClean="0">
                          <a:solidFill>
                            <a:schemeClr val="tx1"/>
                          </a:solidFill>
                          <a:effectLst/>
                          <a:latin typeface="+mn-lt"/>
                          <a:cs typeface="Arial" panose="020B0604020202020204" pitchFamily="34" charset="0"/>
                        </a:rPr>
                        <a:t>458</a:t>
                      </a:r>
                    </a:p>
                    <a:p>
                      <a:pPr algn="just">
                        <a:lnSpc>
                          <a:spcPct val="107000"/>
                        </a:lnSpc>
                        <a:spcAft>
                          <a:spcPts val="800"/>
                        </a:spcAft>
                      </a:pPr>
                      <a:r>
                        <a:rPr lang="sl-SI" sz="1600" b="1" baseline="0" dirty="0" smtClean="0">
                          <a:solidFill>
                            <a:schemeClr val="tx1"/>
                          </a:solidFill>
                          <a:effectLst/>
                          <a:latin typeface="+mn-lt"/>
                          <a:ea typeface="Calibri" panose="020F0502020204030204" pitchFamily="34" charset="0"/>
                          <a:cs typeface="Arial" panose="020B0604020202020204" pitchFamily="34" charset="0"/>
                        </a:rPr>
                        <a:t>912</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smtClean="0">
                          <a:solidFill>
                            <a:schemeClr val="tx1"/>
                          </a:solidFill>
                          <a:effectLst/>
                          <a:latin typeface="+mn-lt"/>
                          <a:cs typeface="Arial" panose="020B0604020202020204" pitchFamily="34" charset="0"/>
                        </a:rPr>
                        <a:t>144</a:t>
                      </a:r>
                    </a:p>
                    <a:p>
                      <a:pPr algn="just">
                        <a:lnSpc>
                          <a:spcPct val="107000"/>
                        </a:lnSpc>
                        <a:spcAft>
                          <a:spcPts val="800"/>
                        </a:spcAft>
                      </a:pPr>
                      <a:r>
                        <a:rPr lang="sl-SI" sz="1600" b="1" baseline="0" dirty="0" smtClean="0">
                          <a:solidFill>
                            <a:schemeClr val="tx1"/>
                          </a:solidFill>
                          <a:effectLst/>
                          <a:latin typeface="+mn-lt"/>
                          <a:ea typeface="Calibri" panose="020F0502020204030204" pitchFamily="34" charset="0"/>
                          <a:cs typeface="Arial" panose="020B0604020202020204" pitchFamily="34" charset="0"/>
                        </a:rPr>
                        <a:t>208</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73</a:t>
                      </a:r>
                    </a:p>
                    <a:p>
                      <a:pPr algn="just">
                        <a:lnSpc>
                          <a:spcPct val="107000"/>
                        </a:lnSpc>
                        <a:spcAft>
                          <a:spcPts val="800"/>
                        </a:spcAft>
                      </a:pPr>
                      <a:r>
                        <a:rPr lang="sl-SI" sz="1600" b="1" baseline="0" dirty="0" smtClean="0">
                          <a:solidFill>
                            <a:schemeClr val="tx1"/>
                          </a:solidFill>
                          <a:effectLst/>
                          <a:latin typeface="+mn-lt"/>
                          <a:ea typeface="+mn-ea"/>
                          <a:cs typeface="Arial" panose="020B0604020202020204" pitchFamily="34" charset="0"/>
                        </a:rPr>
                        <a:t>120</a:t>
                      </a:r>
                      <a:endParaRPr lang="sl-SI" sz="1600" b="1" baseline="0" dirty="0">
                        <a:solidFill>
                          <a:schemeClr val="tx1"/>
                        </a:solidFill>
                        <a:effectLst/>
                        <a:latin typeface="+mn-lt"/>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5"/>
                  </a:ext>
                </a:extLst>
              </a:tr>
            </a:tbl>
          </a:graphicData>
        </a:graphic>
      </p:graphicFrame>
      <p:sp>
        <p:nvSpPr>
          <p:cNvPr id="6" name="PoljeZBesedilom 5"/>
          <p:cNvSpPr txBox="1"/>
          <p:nvPr/>
        </p:nvSpPr>
        <p:spPr>
          <a:xfrm>
            <a:off x="685800" y="972113"/>
            <a:ext cx="10287000" cy="9031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r>
              <a:rPr lang="sl-SI" b="1" dirty="0">
                <a:latin typeface="+mj-lt"/>
                <a:cs typeface="Arial" panose="020B0604020202020204" pitchFamily="34" charset="0"/>
              </a:rPr>
              <a:t>BROJ PACIJENATA SA RAZLIČITIM VRSTAMA ANALGEZIJE:</a:t>
            </a:r>
            <a:r>
              <a:rPr lang="sl-SI" dirty="0">
                <a:latin typeface="+mj-lt"/>
                <a:cs typeface="Arial" panose="020B0604020202020204" pitchFamily="34" charset="0"/>
              </a:rPr>
              <a:t/>
            </a:r>
            <a:br>
              <a:rPr lang="sl-SI" dirty="0">
                <a:latin typeface="+mj-lt"/>
                <a:cs typeface="Arial" panose="020B0604020202020204" pitchFamily="34" charset="0"/>
              </a:rPr>
            </a:br>
            <a:r>
              <a:rPr lang="sl-SI" dirty="0">
                <a:latin typeface="+mj-lt"/>
                <a:cs typeface="Arial" panose="020B0604020202020204" pitchFamily="34" charset="0"/>
              </a:rPr>
              <a:t/>
            </a:r>
            <a:br>
              <a:rPr lang="sl-SI" dirty="0">
                <a:latin typeface="+mj-lt"/>
                <a:cs typeface="Arial" panose="020B0604020202020204" pitchFamily="34" charset="0"/>
              </a:rPr>
            </a:br>
            <a:r>
              <a:rPr lang="sl-SI" dirty="0" err="1">
                <a:latin typeface="+mj-lt"/>
                <a:cs typeface="Arial" panose="020B0604020202020204" pitchFamily="34" charset="0"/>
              </a:rPr>
              <a:t>promenio</a:t>
            </a:r>
            <a:r>
              <a:rPr lang="sl-SI" dirty="0">
                <a:latin typeface="+mj-lt"/>
                <a:cs typeface="Arial" panose="020B0604020202020204" pitchFamily="34" charset="0"/>
              </a:rPr>
              <a:t> se </a:t>
            </a:r>
            <a:r>
              <a:rPr lang="sl-SI" dirty="0" err="1">
                <a:latin typeface="+mj-lt"/>
                <a:cs typeface="Arial" panose="020B0604020202020204" pitchFamily="34" charset="0"/>
              </a:rPr>
              <a:t>sa</a:t>
            </a:r>
            <a:r>
              <a:rPr lang="sl-SI" dirty="0">
                <a:latin typeface="+mj-lt"/>
                <a:cs typeface="Arial" panose="020B0604020202020204" pitchFamily="34" charset="0"/>
              </a:rPr>
              <a:t> razvojem novih tehnika analgezije i novih </a:t>
            </a:r>
            <a:r>
              <a:rPr lang="sl-SI" dirty="0" err="1">
                <a:latin typeface="+mj-lt"/>
                <a:cs typeface="Arial" panose="020B0604020202020204" pitchFamily="34" charset="0"/>
              </a:rPr>
              <a:t>hirurških</a:t>
            </a:r>
            <a:r>
              <a:rPr lang="sl-SI" dirty="0">
                <a:latin typeface="+mj-lt"/>
                <a:cs typeface="Arial" panose="020B0604020202020204" pitchFamily="34" charset="0"/>
              </a:rPr>
              <a:t> tehnika</a:t>
            </a:r>
            <a:endParaRPr lang="sl-SI" sz="1687" b="1" dirty="0">
              <a:solidFill>
                <a:srgbClr val="000000"/>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878482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312" y="178594"/>
            <a:ext cx="8259961" cy="1518047"/>
          </a:xfrm>
        </p:spPr>
        <p:txBody>
          <a:bodyPr>
            <a:normAutofit/>
          </a:bodyPr>
          <a:lstStyle/>
          <a:p>
            <a:r>
              <a:rPr lang="sl-SI" sz="1500" b="1" dirty="0"/>
              <a:t/>
            </a:r>
            <a:br>
              <a:rPr lang="sl-SI" sz="1500" b="1" dirty="0"/>
            </a:br>
            <a:r>
              <a:rPr lang="sl-SI" sz="1800" b="1" dirty="0"/>
              <a:t>EFIKASNO UKLANJANJE POSTOPERATIVNOG BOLA U UKC LJUBLJANA </a:t>
            </a:r>
            <a:r>
              <a:rPr lang="sl-SI" sz="1800" b="1" dirty="0" smtClean="0"/>
              <a:t>2018</a:t>
            </a:r>
            <a:endParaRPr lang="sl-SI" sz="1800" b="1" dirty="0"/>
          </a:p>
        </p:txBody>
      </p:sp>
      <p:graphicFrame>
        <p:nvGraphicFramePr>
          <p:cNvPr id="4" name="Označba mesta vsebine 3"/>
          <p:cNvGraphicFramePr>
            <a:graphicFrameLocks noGrp="1"/>
          </p:cNvGraphicFramePr>
          <p:nvPr>
            <p:ph idx="1"/>
            <p:extLst/>
          </p:nvPr>
        </p:nvGraphicFramePr>
        <p:xfrm>
          <a:off x="214312" y="1593950"/>
          <a:ext cx="8438553" cy="3744549"/>
        </p:xfrm>
        <a:graphic>
          <a:graphicData uri="http://schemas.openxmlformats.org/drawingml/2006/table">
            <a:tbl>
              <a:tblPr firstRow="1" firstCol="1" lastRow="1" lastCol="1" bandRow="1" bandCol="1">
                <a:tableStyleId>{5C22544A-7EE6-4342-B048-85BDC9FD1C3A}</a:tableStyleId>
              </a:tblPr>
              <a:tblGrid>
                <a:gridCol w="3013770">
                  <a:extLst>
                    <a:ext uri="{9D8B030D-6E8A-4147-A177-3AD203B41FA5}">
                      <a16:colId xmlns="" xmlns:a16="http://schemas.microsoft.com/office/drawing/2014/main" val="20000"/>
                    </a:ext>
                  </a:extLst>
                </a:gridCol>
                <a:gridCol w="1714500">
                  <a:extLst>
                    <a:ext uri="{9D8B030D-6E8A-4147-A177-3AD203B41FA5}">
                      <a16:colId xmlns="" xmlns:a16="http://schemas.microsoft.com/office/drawing/2014/main" val="20001"/>
                    </a:ext>
                  </a:extLst>
                </a:gridCol>
                <a:gridCol w="1753954">
                  <a:extLst>
                    <a:ext uri="{9D8B030D-6E8A-4147-A177-3AD203B41FA5}">
                      <a16:colId xmlns="" xmlns:a16="http://schemas.microsoft.com/office/drawing/2014/main" val="20002"/>
                    </a:ext>
                  </a:extLst>
                </a:gridCol>
                <a:gridCol w="1956329">
                  <a:extLst>
                    <a:ext uri="{9D8B030D-6E8A-4147-A177-3AD203B41FA5}">
                      <a16:colId xmlns="" xmlns:a16="http://schemas.microsoft.com/office/drawing/2014/main" val="20003"/>
                    </a:ext>
                  </a:extLst>
                </a:gridCol>
              </a:tblGrid>
              <a:tr h="578749">
                <a:tc>
                  <a:txBody>
                    <a:bodyPr/>
                    <a:lstStyle/>
                    <a:p>
                      <a:pPr algn="just">
                        <a:lnSpc>
                          <a:spcPct val="107000"/>
                        </a:lnSpc>
                        <a:spcAft>
                          <a:spcPts val="800"/>
                        </a:spcAft>
                      </a:pPr>
                      <a:r>
                        <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Vrsta analgezije</a:t>
                      </a: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0" dirty="0">
                          <a:solidFill>
                            <a:schemeClr val="tx1"/>
                          </a:solidFill>
                          <a:effectLst/>
                        </a:rPr>
                        <a:t>VAS/NRS 0 – 3</a:t>
                      </a:r>
                    </a:p>
                    <a:p>
                      <a:pPr algn="just">
                        <a:lnSpc>
                          <a:spcPct val="107000"/>
                        </a:lnSpc>
                        <a:spcAft>
                          <a:spcPts val="800"/>
                        </a:spcAft>
                      </a:pPr>
                      <a:r>
                        <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BLAG BOL</a:t>
                      </a: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0" dirty="0">
                          <a:solidFill>
                            <a:schemeClr val="tx1"/>
                          </a:solidFill>
                          <a:effectLst/>
                        </a:rPr>
                        <a:t>VAS /NRS 4 – 7</a:t>
                      </a:r>
                    </a:p>
                    <a:p>
                      <a:pPr algn="just">
                        <a:lnSpc>
                          <a:spcPct val="107000"/>
                        </a:lnSpc>
                        <a:spcAft>
                          <a:spcPts val="800"/>
                        </a:spcAft>
                      </a:pPr>
                      <a:r>
                        <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UMEREN BOL</a:t>
                      </a: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0" dirty="0">
                          <a:solidFill>
                            <a:schemeClr val="tx1"/>
                          </a:solidFill>
                          <a:effectLst/>
                        </a:rPr>
                        <a:t>VAS/NRS 8 -10 </a:t>
                      </a:r>
                    </a:p>
                    <a:p>
                      <a:pPr algn="just">
                        <a:lnSpc>
                          <a:spcPct val="107000"/>
                        </a:lnSpc>
                        <a:spcAft>
                          <a:spcPts val="800"/>
                        </a:spcAft>
                      </a:pPr>
                      <a:r>
                        <a:rPr lang="sl-SI" sz="1400" b="1" dirty="0">
                          <a:solidFill>
                            <a:schemeClr val="tx1"/>
                          </a:solidFill>
                          <a:effectLst/>
                        </a:rPr>
                        <a:t>JAK BOL</a:t>
                      </a:r>
                    </a:p>
                    <a:p>
                      <a:pPr algn="just">
                        <a:lnSpc>
                          <a:spcPct val="107000"/>
                        </a:lnSpc>
                        <a:spcAft>
                          <a:spcPts val="800"/>
                        </a:spcAft>
                      </a:pP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0"/>
                  </a:ext>
                </a:extLst>
              </a:tr>
              <a:tr h="458176">
                <a:tc>
                  <a:txBody>
                    <a:bodyPr/>
                    <a:lstStyle/>
                    <a:p>
                      <a:pPr algn="just">
                        <a:lnSpc>
                          <a:spcPct val="107000"/>
                        </a:lnSpc>
                        <a:spcAft>
                          <a:spcPts val="800"/>
                        </a:spcAft>
                      </a:pPr>
                      <a:r>
                        <a:rPr lang="sl-SI" sz="1400" b="1" dirty="0">
                          <a:solidFill>
                            <a:schemeClr val="tx1"/>
                          </a:solidFill>
                          <a:effectLst/>
                        </a:rPr>
                        <a:t>IV</a:t>
                      </a:r>
                      <a:r>
                        <a:rPr lang="sl-SI" sz="1400" b="1" baseline="0" dirty="0">
                          <a:solidFill>
                            <a:schemeClr val="tx1"/>
                          </a:solidFill>
                          <a:effectLst/>
                        </a:rPr>
                        <a:t> </a:t>
                      </a:r>
                      <a:r>
                        <a:rPr lang="sl-SI" sz="1400" b="1" dirty="0">
                          <a:solidFill>
                            <a:schemeClr val="tx1"/>
                          </a:solidFill>
                          <a:effectLst/>
                        </a:rPr>
                        <a:t>PCA </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93,7%</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6,2%</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0,3%</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1"/>
                  </a:ext>
                </a:extLst>
              </a:tr>
              <a:tr h="458176">
                <a:tc>
                  <a:txBody>
                    <a:bodyPr/>
                    <a:lstStyle/>
                    <a:p>
                      <a:pPr algn="just">
                        <a:lnSpc>
                          <a:spcPct val="107000"/>
                        </a:lnSpc>
                        <a:spcAft>
                          <a:spcPts val="800"/>
                        </a:spcAft>
                      </a:pPr>
                      <a:r>
                        <a:rPr lang="sl-SI" sz="1400" b="1" dirty="0">
                          <a:solidFill>
                            <a:schemeClr val="tx1"/>
                          </a:solidFill>
                          <a:effectLst/>
                        </a:rPr>
                        <a:t>Epiduralna PCEA</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92,5%</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7,2%</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0,3%</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2"/>
                  </a:ext>
                </a:extLst>
              </a:tr>
              <a:tr h="494348">
                <a:tc>
                  <a:txBody>
                    <a:bodyPr/>
                    <a:lstStyle/>
                    <a:p>
                      <a:pPr algn="just">
                        <a:lnSpc>
                          <a:spcPct val="107000"/>
                        </a:lnSpc>
                        <a:spcAft>
                          <a:spcPts val="800"/>
                        </a:spcAft>
                      </a:pPr>
                      <a:r>
                        <a:rPr lang="sl-SI" sz="1400" b="1" kern="1200" dirty="0">
                          <a:solidFill>
                            <a:schemeClr val="tx1"/>
                          </a:solidFill>
                          <a:effectLst/>
                          <a:latin typeface="+mn-lt"/>
                          <a:ea typeface="+mn-ea"/>
                          <a:cs typeface="+mn-cs"/>
                        </a:rPr>
                        <a:t>Analgezija </a:t>
                      </a:r>
                      <a:r>
                        <a:rPr lang="sl-SI" sz="1400" b="1" kern="1200" dirty="0" err="1">
                          <a:solidFill>
                            <a:schemeClr val="tx1"/>
                          </a:solidFill>
                          <a:effectLst/>
                          <a:latin typeface="+mn-lt"/>
                          <a:ea typeface="+mn-ea"/>
                          <a:cs typeface="+mn-cs"/>
                        </a:rPr>
                        <a:t>kateterom</a:t>
                      </a:r>
                      <a:r>
                        <a:rPr lang="sl-SI" sz="1400" b="1" kern="1200" dirty="0">
                          <a:solidFill>
                            <a:schemeClr val="tx1"/>
                          </a:solidFill>
                          <a:effectLst/>
                          <a:latin typeface="+mn-lt"/>
                          <a:ea typeface="+mn-ea"/>
                          <a:cs typeface="+mn-cs"/>
                        </a:rPr>
                        <a:t> u rani</a:t>
                      </a: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95,5%</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4,5%</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0,0%</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3"/>
                  </a:ext>
                </a:extLst>
              </a:tr>
              <a:tr h="506405">
                <a:tc>
                  <a:txBody>
                    <a:bodyPr/>
                    <a:lstStyle/>
                    <a:p>
                      <a:pPr algn="just">
                        <a:lnSpc>
                          <a:spcPct val="107000"/>
                        </a:lnSpc>
                        <a:spcAft>
                          <a:spcPts val="800"/>
                        </a:spcAft>
                      </a:pPr>
                      <a:r>
                        <a:rPr lang="sl-SI" sz="1400" b="1" kern="1200" dirty="0">
                          <a:solidFill>
                            <a:schemeClr val="tx1"/>
                          </a:solidFill>
                          <a:effectLst/>
                          <a:latin typeface="+mn-lt"/>
                          <a:ea typeface="+mn-ea"/>
                          <a:cs typeface="+mn-cs"/>
                        </a:rPr>
                        <a:t>Kontinuirani periferni </a:t>
                      </a:r>
                      <a:r>
                        <a:rPr lang="sl-SI" sz="1400" b="1" kern="1200" dirty="0" err="1">
                          <a:solidFill>
                            <a:schemeClr val="tx1"/>
                          </a:solidFill>
                          <a:effectLst/>
                          <a:latin typeface="+mn-lt"/>
                          <a:ea typeface="+mn-ea"/>
                          <a:cs typeface="+mn-cs"/>
                        </a:rPr>
                        <a:t>nervni</a:t>
                      </a:r>
                      <a:r>
                        <a:rPr lang="sl-SI" sz="1400" b="1" kern="1200" dirty="0">
                          <a:solidFill>
                            <a:schemeClr val="tx1"/>
                          </a:solidFill>
                          <a:effectLst/>
                          <a:latin typeface="+mn-lt"/>
                          <a:ea typeface="+mn-ea"/>
                          <a:cs typeface="+mn-cs"/>
                        </a:rPr>
                        <a:t> </a:t>
                      </a:r>
                      <a:r>
                        <a:rPr lang="sl-SI" sz="1400" b="1" kern="1200" dirty="0" err="1">
                          <a:solidFill>
                            <a:schemeClr val="tx1"/>
                          </a:solidFill>
                          <a:effectLst/>
                          <a:latin typeface="+mn-lt"/>
                          <a:ea typeface="+mn-ea"/>
                          <a:cs typeface="+mn-cs"/>
                        </a:rPr>
                        <a:t>blokovi</a:t>
                      </a:r>
                      <a:endParaRPr lang="sl-SI" sz="1400" b="1" kern="1200" dirty="0">
                        <a:solidFill>
                          <a:schemeClr val="tx1"/>
                        </a:solidFill>
                        <a:effectLst/>
                        <a:latin typeface="+mn-lt"/>
                        <a:ea typeface="+mn-ea"/>
                        <a:cs typeface="+mn-cs"/>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87,7%</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11,7%,</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0,4%</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4"/>
                  </a:ext>
                </a:extLst>
              </a:tr>
              <a:tr h="939396">
                <a:tc>
                  <a:txBody>
                    <a:bodyPr/>
                    <a:lstStyle/>
                    <a:p>
                      <a:pPr algn="just">
                        <a:lnSpc>
                          <a:spcPct val="107000"/>
                        </a:lnSpc>
                        <a:spcAft>
                          <a:spcPts val="800"/>
                        </a:spcAft>
                      </a:pPr>
                      <a:r>
                        <a:rPr lang="sl-SI" sz="1400" b="1" kern="1200" dirty="0" err="1">
                          <a:solidFill>
                            <a:schemeClr val="tx1"/>
                          </a:solidFill>
                          <a:effectLst/>
                          <a:latin typeface="+mn-lt"/>
                          <a:ea typeface="+mn-ea"/>
                          <a:cs typeface="+mn-cs"/>
                        </a:rPr>
                        <a:t>Jednokratni</a:t>
                      </a:r>
                      <a:r>
                        <a:rPr lang="sl-SI" sz="1400" b="1" kern="1200" dirty="0">
                          <a:solidFill>
                            <a:schemeClr val="tx1"/>
                          </a:solidFill>
                          <a:effectLst/>
                          <a:latin typeface="+mn-lt"/>
                          <a:ea typeface="+mn-ea"/>
                          <a:cs typeface="+mn-cs"/>
                        </a:rPr>
                        <a:t> periferni </a:t>
                      </a:r>
                      <a:r>
                        <a:rPr lang="sl-SI" sz="1400" b="1" kern="1200" dirty="0" err="1">
                          <a:solidFill>
                            <a:schemeClr val="tx1"/>
                          </a:solidFill>
                          <a:effectLst/>
                          <a:latin typeface="+mn-lt"/>
                          <a:ea typeface="+mn-ea"/>
                          <a:cs typeface="+mn-cs"/>
                        </a:rPr>
                        <a:t>nervni</a:t>
                      </a:r>
                      <a:r>
                        <a:rPr lang="sl-SI" sz="1400" b="1" kern="1200" dirty="0">
                          <a:solidFill>
                            <a:schemeClr val="tx1"/>
                          </a:solidFill>
                          <a:effectLst/>
                          <a:latin typeface="+mn-lt"/>
                          <a:ea typeface="+mn-ea"/>
                          <a:cs typeface="+mn-cs"/>
                        </a:rPr>
                        <a:t> </a:t>
                      </a:r>
                      <a:r>
                        <a:rPr lang="sl-SI" sz="1400" b="1" kern="1200" dirty="0" err="1">
                          <a:solidFill>
                            <a:schemeClr val="tx1"/>
                          </a:solidFill>
                          <a:effectLst/>
                          <a:latin typeface="+mn-lt"/>
                          <a:ea typeface="+mn-ea"/>
                          <a:cs typeface="+mn-cs"/>
                        </a:rPr>
                        <a:t>blokovi</a:t>
                      </a:r>
                      <a:endParaRPr lang="sl-SI" sz="1400" b="1" kern="1200" dirty="0">
                        <a:solidFill>
                          <a:schemeClr val="tx1"/>
                        </a:solidFill>
                        <a:effectLst/>
                        <a:latin typeface="+mn-lt"/>
                        <a:ea typeface="+mn-ea"/>
                        <a:cs typeface="+mn-cs"/>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84,8%</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14,6%</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tc>
                  <a:txBody>
                    <a:bodyPr/>
                    <a:lstStyle/>
                    <a:p>
                      <a:pPr algn="just">
                        <a:lnSpc>
                          <a:spcPct val="107000"/>
                        </a:lnSpc>
                        <a:spcAft>
                          <a:spcPts val="800"/>
                        </a:spcAft>
                      </a:pPr>
                      <a:r>
                        <a:rPr lang="sl-SI" sz="1400" b="1" dirty="0">
                          <a:solidFill>
                            <a:schemeClr val="tx1"/>
                          </a:solidFill>
                          <a:effectLst/>
                        </a:rPr>
                        <a:t>0,6%</a:t>
                      </a:r>
                      <a:endParaRPr lang="sl-SI"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2">
                        <a:lumMod val="40000"/>
                        <a:lumOff val="6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44604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43000"/>
            <a:ext cx="8229600" cy="1143000"/>
          </a:xfrm>
        </p:spPr>
        <p:txBody>
          <a:bodyPr>
            <a:normAutofit/>
          </a:bodyPr>
          <a:lstStyle/>
          <a:p>
            <a:pPr algn="ctr"/>
            <a:r>
              <a:rPr lang="sl-SI" sz="1800" b="1" dirty="0">
                <a:solidFill>
                  <a:schemeClr val="accent1">
                    <a:lumMod val="75000"/>
                  </a:schemeClr>
                </a:solidFill>
              </a:rPr>
              <a:t>CILJEVI TERAPIJE POSTOPERATIVNOG BOLA: DOSTIGNUTI?</a:t>
            </a:r>
          </a:p>
        </p:txBody>
      </p:sp>
      <p:sp>
        <p:nvSpPr>
          <p:cNvPr id="3" name="Označba mesta vsebine 2"/>
          <p:cNvSpPr>
            <a:spLocks noGrp="1"/>
          </p:cNvSpPr>
          <p:nvPr>
            <p:ph idx="1"/>
          </p:nvPr>
        </p:nvSpPr>
        <p:spPr>
          <a:xfrm>
            <a:off x="4495800" y="2057400"/>
            <a:ext cx="4648200" cy="3276600"/>
          </a:xfrm>
        </p:spPr>
        <p:txBody>
          <a:bodyPr>
            <a:normAutofit fontScale="55000" lnSpcReduction="20000"/>
          </a:bodyPr>
          <a:lstStyle/>
          <a:p>
            <a:r>
              <a:rPr lang="sl-SI" altLang="sl-SI" sz="3300" dirty="0"/>
              <a:t>Zadovoljstvo </a:t>
            </a:r>
            <a:r>
              <a:rPr lang="sl-SI" altLang="sl-SI" sz="3300" dirty="0" err="1"/>
              <a:t>pacijenta</a:t>
            </a:r>
            <a:r>
              <a:rPr lang="sl-SI" altLang="sl-SI" sz="3300" dirty="0"/>
              <a:t>:</a:t>
            </a:r>
          </a:p>
          <a:p>
            <a:pPr>
              <a:buNone/>
            </a:pPr>
            <a:r>
              <a:rPr lang="sl-SI" altLang="sl-SI" sz="3300" dirty="0"/>
              <a:t>		dobrobit </a:t>
            </a:r>
            <a:r>
              <a:rPr lang="sl-SI" altLang="sl-SI" sz="3300" dirty="0" err="1"/>
              <a:t>pacijenta</a:t>
            </a:r>
            <a:endParaRPr lang="sl-SI" altLang="sl-SI" sz="3300" dirty="0"/>
          </a:p>
          <a:p>
            <a:pPr>
              <a:buNone/>
            </a:pPr>
            <a:r>
              <a:rPr lang="sl-SI" altLang="sl-SI" sz="3300" dirty="0"/>
              <a:t>		</a:t>
            </a:r>
            <a:r>
              <a:rPr lang="sl-SI" altLang="sl-SI" sz="3300" dirty="0" err="1"/>
              <a:t>dobar</a:t>
            </a:r>
            <a:r>
              <a:rPr lang="sl-SI" altLang="sl-SI" sz="3300" dirty="0"/>
              <a:t> </a:t>
            </a:r>
            <a:r>
              <a:rPr lang="sl-SI" altLang="sl-SI" sz="3300" dirty="0" err="1"/>
              <a:t>san</a:t>
            </a:r>
            <a:r>
              <a:rPr lang="sl-SI" altLang="sl-SI" sz="3300" dirty="0"/>
              <a:t> i </a:t>
            </a:r>
            <a:r>
              <a:rPr lang="sl-SI" altLang="sl-SI" sz="3300" dirty="0" smtClean="0"/>
              <a:t>apetit</a:t>
            </a:r>
          </a:p>
          <a:p>
            <a:pPr>
              <a:buNone/>
            </a:pPr>
            <a:endParaRPr lang="sl-SI" altLang="sl-SI" sz="3300" dirty="0"/>
          </a:p>
          <a:p>
            <a:r>
              <a:rPr lang="sl-SI" altLang="sl-SI" sz="3300" dirty="0"/>
              <a:t>Prevencija </a:t>
            </a:r>
            <a:r>
              <a:rPr lang="sl-SI" altLang="sl-SI" sz="3300" dirty="0" err="1"/>
              <a:t>hroničnog</a:t>
            </a:r>
            <a:r>
              <a:rPr lang="sl-SI" altLang="sl-SI" sz="3300" dirty="0"/>
              <a:t> </a:t>
            </a:r>
            <a:r>
              <a:rPr lang="sl-SI" altLang="sl-SI" sz="3300" dirty="0" err="1"/>
              <a:t>postoperativnog</a:t>
            </a:r>
            <a:r>
              <a:rPr lang="sl-SI" altLang="sl-SI" sz="3300" dirty="0"/>
              <a:t> </a:t>
            </a:r>
            <a:r>
              <a:rPr lang="sl-SI" altLang="sl-SI" sz="3300" dirty="0" err="1"/>
              <a:t>bola</a:t>
            </a:r>
            <a:endParaRPr lang="sl-SI" altLang="sl-SI" sz="3300" dirty="0"/>
          </a:p>
          <a:p>
            <a:endParaRPr lang="sl-SI" altLang="sl-SI" sz="3300" dirty="0"/>
          </a:p>
          <a:p>
            <a:r>
              <a:rPr lang="sl-SI" altLang="sl-SI" sz="3300" dirty="0" err="1"/>
              <a:t>Dobar</a:t>
            </a:r>
            <a:r>
              <a:rPr lang="sl-SI" altLang="sl-SI" sz="3300" dirty="0"/>
              <a:t> </a:t>
            </a:r>
            <a:r>
              <a:rPr lang="sl-SI" altLang="sl-SI" sz="3300" dirty="0" err="1"/>
              <a:t>hirurški</a:t>
            </a:r>
            <a:r>
              <a:rPr lang="sl-SI" altLang="sl-SI" sz="3300" dirty="0"/>
              <a:t> </a:t>
            </a:r>
            <a:r>
              <a:rPr lang="sl-SI" altLang="sl-SI" sz="3300" dirty="0" err="1"/>
              <a:t>ishod</a:t>
            </a:r>
            <a:r>
              <a:rPr lang="sl-SI" altLang="sl-SI" sz="3300" dirty="0"/>
              <a:t>:</a:t>
            </a:r>
          </a:p>
          <a:p>
            <a:pPr>
              <a:buNone/>
            </a:pPr>
            <a:r>
              <a:rPr lang="sl-SI" altLang="sl-SI" sz="3300" dirty="0"/>
              <a:t>		rana mobilizacija</a:t>
            </a:r>
          </a:p>
          <a:p>
            <a:pPr>
              <a:buNone/>
            </a:pPr>
            <a:r>
              <a:rPr lang="sl-SI" altLang="sl-SI" sz="3300" dirty="0"/>
              <a:t>		dobro </a:t>
            </a:r>
            <a:r>
              <a:rPr lang="sl-SI" altLang="sl-SI" sz="3300" dirty="0" err="1"/>
              <a:t>zarastanje</a:t>
            </a:r>
            <a:r>
              <a:rPr lang="sl-SI" altLang="sl-SI" sz="3300" dirty="0"/>
              <a:t> rane</a:t>
            </a:r>
          </a:p>
          <a:p>
            <a:pPr>
              <a:buNone/>
            </a:pPr>
            <a:r>
              <a:rPr lang="sl-SI" altLang="sl-SI" sz="3300" dirty="0"/>
              <a:t>		</a:t>
            </a:r>
            <a:r>
              <a:rPr lang="sl-SI" altLang="sl-SI" sz="3300" dirty="0" err="1"/>
              <a:t>kraća</a:t>
            </a:r>
            <a:r>
              <a:rPr lang="sl-SI" altLang="sl-SI" sz="3300" dirty="0"/>
              <a:t> hospitalizacija</a:t>
            </a:r>
          </a:p>
          <a:p>
            <a:pPr>
              <a:buNone/>
            </a:pPr>
            <a:r>
              <a:rPr lang="sl-SI" altLang="sl-SI" dirty="0"/>
              <a:t>			</a:t>
            </a:r>
            <a:endParaRPr lang="sl-SI" dirty="0"/>
          </a:p>
        </p:txBody>
      </p:sp>
      <p:pic>
        <p:nvPicPr>
          <p:cNvPr id="4" name="Picture 9" descr="06-06-07_10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5" y="2057400"/>
            <a:ext cx="4510579" cy="338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6532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2000" b="1" dirty="0">
                <a:solidFill>
                  <a:schemeClr val="accent1">
                    <a:lumMod val="75000"/>
                  </a:schemeClr>
                </a:solidFill>
              </a:rPr>
              <a:t>DEFINICIJA AKUTNOG BOLA</a:t>
            </a:r>
          </a:p>
        </p:txBody>
      </p:sp>
      <p:sp>
        <p:nvSpPr>
          <p:cNvPr id="3" name="Označba mesta vsebine 2"/>
          <p:cNvSpPr>
            <a:spLocks noGrp="1"/>
          </p:cNvSpPr>
          <p:nvPr>
            <p:ph idx="1"/>
          </p:nvPr>
        </p:nvSpPr>
        <p:spPr/>
        <p:txBody>
          <a:bodyPr>
            <a:normAutofit/>
          </a:bodyPr>
          <a:lstStyle/>
          <a:p>
            <a:r>
              <a:rPr lang="en-US" sz="2000" dirty="0"/>
              <a:t>A</a:t>
            </a:r>
            <a:r>
              <a:rPr lang="sl-SI" sz="2000" dirty="0" err="1"/>
              <a:t>kutni</a:t>
            </a:r>
            <a:r>
              <a:rPr lang="sl-SI" sz="2000" dirty="0"/>
              <a:t> bol </a:t>
            </a:r>
            <a:r>
              <a:rPr lang="sl-SI" sz="2000" dirty="0" err="1"/>
              <a:t>kao</a:t>
            </a:r>
            <a:r>
              <a:rPr lang="sl-SI" sz="2000" dirty="0"/>
              <a:t> </a:t>
            </a:r>
            <a:r>
              <a:rPr lang="sl-SI" sz="2000" dirty="0" err="1"/>
              <a:t>što</a:t>
            </a:r>
            <a:r>
              <a:rPr lang="sl-SI" sz="2000" dirty="0"/>
              <a:t> je bol </a:t>
            </a:r>
            <a:r>
              <a:rPr lang="sl-SI" sz="2000" dirty="0" err="1"/>
              <a:t>nakon</a:t>
            </a:r>
            <a:r>
              <a:rPr lang="sl-SI" sz="2000" dirty="0"/>
              <a:t> </a:t>
            </a:r>
            <a:r>
              <a:rPr lang="sl-SI" sz="2000" dirty="0" err="1"/>
              <a:t>traume</a:t>
            </a:r>
            <a:r>
              <a:rPr lang="sl-SI" sz="2000" dirty="0"/>
              <a:t> ili </a:t>
            </a:r>
            <a:r>
              <a:rPr lang="sl-SI" sz="2000" dirty="0" err="1"/>
              <a:t>hirurškog</a:t>
            </a:r>
            <a:r>
              <a:rPr lang="sl-SI" sz="2000" dirty="0"/>
              <a:t> </a:t>
            </a:r>
            <a:r>
              <a:rPr lang="sl-SI" sz="2000" dirty="0" err="1"/>
              <a:t>zahvata</a:t>
            </a:r>
            <a:r>
              <a:rPr lang="sl-SI" sz="2000" dirty="0"/>
              <a:t> predstavlja signal </a:t>
            </a:r>
            <a:r>
              <a:rPr lang="sl-SI" sz="2000" dirty="0" err="1"/>
              <a:t>svesnom</a:t>
            </a:r>
            <a:r>
              <a:rPr lang="sl-SI" sz="2000" dirty="0"/>
              <a:t> delu mozga o </a:t>
            </a:r>
            <a:r>
              <a:rPr lang="sl-SI" sz="2000" dirty="0" err="1"/>
              <a:t>prisustvu</a:t>
            </a:r>
            <a:r>
              <a:rPr lang="sl-SI" sz="2000" dirty="0"/>
              <a:t> </a:t>
            </a:r>
            <a:r>
              <a:rPr lang="sl-SI" sz="2000" dirty="0" err="1"/>
              <a:t>štetnih</a:t>
            </a:r>
            <a:r>
              <a:rPr lang="sl-SI" sz="2000" dirty="0"/>
              <a:t> draži i/ili </a:t>
            </a:r>
            <a:r>
              <a:rPr lang="sl-SI" sz="2000" dirty="0" err="1"/>
              <a:t>aktuelnom</a:t>
            </a:r>
            <a:r>
              <a:rPr lang="sl-SI" sz="2000" dirty="0"/>
              <a:t> </a:t>
            </a:r>
            <a:r>
              <a:rPr lang="sl-SI" sz="2000" dirty="0" err="1"/>
              <a:t>oštećenju</a:t>
            </a:r>
            <a:r>
              <a:rPr lang="sl-SI" sz="2000" dirty="0"/>
              <a:t> tkiva.</a:t>
            </a:r>
          </a:p>
          <a:p>
            <a:endParaRPr lang="sl-SI" sz="2000" dirty="0"/>
          </a:p>
          <a:p>
            <a:r>
              <a:rPr lang="sl-SI" sz="2000" dirty="0" err="1"/>
              <a:t>Ovaj</a:t>
            </a:r>
            <a:r>
              <a:rPr lang="sl-SI" sz="2000" dirty="0"/>
              <a:t> akutni bolni signal je </a:t>
            </a:r>
            <a:r>
              <a:rPr lang="sl-SI" sz="2000" dirty="0" err="1"/>
              <a:t>koristan</a:t>
            </a:r>
            <a:r>
              <a:rPr lang="sl-SI" sz="2000" dirty="0"/>
              <a:t> i adaptivne je prirode, </a:t>
            </a:r>
            <a:r>
              <a:rPr lang="sl-SI" sz="2000" dirty="0" err="1"/>
              <a:t>upozorava</a:t>
            </a:r>
            <a:r>
              <a:rPr lang="sl-SI" sz="2000" dirty="0"/>
              <a:t> </a:t>
            </a:r>
            <a:r>
              <a:rPr lang="sl-SI" sz="2000" dirty="0" err="1"/>
              <a:t>jedinku</a:t>
            </a:r>
            <a:r>
              <a:rPr lang="sl-SI" sz="2000" dirty="0"/>
              <a:t> na opasnost i </a:t>
            </a:r>
            <a:r>
              <a:rPr lang="sl-SI" sz="2000" dirty="0" err="1"/>
              <a:t>potrebu</a:t>
            </a:r>
            <a:r>
              <a:rPr lang="sl-SI" sz="2000" dirty="0"/>
              <a:t> za </a:t>
            </a:r>
            <a:r>
              <a:rPr lang="sl-SI" sz="2000" dirty="0" err="1"/>
              <a:t>izbegavanjem</a:t>
            </a:r>
            <a:r>
              <a:rPr lang="sl-SI" sz="2000" dirty="0"/>
              <a:t> ili </a:t>
            </a:r>
            <a:r>
              <a:rPr lang="sl-SI" sz="2000" dirty="0" err="1"/>
              <a:t>traženjem</a:t>
            </a:r>
            <a:r>
              <a:rPr lang="sl-SI" sz="2000" dirty="0"/>
              <a:t> </a:t>
            </a:r>
            <a:r>
              <a:rPr lang="sl-SI" sz="2000" dirty="0" err="1"/>
              <a:t>pomoći</a:t>
            </a:r>
            <a:r>
              <a:rPr lang="sl-SI" sz="2000" dirty="0"/>
              <a:t>.</a:t>
            </a:r>
          </a:p>
          <a:p>
            <a:endParaRPr lang="sl-SI" sz="2000" dirty="0"/>
          </a:p>
          <a:p>
            <a:r>
              <a:rPr lang="en-US" sz="2000" dirty="0"/>
              <a:t>A</a:t>
            </a:r>
            <a:r>
              <a:rPr lang="sl-SI" sz="2000" dirty="0" err="1"/>
              <a:t>kutni</a:t>
            </a:r>
            <a:r>
              <a:rPr lang="sl-SI" sz="2000" dirty="0"/>
              <a:t> bol je neposredna posledica </a:t>
            </a:r>
            <a:r>
              <a:rPr lang="sl-SI" sz="2000" dirty="0" err="1"/>
              <a:t>nokse</a:t>
            </a:r>
            <a:r>
              <a:rPr lang="sl-SI" sz="2000" dirty="0"/>
              <a:t> i </a:t>
            </a:r>
            <a:r>
              <a:rPr lang="sl-SI" sz="2000" dirty="0" err="1"/>
              <a:t>kao</a:t>
            </a:r>
            <a:r>
              <a:rPr lang="sl-SI" sz="2000" dirty="0"/>
              <a:t> </a:t>
            </a:r>
            <a:r>
              <a:rPr lang="sl-SI" sz="2000" dirty="0" err="1"/>
              <a:t>takav</a:t>
            </a:r>
            <a:r>
              <a:rPr lang="sl-SI" sz="2000" dirty="0"/>
              <a:t> se </a:t>
            </a:r>
            <a:r>
              <a:rPr lang="sl-SI" sz="2000" dirty="0" err="1"/>
              <a:t>klasifikuje</a:t>
            </a:r>
            <a:r>
              <a:rPr lang="sl-SI" sz="2000" dirty="0"/>
              <a:t> </a:t>
            </a:r>
            <a:r>
              <a:rPr lang="sl-SI" sz="2000" dirty="0" err="1"/>
              <a:t>kao</a:t>
            </a:r>
            <a:r>
              <a:rPr lang="sl-SI" sz="2000" dirty="0"/>
              <a:t> simptom </a:t>
            </a:r>
            <a:r>
              <a:rPr lang="sl-SI" sz="2000" dirty="0" err="1"/>
              <a:t>postojećeg</a:t>
            </a:r>
            <a:r>
              <a:rPr lang="sl-SI" sz="2000" dirty="0"/>
              <a:t> </a:t>
            </a:r>
            <a:r>
              <a:rPr lang="sl-SI" sz="2000" dirty="0" err="1"/>
              <a:t>oštećenja</a:t>
            </a:r>
            <a:r>
              <a:rPr lang="sl-SI" sz="2000" dirty="0"/>
              <a:t> tkiva ili bolesti.</a:t>
            </a:r>
          </a:p>
        </p:txBody>
      </p:sp>
    </p:spTree>
    <p:extLst>
      <p:ext uri="{BB962C8B-B14F-4D97-AF65-F5344CB8AC3E}">
        <p14:creationId xmlns:p14="http://schemas.microsoft.com/office/powerpoint/2010/main" val="471660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idx="4294967295"/>
          </p:nvPr>
        </p:nvSpPr>
        <p:spPr/>
        <p:txBody>
          <a:bodyPr>
            <a:normAutofit/>
          </a:bodyPr>
          <a:lstStyle/>
          <a:p>
            <a:r>
              <a:rPr lang="sl-SI" altLang="sl-SI" sz="2000" b="1" dirty="0">
                <a:solidFill>
                  <a:schemeClr val="accent1">
                    <a:lumMod val="75000"/>
                  </a:schemeClr>
                </a:solidFill>
              </a:rPr>
              <a:t>AKUTNI BOL</a:t>
            </a:r>
          </a:p>
        </p:txBody>
      </p:sp>
      <p:sp>
        <p:nvSpPr>
          <p:cNvPr id="7171" name="Označba mesta vsebine 2"/>
          <p:cNvSpPr>
            <a:spLocks noGrp="1"/>
          </p:cNvSpPr>
          <p:nvPr>
            <p:ph idx="4294967295"/>
          </p:nvPr>
        </p:nvSpPr>
        <p:spPr>
          <a:xfrm>
            <a:off x="115910" y="3200400"/>
            <a:ext cx="4404575" cy="2431255"/>
          </a:xfrm>
        </p:spPr>
        <p:txBody>
          <a:bodyPr>
            <a:normAutofit/>
          </a:bodyPr>
          <a:lstStyle/>
          <a:p>
            <a:pPr marL="0" indent="0">
              <a:buNone/>
            </a:pPr>
            <a:r>
              <a:rPr lang="en-US" sz="1800" dirty="0"/>
              <a:t>A</a:t>
            </a:r>
            <a:r>
              <a:rPr lang="sl-SI" sz="1800" dirty="0" err="1"/>
              <a:t>kutni</a:t>
            </a:r>
            <a:r>
              <a:rPr lang="sl-SI" sz="1800" dirty="0"/>
              <a:t> bol predstavlja signal </a:t>
            </a:r>
            <a:r>
              <a:rPr lang="sl-SI" sz="1800" dirty="0" err="1"/>
              <a:t>svesnom</a:t>
            </a:r>
            <a:r>
              <a:rPr lang="sl-SI" sz="1800" dirty="0"/>
              <a:t> delu mozga o </a:t>
            </a:r>
            <a:r>
              <a:rPr lang="sl-SI" sz="1800" dirty="0" err="1"/>
              <a:t>prisustvu</a:t>
            </a:r>
            <a:r>
              <a:rPr lang="sl-SI" sz="1800" dirty="0"/>
              <a:t> </a:t>
            </a:r>
            <a:r>
              <a:rPr lang="sl-SI" sz="1800" dirty="0" err="1"/>
              <a:t>štetnih</a:t>
            </a:r>
            <a:r>
              <a:rPr lang="sl-SI" sz="1800" dirty="0"/>
              <a:t> draži  i/ili </a:t>
            </a:r>
            <a:r>
              <a:rPr lang="sl-SI" sz="1800" dirty="0" err="1"/>
              <a:t>aktuelnom</a:t>
            </a:r>
            <a:r>
              <a:rPr lang="sl-SI" sz="1800" dirty="0"/>
              <a:t> </a:t>
            </a:r>
            <a:r>
              <a:rPr lang="sl-SI" sz="1800" dirty="0" err="1"/>
              <a:t>oštećenju</a:t>
            </a:r>
            <a:r>
              <a:rPr lang="sl-SI" sz="1800" dirty="0"/>
              <a:t> tkiva. </a:t>
            </a:r>
          </a:p>
          <a:p>
            <a:pPr marL="0" indent="0">
              <a:buNone/>
            </a:pPr>
            <a:endParaRPr lang="sl-SI" sz="1800" dirty="0"/>
          </a:p>
          <a:p>
            <a:pPr marL="0" indent="0">
              <a:buNone/>
            </a:pPr>
            <a:r>
              <a:rPr lang="sl-SI" sz="1800" dirty="0"/>
              <a:t>Na </a:t>
            </a:r>
            <a:r>
              <a:rPr lang="sl-SI" sz="1800" dirty="0" err="1"/>
              <a:t>percepciju</a:t>
            </a:r>
            <a:r>
              <a:rPr lang="sl-SI" sz="1800" dirty="0"/>
              <a:t> </a:t>
            </a:r>
            <a:r>
              <a:rPr lang="sl-SI" sz="1800" dirty="0" err="1"/>
              <a:t>bola</a:t>
            </a:r>
            <a:r>
              <a:rPr lang="sl-SI" sz="1800" dirty="0"/>
              <a:t> </a:t>
            </a:r>
            <a:r>
              <a:rPr lang="sl-SI" sz="1800" dirty="0" err="1"/>
              <a:t>utiče</a:t>
            </a:r>
            <a:r>
              <a:rPr lang="sl-SI" sz="1800" dirty="0"/>
              <a:t> emotivna modulacija.</a:t>
            </a:r>
          </a:p>
          <a:p>
            <a:pPr marL="0" indent="0">
              <a:buNone/>
            </a:pPr>
            <a:endParaRPr lang="sl-SI" altLang="sl-SI" sz="1350" dirty="0"/>
          </a:p>
          <a:p>
            <a:pPr marL="0" indent="0">
              <a:buNone/>
            </a:pPr>
            <a:endParaRPr lang="sl-SI" altLang="sl-SI" sz="1350" dirty="0"/>
          </a:p>
        </p:txBody>
      </p:sp>
      <p:pic>
        <p:nvPicPr>
          <p:cNvPr id="7172" name="Slika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20485" y="2078831"/>
            <a:ext cx="41148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PoljeZBesedilom 5"/>
          <p:cNvSpPr txBox="1">
            <a:spLocks noChangeArrowheads="1"/>
          </p:cNvSpPr>
          <p:nvPr/>
        </p:nvSpPr>
        <p:spPr bwMode="auto">
          <a:xfrm>
            <a:off x="4520485" y="5376267"/>
            <a:ext cx="762000" cy="30008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sl-SI" altLang="sl-SI" sz="1350">
              <a:cs typeface="Arial" panose="020B0604020202020204" pitchFamily="34" charset="0"/>
            </a:endParaRPr>
          </a:p>
        </p:txBody>
      </p:sp>
    </p:spTree>
    <p:extLst>
      <p:ext uri="{BB962C8B-B14F-4D97-AF65-F5344CB8AC3E}">
        <p14:creationId xmlns:p14="http://schemas.microsoft.com/office/powerpoint/2010/main" val="340158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69727" y="990600"/>
            <a:ext cx="7804547" cy="2057400"/>
          </a:xfrm>
        </p:spPr>
        <p:txBody>
          <a:bodyPr>
            <a:normAutofit/>
          </a:bodyPr>
          <a:lstStyle/>
          <a:p>
            <a:r>
              <a:rPr lang="sl-SI" sz="2200" dirty="0"/>
              <a:t/>
            </a:r>
            <a:br>
              <a:rPr lang="sl-SI" sz="2200" dirty="0"/>
            </a:br>
            <a:r>
              <a:rPr lang="sl-SI" sz="2200" dirty="0"/>
              <a:t/>
            </a:r>
            <a:br>
              <a:rPr lang="sl-SI" sz="2200" dirty="0"/>
            </a:br>
            <a:r>
              <a:rPr lang="sl-SI" sz="1800" dirty="0" err="1"/>
              <a:t>Rawal</a:t>
            </a:r>
            <a:r>
              <a:rPr lang="sl-SI" sz="1800" dirty="0"/>
              <a:t> N. </a:t>
            </a:r>
            <a:r>
              <a:rPr lang="sl-SI" sz="1800" dirty="0" err="1"/>
              <a:t>Current</a:t>
            </a:r>
            <a:r>
              <a:rPr lang="sl-SI" sz="1800" dirty="0"/>
              <a:t> </a:t>
            </a:r>
            <a:r>
              <a:rPr lang="sl-SI" sz="1800" dirty="0" err="1"/>
              <a:t>issues</a:t>
            </a:r>
            <a:r>
              <a:rPr lang="sl-SI" sz="1800" dirty="0"/>
              <a:t> in </a:t>
            </a:r>
            <a:r>
              <a:rPr lang="sl-SI" sz="1800" dirty="0" err="1"/>
              <a:t>postoperative</a:t>
            </a:r>
            <a:r>
              <a:rPr lang="sl-SI" sz="1800" dirty="0"/>
              <a:t> </a:t>
            </a:r>
            <a:r>
              <a:rPr lang="sl-SI" sz="1800" dirty="0" err="1"/>
              <a:t>pain</a:t>
            </a:r>
            <a:r>
              <a:rPr lang="sl-SI" sz="1800" dirty="0"/>
              <a:t> management.</a:t>
            </a:r>
            <a:br>
              <a:rPr lang="sl-SI" sz="1800" dirty="0"/>
            </a:br>
            <a:r>
              <a:rPr lang="sl-SI" sz="1800" dirty="0"/>
              <a:t> EJA 2016;33:160-71.</a:t>
            </a:r>
            <a:r>
              <a:rPr lang="sl-SI" sz="1687" dirty="0"/>
              <a:t/>
            </a:r>
            <a:br>
              <a:rPr lang="sl-SI" sz="1687" dirty="0"/>
            </a:br>
            <a:r>
              <a:rPr lang="sl-SI" sz="1800" b="1" dirty="0">
                <a:solidFill>
                  <a:schemeClr val="accent1">
                    <a:lumMod val="75000"/>
                  </a:schemeClr>
                </a:solidFill>
                <a:cs typeface="Arial" panose="020B0604020202020204" pitchFamily="34" charset="0"/>
              </a:rPr>
              <a:t>POSTOPERATIVNI BOL NIJE USPEŠNO LEČEN</a:t>
            </a:r>
            <a:endParaRPr lang="sl-SI" sz="1687"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a:xfrm>
            <a:off x="514350" y="3505200"/>
            <a:ext cx="8115300" cy="2362200"/>
          </a:xfrm>
        </p:spPr>
        <p:txBody>
          <a:bodyPr>
            <a:normAutofit fontScale="70000" lnSpcReduction="20000"/>
          </a:bodyPr>
          <a:lstStyle/>
          <a:p>
            <a:r>
              <a:rPr lang="sl-SI" sz="3300" dirty="0"/>
              <a:t>Kontrola </a:t>
            </a:r>
            <a:r>
              <a:rPr lang="sl-SI" sz="3300" dirty="0" err="1"/>
              <a:t>postoperativnog</a:t>
            </a:r>
            <a:r>
              <a:rPr lang="sl-SI" sz="3300" dirty="0"/>
              <a:t> </a:t>
            </a:r>
            <a:r>
              <a:rPr lang="sl-SI" sz="3300" dirty="0" err="1"/>
              <a:t>bola</a:t>
            </a:r>
            <a:r>
              <a:rPr lang="sl-SI" sz="3300" dirty="0"/>
              <a:t> u Evropi i SAD </a:t>
            </a:r>
            <a:r>
              <a:rPr lang="sl-SI" sz="3300" dirty="0" err="1"/>
              <a:t>nije</a:t>
            </a:r>
            <a:r>
              <a:rPr lang="sl-SI" sz="3300" dirty="0"/>
              <a:t> optimalna</a:t>
            </a:r>
          </a:p>
          <a:p>
            <a:r>
              <a:rPr lang="sl-SI" sz="3300" dirty="0"/>
              <a:t>Pismeni protokoli u samo 60% bolnica </a:t>
            </a:r>
            <a:r>
              <a:rPr lang="sl-SI" sz="3300" dirty="0" err="1"/>
              <a:t>koje</a:t>
            </a:r>
            <a:r>
              <a:rPr lang="sl-SI" sz="3300" dirty="0"/>
              <a:t> </a:t>
            </a:r>
            <a:r>
              <a:rPr lang="sl-SI" sz="3300" dirty="0" err="1"/>
              <a:t>služe</a:t>
            </a:r>
            <a:r>
              <a:rPr lang="sl-SI" sz="3300" dirty="0"/>
              <a:t> </a:t>
            </a:r>
            <a:r>
              <a:rPr lang="sl-SI" sz="3300" dirty="0" err="1"/>
              <a:t>kao</a:t>
            </a:r>
            <a:r>
              <a:rPr lang="sl-SI" sz="3300" dirty="0"/>
              <a:t> nastavne baze</a:t>
            </a:r>
          </a:p>
          <a:p>
            <a:r>
              <a:rPr lang="sl-SI" sz="3300" dirty="0"/>
              <a:t>Medicinskim sestrama </a:t>
            </a:r>
            <a:r>
              <a:rPr lang="sl-SI" sz="3300" dirty="0" err="1"/>
              <a:t>nije</a:t>
            </a:r>
            <a:r>
              <a:rPr lang="sl-SI" sz="3300" dirty="0"/>
              <a:t> </a:t>
            </a:r>
            <a:r>
              <a:rPr lang="sl-SI" sz="3300" dirty="0" err="1"/>
              <a:t>dozvoljeno</a:t>
            </a:r>
            <a:r>
              <a:rPr lang="sl-SI" sz="3300" dirty="0"/>
              <a:t> da </a:t>
            </a:r>
            <a:r>
              <a:rPr lang="sl-SI" sz="3300" dirty="0" err="1"/>
              <a:t>prilagođavaju</a:t>
            </a:r>
            <a:r>
              <a:rPr lang="sl-SI" sz="3300" dirty="0"/>
              <a:t> </a:t>
            </a:r>
            <a:r>
              <a:rPr lang="sl-SI" sz="3300" dirty="0" err="1"/>
              <a:t>terapiju</a:t>
            </a:r>
            <a:endParaRPr lang="sl-SI" sz="3300" dirty="0"/>
          </a:p>
          <a:p>
            <a:r>
              <a:rPr lang="sl-SI" sz="3300" dirty="0" err="1"/>
              <a:t>Postoperativnu</a:t>
            </a:r>
            <a:r>
              <a:rPr lang="sl-SI" sz="3300" dirty="0"/>
              <a:t> </a:t>
            </a:r>
            <a:r>
              <a:rPr lang="sl-SI" sz="3300" dirty="0" err="1"/>
              <a:t>analgeziju</a:t>
            </a:r>
            <a:r>
              <a:rPr lang="sl-SI" sz="3300" dirty="0"/>
              <a:t> </a:t>
            </a:r>
            <a:r>
              <a:rPr lang="sl-SI" sz="3300" dirty="0" err="1"/>
              <a:t>propisuju</a:t>
            </a:r>
            <a:r>
              <a:rPr lang="sl-SI" sz="3300" dirty="0"/>
              <a:t> </a:t>
            </a:r>
            <a:r>
              <a:rPr lang="sl-SI" sz="3300" dirty="0" err="1"/>
              <a:t>najčešće</a:t>
            </a:r>
            <a:r>
              <a:rPr lang="sl-SI" sz="3300" dirty="0"/>
              <a:t> </a:t>
            </a:r>
            <a:r>
              <a:rPr lang="sl-SI" sz="3300" dirty="0" err="1"/>
              <a:t>hirurzi</a:t>
            </a:r>
            <a:endParaRPr lang="sl-SI" sz="3300" dirty="0"/>
          </a:p>
          <a:p>
            <a:pPr marL="0" indent="0">
              <a:buNone/>
            </a:pPr>
            <a:endParaRPr lang="sl-SI" sz="1050" dirty="0"/>
          </a:p>
          <a:p>
            <a:endParaRPr lang="sl-SI" sz="1350" dirty="0"/>
          </a:p>
        </p:txBody>
      </p:sp>
    </p:spTree>
    <p:extLst>
      <p:ext uri="{BB962C8B-B14F-4D97-AF65-F5344CB8AC3E}">
        <p14:creationId xmlns:p14="http://schemas.microsoft.com/office/powerpoint/2010/main" val="149103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sz="1800" b="1" dirty="0"/>
              <a:t/>
            </a:r>
            <a:br>
              <a:rPr lang="sl-SI" sz="1800" b="1" dirty="0"/>
            </a:br>
            <a:r>
              <a:rPr lang="sl-SI" sz="1800" b="1" dirty="0">
                <a:solidFill>
                  <a:schemeClr val="accent1">
                    <a:lumMod val="75000"/>
                  </a:schemeClr>
                </a:solidFill>
              </a:rPr>
              <a:t/>
            </a:r>
            <a:br>
              <a:rPr lang="sl-SI" sz="1800" b="1" dirty="0">
                <a:solidFill>
                  <a:schemeClr val="accent1">
                    <a:lumMod val="75000"/>
                  </a:schemeClr>
                </a:solidFill>
              </a:rPr>
            </a:br>
            <a:r>
              <a:rPr lang="en-US" sz="2200" b="1" dirty="0">
                <a:solidFill>
                  <a:schemeClr val="accent1">
                    <a:lumMod val="75000"/>
                  </a:schemeClr>
                </a:solidFill>
              </a:rPr>
              <a:t>EF</a:t>
            </a:r>
            <a:r>
              <a:rPr lang="sl-SI" sz="2200" b="1" dirty="0">
                <a:solidFill>
                  <a:schemeClr val="accent1">
                    <a:lumMod val="75000"/>
                  </a:schemeClr>
                </a:solidFill>
              </a:rPr>
              <a:t>EKTI NEUČINKOVITOG TRETMANA POSTOPERATIVNOG BOLA</a:t>
            </a:r>
            <a:r>
              <a:rPr lang="sl-SI" sz="1800" dirty="0">
                <a:solidFill>
                  <a:schemeClr val="accent1">
                    <a:lumMod val="75000"/>
                  </a:schemeClr>
                </a:solidFill>
              </a:rPr>
              <a:t/>
            </a:r>
            <a:br>
              <a:rPr lang="sl-SI" sz="1800" dirty="0">
                <a:solidFill>
                  <a:schemeClr val="accent1">
                    <a:lumMod val="75000"/>
                  </a:schemeClr>
                </a:solidFill>
              </a:rPr>
            </a:br>
            <a:endParaRPr lang="sl-SI" sz="1800" b="1" dirty="0">
              <a:solidFill>
                <a:schemeClr val="accent1">
                  <a:lumMod val="75000"/>
                </a:schemeClr>
              </a:solidFill>
            </a:endParaRPr>
          </a:p>
        </p:txBody>
      </p:sp>
      <p:sp>
        <p:nvSpPr>
          <p:cNvPr id="3" name="Označba mesta vsebine 2"/>
          <p:cNvSpPr>
            <a:spLocks noGrp="1"/>
          </p:cNvSpPr>
          <p:nvPr>
            <p:ph idx="1"/>
          </p:nvPr>
        </p:nvSpPr>
        <p:spPr>
          <a:xfrm>
            <a:off x="2521039" y="1752600"/>
            <a:ext cx="5994311" cy="3737373"/>
          </a:xfrm>
        </p:spPr>
        <p:txBody>
          <a:bodyPr>
            <a:noAutofit/>
          </a:bodyPr>
          <a:lstStyle/>
          <a:p>
            <a:r>
              <a:rPr lang="sl-SI" sz="2000" dirty="0" err="1"/>
              <a:t>Povećan</a:t>
            </a:r>
            <a:r>
              <a:rPr lang="sl-SI" sz="2000" dirty="0"/>
              <a:t> morbiditet</a:t>
            </a:r>
          </a:p>
          <a:p>
            <a:endParaRPr lang="sl-SI" sz="2000" dirty="0"/>
          </a:p>
          <a:p>
            <a:r>
              <a:rPr lang="sl-SI" sz="2000" dirty="0"/>
              <a:t>Razvoj </a:t>
            </a:r>
            <a:r>
              <a:rPr lang="sl-SI" sz="2000" dirty="0" err="1"/>
              <a:t>hroničnog</a:t>
            </a:r>
            <a:r>
              <a:rPr lang="sl-SI" sz="2000" dirty="0"/>
              <a:t> </a:t>
            </a:r>
            <a:r>
              <a:rPr lang="sl-SI" sz="2000" dirty="0" err="1"/>
              <a:t>postoperativnog</a:t>
            </a:r>
            <a:r>
              <a:rPr lang="sl-SI" sz="2000" dirty="0"/>
              <a:t> </a:t>
            </a:r>
            <a:r>
              <a:rPr lang="sl-SI" sz="2000" dirty="0" err="1"/>
              <a:t>bola</a:t>
            </a:r>
            <a:endParaRPr lang="sl-SI" sz="2000" dirty="0"/>
          </a:p>
          <a:p>
            <a:endParaRPr lang="sl-SI" sz="2000" dirty="0"/>
          </a:p>
          <a:p>
            <a:r>
              <a:rPr lang="sl-SI" sz="2000" dirty="0"/>
              <a:t>Prolongirana </a:t>
            </a:r>
            <a:r>
              <a:rPr lang="sl-SI" sz="2000" dirty="0" err="1"/>
              <a:t>upotreba</a:t>
            </a:r>
            <a:r>
              <a:rPr lang="sl-SI" sz="2000" dirty="0"/>
              <a:t> opioida</a:t>
            </a:r>
          </a:p>
          <a:p>
            <a:pPr marL="0" indent="0">
              <a:buNone/>
            </a:pPr>
            <a:endParaRPr lang="sl-SI" sz="2000" dirty="0"/>
          </a:p>
          <a:p>
            <a:r>
              <a:rPr lang="sl-SI" sz="2000" dirty="0"/>
              <a:t>Narušena </a:t>
            </a:r>
            <a:r>
              <a:rPr lang="sl-SI" sz="2000" dirty="0" err="1"/>
              <a:t>pokretljivost</a:t>
            </a:r>
            <a:r>
              <a:rPr lang="sl-SI" sz="2000" dirty="0"/>
              <a:t> i </a:t>
            </a:r>
            <a:r>
              <a:rPr lang="sl-SI" sz="2000" dirty="0" err="1"/>
              <a:t>postoperativni</a:t>
            </a:r>
            <a:r>
              <a:rPr lang="sl-SI" sz="2000" dirty="0"/>
              <a:t> </a:t>
            </a:r>
            <a:r>
              <a:rPr lang="sl-SI" sz="2000" dirty="0" err="1"/>
              <a:t>oporavak</a:t>
            </a:r>
            <a:endParaRPr lang="sl-SI" sz="2000" dirty="0"/>
          </a:p>
          <a:p>
            <a:endParaRPr lang="sl-SI" sz="2000" dirty="0"/>
          </a:p>
          <a:p>
            <a:r>
              <a:rPr lang="sl-SI" sz="2000" dirty="0" err="1"/>
              <a:t>Smanjen</a:t>
            </a:r>
            <a:r>
              <a:rPr lang="sl-SI" sz="2000" dirty="0"/>
              <a:t> kvalitet života</a:t>
            </a:r>
          </a:p>
          <a:p>
            <a:pPr marL="0" indent="0">
              <a:buNone/>
            </a:pPr>
            <a:endParaRPr lang="sl-SI" sz="2000" dirty="0"/>
          </a:p>
          <a:p>
            <a:r>
              <a:rPr lang="sl-SI" sz="2000" dirty="0" err="1"/>
              <a:t>Povećani</a:t>
            </a:r>
            <a:r>
              <a:rPr lang="sl-SI" sz="2000" dirty="0"/>
              <a:t> zdravstveni </a:t>
            </a:r>
            <a:r>
              <a:rPr lang="sl-SI" sz="2000" dirty="0" err="1"/>
              <a:t>troškovi</a:t>
            </a:r>
            <a:r>
              <a:rPr lang="en-US" sz="2000" dirty="0"/>
              <a:t> </a:t>
            </a:r>
            <a:endParaRPr lang="sl-SI" sz="2000" dirty="0"/>
          </a:p>
        </p:txBody>
      </p:sp>
    </p:spTree>
    <p:extLst>
      <p:ext uri="{BB962C8B-B14F-4D97-AF65-F5344CB8AC3E}">
        <p14:creationId xmlns:p14="http://schemas.microsoft.com/office/powerpoint/2010/main" val="3727204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2000" b="1" dirty="0">
                <a:solidFill>
                  <a:schemeClr val="accent1">
                    <a:lumMod val="75000"/>
                  </a:schemeClr>
                </a:solidFill>
              </a:rPr>
              <a:t>MORBIDITET</a:t>
            </a:r>
          </a:p>
        </p:txBody>
      </p:sp>
      <p:sp>
        <p:nvSpPr>
          <p:cNvPr id="3" name="Označba mesta vsebine 2"/>
          <p:cNvSpPr>
            <a:spLocks noGrp="1"/>
          </p:cNvSpPr>
          <p:nvPr>
            <p:ph idx="1"/>
          </p:nvPr>
        </p:nvSpPr>
        <p:spPr/>
        <p:txBody>
          <a:bodyPr>
            <a:normAutofit/>
          </a:bodyPr>
          <a:lstStyle/>
          <a:p>
            <a:pPr marL="0" indent="0">
              <a:buNone/>
            </a:pPr>
            <a:r>
              <a:rPr lang="sl-SI" sz="1800" dirty="0" err="1"/>
              <a:t>Loše</a:t>
            </a:r>
            <a:r>
              <a:rPr lang="sl-SI" sz="1800" dirty="0"/>
              <a:t> </a:t>
            </a:r>
            <a:r>
              <a:rPr lang="sl-SI" sz="1800" dirty="0" err="1"/>
              <a:t>kontrolisan</a:t>
            </a:r>
            <a:r>
              <a:rPr lang="sl-SI" sz="1800" dirty="0"/>
              <a:t> </a:t>
            </a:r>
            <a:r>
              <a:rPr lang="sl-SI" sz="1800" dirty="0" err="1"/>
              <a:t>postoperativni</a:t>
            </a:r>
            <a:r>
              <a:rPr lang="sl-SI" sz="1800" dirty="0"/>
              <a:t> bol </a:t>
            </a:r>
            <a:r>
              <a:rPr lang="sl-SI" sz="1800" dirty="0" err="1"/>
              <a:t>uzrokuje</a:t>
            </a:r>
            <a:r>
              <a:rPr lang="sl-SI" sz="1800" dirty="0"/>
              <a:t> </a:t>
            </a:r>
            <a:r>
              <a:rPr lang="sl-SI" sz="1800" b="1" dirty="0" err="1"/>
              <a:t>poremećaj</a:t>
            </a:r>
            <a:r>
              <a:rPr lang="sl-SI" sz="1800" b="1" dirty="0"/>
              <a:t> fizioloških funkcija:</a:t>
            </a:r>
          </a:p>
          <a:p>
            <a:r>
              <a:rPr lang="sl-SI" sz="1800" dirty="0"/>
              <a:t>kardiovaskularnih</a:t>
            </a:r>
            <a:r>
              <a:rPr lang="en-US" sz="1800" dirty="0"/>
              <a:t> (</a:t>
            </a:r>
            <a:r>
              <a:rPr lang="sl-SI" sz="1800" dirty="0"/>
              <a:t>koronarna ishemija</a:t>
            </a:r>
            <a:r>
              <a:rPr lang="en-US" sz="1800" dirty="0"/>
              <a:t>,</a:t>
            </a:r>
            <a:r>
              <a:rPr lang="sl-SI" sz="1800" dirty="0"/>
              <a:t> infarkt miokarda</a:t>
            </a:r>
            <a:r>
              <a:rPr lang="en-US" sz="1800" dirty="0"/>
              <a:t>) </a:t>
            </a:r>
            <a:endParaRPr lang="sl-SI" sz="1800" dirty="0"/>
          </a:p>
          <a:p>
            <a:r>
              <a:rPr lang="en-US" sz="1800" dirty="0" err="1"/>
              <a:t>pul</a:t>
            </a:r>
            <a:r>
              <a:rPr lang="sl-SI" sz="1800" dirty="0" err="1"/>
              <a:t>monalnih</a:t>
            </a:r>
            <a:r>
              <a:rPr lang="en-US" sz="1800" dirty="0"/>
              <a:t> (h</a:t>
            </a:r>
            <a:r>
              <a:rPr lang="sl-SI" sz="1800" dirty="0" err="1"/>
              <a:t>ipoventilacija</a:t>
            </a:r>
            <a:r>
              <a:rPr lang="en-US" sz="1800" dirty="0"/>
              <a:t>, </a:t>
            </a:r>
            <a:r>
              <a:rPr lang="sl-SI" sz="1800" dirty="0" err="1"/>
              <a:t>smanjen</a:t>
            </a:r>
            <a:r>
              <a:rPr lang="sl-SI" sz="1800" dirty="0"/>
              <a:t> vitalni kapacitet</a:t>
            </a:r>
            <a:r>
              <a:rPr lang="en-US" sz="1800" dirty="0"/>
              <a:t>, p</a:t>
            </a:r>
            <a:r>
              <a:rPr lang="sl-SI" sz="1800" dirty="0" err="1"/>
              <a:t>lućne</a:t>
            </a:r>
            <a:r>
              <a:rPr lang="sl-SI" sz="1800" dirty="0"/>
              <a:t> infekcije</a:t>
            </a:r>
            <a:r>
              <a:rPr lang="en-US" sz="1800" dirty="0"/>
              <a:t>)</a:t>
            </a:r>
            <a:endParaRPr lang="sl-SI" sz="1800" dirty="0"/>
          </a:p>
          <a:p>
            <a:r>
              <a:rPr lang="en-US" sz="1800" dirty="0"/>
              <a:t>gastrointestinal</a:t>
            </a:r>
            <a:r>
              <a:rPr lang="sl-SI" sz="1800" dirty="0" err="1"/>
              <a:t>nih</a:t>
            </a:r>
            <a:r>
              <a:rPr lang="en-US" sz="1800" dirty="0"/>
              <a:t> (</a:t>
            </a:r>
            <a:r>
              <a:rPr lang="sl-SI" sz="1800" dirty="0" err="1"/>
              <a:t>smanjen</a:t>
            </a:r>
            <a:r>
              <a:rPr lang="sl-SI" sz="1800" dirty="0"/>
              <a:t> </a:t>
            </a:r>
            <a:r>
              <a:rPr lang="sl-SI" sz="1800" dirty="0" err="1"/>
              <a:t>motilitet</a:t>
            </a:r>
            <a:r>
              <a:rPr lang="en-US" sz="1800" dirty="0"/>
              <a:t>, ileus, </a:t>
            </a:r>
            <a:r>
              <a:rPr lang="sl-SI" sz="1800" dirty="0" err="1"/>
              <a:t>mučnina</a:t>
            </a:r>
            <a:r>
              <a:rPr lang="en-US" sz="1800" dirty="0"/>
              <a:t>, </a:t>
            </a:r>
            <a:r>
              <a:rPr lang="sl-SI" sz="1800" dirty="0" err="1"/>
              <a:t>povraćanje</a:t>
            </a:r>
            <a:r>
              <a:rPr lang="en-US" sz="1800" dirty="0"/>
              <a:t>)</a:t>
            </a:r>
            <a:endParaRPr lang="sl-SI" sz="1800" dirty="0"/>
          </a:p>
          <a:p>
            <a:r>
              <a:rPr lang="en-US" sz="1800" dirty="0"/>
              <a:t>renal</a:t>
            </a:r>
            <a:r>
              <a:rPr lang="sl-SI" sz="1800" dirty="0" err="1"/>
              <a:t>nih</a:t>
            </a:r>
            <a:r>
              <a:rPr lang="en-US" sz="1800" dirty="0"/>
              <a:t> (</a:t>
            </a:r>
            <a:r>
              <a:rPr lang="sl-SI" sz="1800" dirty="0" err="1"/>
              <a:t>povećan</a:t>
            </a:r>
            <a:r>
              <a:rPr lang="sl-SI" sz="1800" dirty="0"/>
              <a:t> tonus </a:t>
            </a:r>
            <a:r>
              <a:rPr lang="sl-SI" sz="1800" dirty="0" err="1"/>
              <a:t>sfinktera</a:t>
            </a:r>
            <a:r>
              <a:rPr lang="sl-SI" sz="1800" dirty="0"/>
              <a:t> i retencija urina</a:t>
            </a:r>
            <a:r>
              <a:rPr lang="en-US" sz="1800" dirty="0"/>
              <a:t>, </a:t>
            </a:r>
            <a:r>
              <a:rPr lang="en-US" sz="1800" dirty="0" err="1"/>
              <a:t>oliguri</a:t>
            </a:r>
            <a:r>
              <a:rPr lang="sl-SI" sz="1800" dirty="0"/>
              <a:t>j</a:t>
            </a:r>
            <a:r>
              <a:rPr lang="en-US" sz="1800" dirty="0"/>
              <a:t>a) </a:t>
            </a:r>
            <a:endParaRPr lang="sl-SI" sz="1800" dirty="0"/>
          </a:p>
          <a:p>
            <a:r>
              <a:rPr lang="en-US" sz="1800" dirty="0" err="1"/>
              <a:t>imunske</a:t>
            </a:r>
            <a:r>
              <a:rPr lang="sl-SI" sz="1800" dirty="0"/>
              <a:t> funkcije i </a:t>
            </a:r>
            <a:r>
              <a:rPr lang="sl-SI" sz="1800" dirty="0" err="1"/>
              <a:t>zarastanje</a:t>
            </a:r>
            <a:r>
              <a:rPr lang="sl-SI" sz="1800" dirty="0"/>
              <a:t> rana</a:t>
            </a:r>
          </a:p>
          <a:p>
            <a:r>
              <a:rPr lang="sl-SI" sz="1800" dirty="0"/>
              <a:t>koagulacije (</a:t>
            </a:r>
            <a:r>
              <a:rPr lang="sl-SI" sz="1800" dirty="0" err="1"/>
              <a:t>hiperkoagulabilnost</a:t>
            </a:r>
            <a:r>
              <a:rPr lang="sl-SI" sz="1800" dirty="0"/>
              <a:t>: </a:t>
            </a:r>
            <a:r>
              <a:rPr lang="sl-SI" sz="1800" dirty="0" err="1"/>
              <a:t>trombotične</a:t>
            </a:r>
            <a:r>
              <a:rPr lang="sl-SI" sz="1800" dirty="0"/>
              <a:t> komplikacije)</a:t>
            </a:r>
          </a:p>
          <a:p>
            <a:endParaRPr lang="sl-SI" sz="1800" dirty="0"/>
          </a:p>
          <a:p>
            <a:pPr marL="0" indent="0">
              <a:buNone/>
            </a:pPr>
            <a:r>
              <a:rPr lang="sl-SI" sz="1800" dirty="0" err="1"/>
              <a:t>Loše</a:t>
            </a:r>
            <a:r>
              <a:rPr lang="sl-SI" sz="1800" dirty="0"/>
              <a:t> </a:t>
            </a:r>
            <a:r>
              <a:rPr lang="sl-SI" sz="1800" dirty="0" err="1"/>
              <a:t>kontrolisan</a:t>
            </a:r>
            <a:r>
              <a:rPr lang="sl-SI" sz="1800" dirty="0"/>
              <a:t> </a:t>
            </a:r>
            <a:r>
              <a:rPr lang="sl-SI" sz="1800" dirty="0" err="1"/>
              <a:t>postoperativni</a:t>
            </a:r>
            <a:r>
              <a:rPr lang="sl-SI" sz="1800" dirty="0"/>
              <a:t> bol može da </a:t>
            </a:r>
            <a:r>
              <a:rPr lang="sl-SI" sz="1800" b="1" dirty="0" err="1"/>
              <a:t>poremeti</a:t>
            </a:r>
            <a:r>
              <a:rPr lang="sl-SI" sz="1800" b="1" dirty="0"/>
              <a:t> </a:t>
            </a:r>
            <a:r>
              <a:rPr lang="sl-SI" sz="1800" b="1" dirty="0" err="1"/>
              <a:t>san</a:t>
            </a:r>
            <a:r>
              <a:rPr lang="sl-SI" sz="1800" b="1" dirty="0"/>
              <a:t> </a:t>
            </a:r>
            <a:r>
              <a:rPr lang="sl-SI" sz="1800" dirty="0"/>
              <a:t>i ima negativne </a:t>
            </a:r>
            <a:r>
              <a:rPr lang="sl-SI" sz="1800" b="1" dirty="0"/>
              <a:t>psihološke efekte</a:t>
            </a:r>
            <a:r>
              <a:rPr lang="en-US" sz="1800" dirty="0"/>
              <a:t>, </a:t>
            </a:r>
            <a:r>
              <a:rPr lang="sl-SI" sz="1800" dirty="0"/>
              <a:t> </a:t>
            </a:r>
            <a:r>
              <a:rPr lang="sl-SI" sz="1800" dirty="0" err="1"/>
              <a:t>kao</a:t>
            </a:r>
            <a:r>
              <a:rPr lang="sl-SI" sz="1800" dirty="0"/>
              <a:t> </a:t>
            </a:r>
            <a:r>
              <a:rPr lang="sl-SI" sz="1800" dirty="0" err="1"/>
              <a:t>što</a:t>
            </a:r>
            <a:r>
              <a:rPr lang="sl-SI" sz="1800" dirty="0"/>
              <a:t> su demoralizacija i </a:t>
            </a:r>
            <a:r>
              <a:rPr lang="sl-SI" sz="1800" dirty="0" err="1"/>
              <a:t>anksioznost</a:t>
            </a:r>
            <a:endParaRPr lang="sl-SI" sz="1800" dirty="0"/>
          </a:p>
        </p:txBody>
      </p:sp>
    </p:spTree>
    <p:extLst>
      <p:ext uri="{BB962C8B-B14F-4D97-AF65-F5344CB8AC3E}">
        <p14:creationId xmlns:p14="http://schemas.microsoft.com/office/powerpoint/2010/main" val="3395311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066800"/>
            <a:ext cx="8229600" cy="1295400"/>
          </a:xfrm>
        </p:spPr>
        <p:txBody>
          <a:bodyPr>
            <a:normAutofit fontScale="90000"/>
          </a:bodyPr>
          <a:lstStyle/>
          <a:p>
            <a:pPr algn="ctr"/>
            <a:r>
              <a:rPr lang="sl-SI" sz="2200" b="1" dirty="0">
                <a:solidFill>
                  <a:schemeClr val="accent1">
                    <a:lumMod val="75000"/>
                  </a:schemeClr>
                </a:solidFill>
              </a:rPr>
              <a:t>PERZISTENTNI POSTOPERATIVNI BOL</a:t>
            </a:r>
            <a:r>
              <a:rPr lang="sl-SI" sz="2200" b="1" dirty="0"/>
              <a:t/>
            </a:r>
            <a:br>
              <a:rPr lang="sl-SI" sz="2200" b="1" dirty="0"/>
            </a:br>
            <a:r>
              <a:rPr lang="sl-SI" sz="2200" dirty="0" err="1"/>
              <a:t>bol</a:t>
            </a:r>
            <a:r>
              <a:rPr lang="sl-SI" sz="2200" dirty="0"/>
              <a:t> </a:t>
            </a:r>
            <a:r>
              <a:rPr lang="sl-SI" sz="2200" dirty="0" err="1"/>
              <a:t>koji</a:t>
            </a:r>
            <a:r>
              <a:rPr lang="sl-SI" sz="2200" dirty="0"/>
              <a:t> nema drugih evidentnih </a:t>
            </a:r>
            <a:r>
              <a:rPr lang="sl-SI" sz="2200" dirty="0" err="1"/>
              <a:t>uzroka</a:t>
            </a:r>
            <a:r>
              <a:rPr lang="sl-SI" sz="2200" dirty="0"/>
              <a:t> i </a:t>
            </a:r>
            <a:r>
              <a:rPr lang="sl-SI" sz="2200" dirty="0" err="1"/>
              <a:t>traje</a:t>
            </a:r>
            <a:r>
              <a:rPr lang="sl-SI" sz="2200" dirty="0"/>
              <a:t> bar 2 meseca </a:t>
            </a:r>
            <a:r>
              <a:rPr lang="sl-SI" sz="2200" dirty="0" err="1"/>
              <a:t>nakon</a:t>
            </a:r>
            <a:r>
              <a:rPr lang="sl-SI" sz="2200" dirty="0"/>
              <a:t> operacije, </a:t>
            </a:r>
            <a:r>
              <a:rPr lang="sl-SI" sz="2200" dirty="0" err="1"/>
              <a:t>nakon</a:t>
            </a:r>
            <a:r>
              <a:rPr lang="sl-SI" sz="2200" dirty="0"/>
              <a:t> </a:t>
            </a:r>
            <a:r>
              <a:rPr lang="sl-SI" sz="2200" dirty="0" err="1"/>
              <a:t>očekivanog</a:t>
            </a:r>
            <a:r>
              <a:rPr lang="sl-SI" sz="2200" dirty="0"/>
              <a:t> perioda </a:t>
            </a:r>
            <a:r>
              <a:rPr lang="sl-SI" sz="2200" dirty="0" err="1"/>
              <a:t>zarastanja</a:t>
            </a:r>
            <a:r>
              <a:rPr lang="sl-SI" sz="2200" dirty="0"/>
              <a:t> rane</a:t>
            </a:r>
            <a:r>
              <a:rPr lang="en-US" sz="2200" dirty="0"/>
              <a:t> </a:t>
            </a:r>
            <a:r>
              <a:rPr lang="sl-SI" sz="1500" dirty="0"/>
              <a:t/>
            </a:r>
            <a:br>
              <a:rPr lang="sl-SI" sz="1500" dirty="0"/>
            </a:br>
            <a:endParaRPr lang="sl-SI" sz="1500" b="1" dirty="0"/>
          </a:p>
        </p:txBody>
      </p:sp>
      <p:sp>
        <p:nvSpPr>
          <p:cNvPr id="3" name="Označba mesta vsebine 2"/>
          <p:cNvSpPr>
            <a:spLocks noGrp="1"/>
          </p:cNvSpPr>
          <p:nvPr>
            <p:ph idx="1"/>
          </p:nvPr>
        </p:nvSpPr>
        <p:spPr>
          <a:xfrm>
            <a:off x="457200" y="2971800"/>
            <a:ext cx="8229600" cy="2971800"/>
          </a:xfrm>
        </p:spPr>
        <p:txBody>
          <a:bodyPr>
            <a:normAutofit/>
          </a:bodyPr>
          <a:lstStyle/>
          <a:p>
            <a:pPr marL="0" indent="0">
              <a:buNone/>
            </a:pPr>
            <a:r>
              <a:rPr lang="sl-SI" sz="2000" dirty="0" err="1"/>
              <a:t>Loše</a:t>
            </a:r>
            <a:r>
              <a:rPr lang="sl-SI" sz="2000" dirty="0"/>
              <a:t> tretiran akutni </a:t>
            </a:r>
            <a:r>
              <a:rPr lang="sl-SI" sz="2000" dirty="0" err="1"/>
              <a:t>postoperativni</a:t>
            </a:r>
            <a:r>
              <a:rPr lang="sl-SI" sz="2000" dirty="0"/>
              <a:t> bol:</a:t>
            </a:r>
            <a:r>
              <a:rPr lang="en-US" sz="2000" dirty="0"/>
              <a:t> </a:t>
            </a:r>
            <a:endParaRPr lang="sl-SI" sz="2000" dirty="0"/>
          </a:p>
          <a:p>
            <a:pPr marL="0" indent="0">
              <a:buNone/>
            </a:pPr>
            <a:r>
              <a:rPr lang="sl-SI" sz="2000" dirty="0" err="1"/>
              <a:t>prisustvo</a:t>
            </a:r>
            <a:r>
              <a:rPr lang="sl-SI" sz="2000" dirty="0"/>
              <a:t> i intenzitet </a:t>
            </a:r>
            <a:r>
              <a:rPr lang="sl-SI" sz="2000" dirty="0" err="1"/>
              <a:t>akutnog</a:t>
            </a:r>
            <a:r>
              <a:rPr lang="sl-SI" sz="2000" dirty="0"/>
              <a:t> </a:t>
            </a:r>
            <a:r>
              <a:rPr lang="sl-SI" sz="2000" dirty="0" err="1"/>
              <a:t>postoperativnog</a:t>
            </a:r>
            <a:r>
              <a:rPr lang="sl-SI" sz="2000" dirty="0"/>
              <a:t> </a:t>
            </a:r>
            <a:r>
              <a:rPr lang="sl-SI" sz="2000" dirty="0" err="1"/>
              <a:t>bola</a:t>
            </a:r>
            <a:r>
              <a:rPr lang="sl-SI" sz="2000" dirty="0"/>
              <a:t> su signifikantni </a:t>
            </a:r>
            <a:r>
              <a:rPr lang="sl-SI" sz="2000" dirty="0" err="1"/>
              <a:t>prediktivni</a:t>
            </a:r>
            <a:r>
              <a:rPr lang="sl-SI" sz="2000" dirty="0"/>
              <a:t> </a:t>
            </a:r>
            <a:r>
              <a:rPr lang="sl-SI" sz="2000" dirty="0" err="1"/>
              <a:t>faktori</a:t>
            </a:r>
            <a:r>
              <a:rPr lang="sl-SI" sz="2000" dirty="0"/>
              <a:t> rizika za razvoj </a:t>
            </a:r>
            <a:r>
              <a:rPr lang="sl-SI" sz="2000" dirty="0" err="1"/>
              <a:t>hroničnog</a:t>
            </a:r>
            <a:r>
              <a:rPr lang="sl-SI" sz="2000" dirty="0"/>
              <a:t> </a:t>
            </a:r>
            <a:r>
              <a:rPr lang="sl-SI" sz="2000" dirty="0" err="1"/>
              <a:t>bola</a:t>
            </a:r>
            <a:r>
              <a:rPr lang="sl-SI" sz="2000" dirty="0"/>
              <a:t>.</a:t>
            </a:r>
          </a:p>
          <a:p>
            <a:pPr marL="0" indent="0">
              <a:buNone/>
            </a:pPr>
            <a:endParaRPr lang="sl-SI" sz="2000" dirty="0"/>
          </a:p>
          <a:p>
            <a:pPr marL="0" indent="0">
              <a:buNone/>
            </a:pPr>
            <a:r>
              <a:rPr lang="sl-SI" sz="2000" dirty="0"/>
              <a:t>Prema pregledu literature </a:t>
            </a:r>
            <a:r>
              <a:rPr lang="sl-SI" sz="2000" dirty="0" err="1"/>
              <a:t>perzistentni</a:t>
            </a:r>
            <a:r>
              <a:rPr lang="sl-SI" sz="2000" dirty="0"/>
              <a:t> bol </a:t>
            </a:r>
            <a:r>
              <a:rPr lang="sl-SI" sz="2000" dirty="0" err="1"/>
              <a:t>pogađa</a:t>
            </a:r>
            <a:r>
              <a:rPr lang="sl-SI" sz="2000" dirty="0"/>
              <a:t> </a:t>
            </a:r>
            <a:r>
              <a:rPr lang="sl-SI" sz="2000" dirty="0" err="1"/>
              <a:t>između</a:t>
            </a:r>
            <a:r>
              <a:rPr lang="sl-SI" sz="2000" dirty="0"/>
              <a:t> 10 i 60% </a:t>
            </a:r>
            <a:r>
              <a:rPr lang="sl-SI" sz="2000" dirty="0" err="1"/>
              <a:t>pacijenata</a:t>
            </a:r>
            <a:r>
              <a:rPr lang="sl-SI" sz="2000" dirty="0"/>
              <a:t> </a:t>
            </a:r>
            <a:r>
              <a:rPr lang="sl-SI" sz="2000" dirty="0" err="1"/>
              <a:t>nakon</a:t>
            </a:r>
            <a:r>
              <a:rPr lang="sl-SI" sz="2000" dirty="0"/>
              <a:t> rutinskih operacija.</a:t>
            </a:r>
          </a:p>
          <a:p>
            <a:pPr marL="0" indent="0">
              <a:buNone/>
            </a:pPr>
            <a:endParaRPr lang="sl-SI" sz="1500" dirty="0"/>
          </a:p>
          <a:p>
            <a:pPr marL="0" indent="0">
              <a:buNone/>
            </a:pPr>
            <a:endParaRPr lang="sl-SI" sz="1500" dirty="0"/>
          </a:p>
        </p:txBody>
      </p:sp>
    </p:spTree>
    <p:extLst>
      <p:ext uri="{BB962C8B-B14F-4D97-AF65-F5344CB8AC3E}">
        <p14:creationId xmlns:p14="http://schemas.microsoft.com/office/powerpoint/2010/main" val="3542174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2000" b="1" dirty="0">
                <a:solidFill>
                  <a:schemeClr val="accent1">
                    <a:lumMod val="75000"/>
                  </a:schemeClr>
                </a:solidFill>
              </a:rPr>
              <a:t>VODIČI DOBRE PRAKSE</a:t>
            </a:r>
          </a:p>
        </p:txBody>
      </p:sp>
      <p:sp>
        <p:nvSpPr>
          <p:cNvPr id="3" name="Označba mesta vsebine 2"/>
          <p:cNvSpPr>
            <a:spLocks noGrp="1"/>
          </p:cNvSpPr>
          <p:nvPr>
            <p:ph idx="1"/>
          </p:nvPr>
        </p:nvSpPr>
        <p:spPr>
          <a:xfrm>
            <a:off x="457200" y="1676400"/>
            <a:ext cx="8686800" cy="4267200"/>
          </a:xfrm>
        </p:spPr>
        <p:txBody>
          <a:bodyPr>
            <a:noAutofit/>
          </a:bodyPr>
          <a:lstStyle/>
          <a:p>
            <a:r>
              <a:rPr lang="sl-SI" sz="1800" b="1" dirty="0" err="1"/>
              <a:t>uopštene</a:t>
            </a:r>
            <a:r>
              <a:rPr lang="sl-SI" sz="1800" b="1" dirty="0"/>
              <a:t> </a:t>
            </a:r>
            <a:r>
              <a:rPr lang="sl-SI" sz="1800" b="1" dirty="0" err="1"/>
              <a:t>preporuke</a:t>
            </a:r>
            <a:r>
              <a:rPr lang="sl-SI" sz="1800" b="1" dirty="0"/>
              <a:t> </a:t>
            </a:r>
            <a:r>
              <a:rPr lang="sl-SI" sz="1800" dirty="0"/>
              <a:t>za  </a:t>
            </a:r>
            <a:r>
              <a:rPr lang="sl-SI" sz="1800" dirty="0" err="1"/>
              <a:t>upotrebu</a:t>
            </a:r>
            <a:r>
              <a:rPr lang="sl-SI" sz="1800" dirty="0"/>
              <a:t> </a:t>
            </a:r>
            <a:r>
              <a:rPr lang="sl-SI" sz="1800" dirty="0" err="1"/>
              <a:t>analgetičkih</a:t>
            </a:r>
            <a:r>
              <a:rPr lang="sl-SI" sz="1800" dirty="0"/>
              <a:t> </a:t>
            </a:r>
            <a:r>
              <a:rPr lang="sl-SI" sz="1800" dirty="0" err="1"/>
              <a:t>lekova</a:t>
            </a:r>
            <a:r>
              <a:rPr lang="sl-SI" sz="1800" dirty="0"/>
              <a:t> i tehnika u</a:t>
            </a:r>
            <a:r>
              <a:rPr lang="sl-SI" sz="1800" b="1" dirty="0"/>
              <a:t> </a:t>
            </a:r>
            <a:r>
              <a:rPr lang="sl-SI" sz="1800" b="1" dirty="0" err="1"/>
              <a:t>tretmanu</a:t>
            </a:r>
            <a:r>
              <a:rPr lang="sl-SI" sz="1800" b="1" dirty="0"/>
              <a:t> </a:t>
            </a:r>
            <a:r>
              <a:rPr lang="sl-SI" sz="1800" b="1" dirty="0" err="1"/>
              <a:t>bola</a:t>
            </a:r>
            <a:r>
              <a:rPr lang="sl-SI" sz="1800" dirty="0"/>
              <a:t>:</a:t>
            </a:r>
            <a:r>
              <a:rPr lang="en-US" sz="1800" dirty="0"/>
              <a:t> </a:t>
            </a:r>
            <a:endParaRPr lang="sl-SI" sz="1800" dirty="0"/>
          </a:p>
          <a:p>
            <a:pPr marL="0" indent="0">
              <a:buNone/>
            </a:pPr>
            <a:r>
              <a:rPr lang="sl-SI" sz="1800" dirty="0"/>
              <a:t>			</a:t>
            </a:r>
            <a:r>
              <a:rPr lang="sl-SI" sz="1800" b="1" dirty="0">
                <a:solidFill>
                  <a:schemeClr val="accent1">
                    <a:lumMod val="75000"/>
                  </a:schemeClr>
                </a:solidFill>
              </a:rPr>
              <a:t>„</a:t>
            </a:r>
            <a:r>
              <a:rPr lang="sl-SI" sz="1800" b="1" dirty="0" err="1">
                <a:solidFill>
                  <a:schemeClr val="accent1">
                    <a:lumMod val="75000"/>
                  </a:schemeClr>
                </a:solidFill>
              </a:rPr>
              <a:t>jedna</a:t>
            </a:r>
            <a:r>
              <a:rPr lang="sl-SI" sz="1800" b="1" dirty="0">
                <a:solidFill>
                  <a:schemeClr val="accent1">
                    <a:lumMod val="75000"/>
                  </a:schemeClr>
                </a:solidFill>
              </a:rPr>
              <a:t> veličina </a:t>
            </a:r>
            <a:r>
              <a:rPr lang="sl-SI" sz="1800" b="1" dirty="0" err="1">
                <a:solidFill>
                  <a:schemeClr val="accent1">
                    <a:lumMod val="75000"/>
                  </a:schemeClr>
                </a:solidFill>
              </a:rPr>
              <a:t>odgovara</a:t>
            </a:r>
            <a:r>
              <a:rPr lang="sl-SI" sz="1800" b="1" dirty="0">
                <a:solidFill>
                  <a:schemeClr val="accent1">
                    <a:lumMod val="75000"/>
                  </a:schemeClr>
                </a:solidFill>
              </a:rPr>
              <a:t> svima“</a:t>
            </a:r>
          </a:p>
          <a:p>
            <a:pPr marL="0" indent="0">
              <a:buNone/>
            </a:pPr>
            <a:endParaRPr lang="sl-SI" sz="1800" dirty="0"/>
          </a:p>
          <a:p>
            <a:r>
              <a:rPr lang="en-US" sz="1800" b="1" dirty="0"/>
              <a:t>PROSPECT </a:t>
            </a:r>
            <a:r>
              <a:rPr lang="sl-SI" sz="1800" b="1" dirty="0"/>
              <a:t>vodiči</a:t>
            </a:r>
            <a:r>
              <a:rPr lang="sl-SI" sz="1800" dirty="0"/>
              <a:t>: primer </a:t>
            </a:r>
            <a:r>
              <a:rPr lang="sl-SI" sz="1800" dirty="0" err="1"/>
              <a:t>preporuka</a:t>
            </a:r>
            <a:r>
              <a:rPr lang="sl-SI" sz="1800" dirty="0"/>
              <a:t> zasnovanih na sistematskim </a:t>
            </a:r>
            <a:r>
              <a:rPr lang="sl-SI" sz="1800" dirty="0" err="1"/>
              <a:t>pregledima</a:t>
            </a:r>
            <a:r>
              <a:rPr lang="sl-SI" sz="1800" dirty="0"/>
              <a:t> literature za </a:t>
            </a:r>
            <a:r>
              <a:rPr lang="sl-SI" sz="1800" dirty="0" err="1"/>
              <a:t>određenu</a:t>
            </a:r>
            <a:r>
              <a:rPr lang="sl-SI" sz="1800" dirty="0"/>
              <a:t> </a:t>
            </a:r>
            <a:r>
              <a:rPr lang="sl-SI" sz="1800" dirty="0" err="1"/>
              <a:t>hiruršku</a:t>
            </a:r>
            <a:r>
              <a:rPr lang="sl-SI" sz="1800" dirty="0"/>
              <a:t> </a:t>
            </a:r>
            <a:r>
              <a:rPr lang="sl-SI" sz="1800" dirty="0" err="1"/>
              <a:t>proceduru</a:t>
            </a:r>
            <a:r>
              <a:rPr lang="en-US" sz="1800" dirty="0"/>
              <a:t> </a:t>
            </a:r>
            <a:r>
              <a:rPr lang="en-US" sz="1800" b="1" u="sng" dirty="0">
                <a:solidFill>
                  <a:schemeClr val="accent1">
                    <a:lumMod val="75000"/>
                  </a:schemeClr>
                </a:solidFill>
                <a:hlinkClick r:id="rId2"/>
              </a:rPr>
              <a:t>www.postoppain.org</a:t>
            </a:r>
            <a:r>
              <a:rPr lang="en-US" sz="1800" b="1" dirty="0">
                <a:solidFill>
                  <a:schemeClr val="accent1">
                    <a:lumMod val="75000"/>
                  </a:schemeClr>
                </a:solidFill>
              </a:rPr>
              <a:t> </a:t>
            </a:r>
            <a:endParaRPr lang="sl-SI" sz="1800" b="1" dirty="0" smtClean="0">
              <a:solidFill>
                <a:schemeClr val="accent1">
                  <a:lumMod val="75000"/>
                </a:schemeClr>
              </a:solidFill>
            </a:endParaRPr>
          </a:p>
          <a:p>
            <a:r>
              <a:rPr lang="en-US" altLang="sl-SI" sz="1800" dirty="0" err="1"/>
              <a:t>Schug</a:t>
            </a:r>
            <a:r>
              <a:rPr lang="en-US" altLang="sl-SI" sz="1800" dirty="0"/>
              <a:t> SA et al. </a:t>
            </a:r>
            <a:r>
              <a:rPr lang="en-US" altLang="sl-SI" sz="1800" b="1" u="sng" dirty="0">
                <a:solidFill>
                  <a:schemeClr val="accent1">
                    <a:lumMod val="75000"/>
                  </a:schemeClr>
                </a:solidFill>
              </a:rPr>
              <a:t>Acute Pain Management: Scientific Evidence. 4th ed. </a:t>
            </a:r>
            <a:r>
              <a:rPr lang="en-US" altLang="sl-SI" sz="1800" dirty="0"/>
              <a:t>Melbourne: Australian and New Zealand College of </a:t>
            </a:r>
            <a:r>
              <a:rPr lang="en-US" altLang="sl-SI" sz="1800" dirty="0" err="1"/>
              <a:t>Anaesthetists</a:t>
            </a:r>
            <a:r>
              <a:rPr lang="en-US" altLang="sl-SI" sz="1800" dirty="0"/>
              <a:t> and Faculty of Pain Medicine; 2015.</a:t>
            </a:r>
            <a:endParaRPr lang="sl-SI" sz="1800" dirty="0"/>
          </a:p>
          <a:p>
            <a:endParaRPr lang="sl-SI" sz="1800" dirty="0"/>
          </a:p>
          <a:p>
            <a:r>
              <a:rPr lang="sl-SI" sz="1800" b="1" dirty="0" err="1"/>
              <a:t>svi</a:t>
            </a:r>
            <a:r>
              <a:rPr lang="sl-SI" sz="1800" b="1" dirty="0"/>
              <a:t> vodiči se </a:t>
            </a:r>
            <a:r>
              <a:rPr lang="sl-SI" sz="1800" b="1" dirty="0" err="1"/>
              <a:t>primenjuju</a:t>
            </a:r>
            <a:r>
              <a:rPr lang="sl-SI" sz="1800" b="1" dirty="0"/>
              <a:t> u skladu </a:t>
            </a:r>
            <a:r>
              <a:rPr lang="sl-SI" sz="1800" b="1" dirty="0" err="1"/>
              <a:t>sa</a:t>
            </a:r>
            <a:r>
              <a:rPr lang="sl-SI" sz="1800" b="1" dirty="0"/>
              <a:t> </a:t>
            </a:r>
            <a:r>
              <a:rPr lang="sl-SI" sz="1800" b="1" dirty="0" err="1"/>
              <a:t>intenzitetom</a:t>
            </a:r>
            <a:r>
              <a:rPr lang="sl-SI" sz="1800" b="1" dirty="0"/>
              <a:t> </a:t>
            </a:r>
            <a:r>
              <a:rPr lang="sl-SI" sz="1800" b="1" dirty="0" err="1"/>
              <a:t>bola</a:t>
            </a:r>
            <a:r>
              <a:rPr lang="sl-SI" sz="1800" b="1" dirty="0"/>
              <a:t>: </a:t>
            </a:r>
            <a:r>
              <a:rPr lang="sl-SI" sz="1800" b="1" dirty="0" smtClean="0"/>
              <a:t> </a:t>
            </a:r>
            <a:r>
              <a:rPr lang="sl-SI" sz="1800" b="1" dirty="0" smtClean="0">
                <a:solidFill>
                  <a:schemeClr val="accent1">
                    <a:lumMod val="75000"/>
                  </a:schemeClr>
                </a:solidFill>
              </a:rPr>
              <a:t>ocena </a:t>
            </a:r>
            <a:r>
              <a:rPr lang="sl-SI" sz="1800" b="1" dirty="0" err="1">
                <a:solidFill>
                  <a:schemeClr val="accent1">
                    <a:lumMod val="75000"/>
                  </a:schemeClr>
                </a:solidFill>
              </a:rPr>
              <a:t>bola</a:t>
            </a:r>
            <a:r>
              <a:rPr lang="sl-SI" sz="1800" b="1" dirty="0">
                <a:solidFill>
                  <a:schemeClr val="accent1">
                    <a:lumMod val="75000"/>
                  </a:schemeClr>
                </a:solidFill>
              </a:rPr>
              <a:t> je ključna!</a:t>
            </a:r>
          </a:p>
          <a:p>
            <a:endParaRPr lang="sl-SI" sz="1800" b="1" dirty="0"/>
          </a:p>
          <a:p>
            <a:r>
              <a:rPr lang="sl-SI" sz="1800" b="1" dirty="0"/>
              <a:t>SLUŽBA ZA LEČENJE AKUTNOG BOLA: </a:t>
            </a:r>
            <a:r>
              <a:rPr lang="sl-SI" sz="1800" dirty="0"/>
              <a:t>  </a:t>
            </a:r>
            <a:r>
              <a:rPr lang="en-US" sz="1800" b="1" dirty="0">
                <a:solidFill>
                  <a:schemeClr val="accent1">
                    <a:lumMod val="75000"/>
                  </a:schemeClr>
                </a:solidFill>
              </a:rPr>
              <a:t>t</a:t>
            </a:r>
            <a:r>
              <a:rPr lang="sl-SI" sz="1800" b="1" dirty="0">
                <a:solidFill>
                  <a:schemeClr val="accent1">
                    <a:lumMod val="75000"/>
                  </a:schemeClr>
                </a:solidFill>
              </a:rPr>
              <a:t>i</a:t>
            </a:r>
            <a:r>
              <a:rPr lang="en-US" sz="1800" b="1" dirty="0">
                <a:solidFill>
                  <a:schemeClr val="accent1">
                    <a:lumMod val="75000"/>
                  </a:schemeClr>
                </a:solidFill>
              </a:rPr>
              <a:t>m</a:t>
            </a:r>
            <a:r>
              <a:rPr lang="sl-SI" sz="1800" b="1" dirty="0">
                <a:solidFill>
                  <a:schemeClr val="accent1">
                    <a:lumMod val="75000"/>
                  </a:schemeClr>
                </a:solidFill>
              </a:rPr>
              <a:t> za </a:t>
            </a:r>
            <a:r>
              <a:rPr lang="sl-SI" sz="1800" b="1" dirty="0" err="1">
                <a:solidFill>
                  <a:schemeClr val="accent1">
                    <a:lumMod val="75000"/>
                  </a:schemeClr>
                </a:solidFill>
              </a:rPr>
              <a:t>terapiju</a:t>
            </a:r>
            <a:r>
              <a:rPr lang="sl-SI" sz="1800" b="1" dirty="0">
                <a:solidFill>
                  <a:schemeClr val="accent1">
                    <a:lumMod val="75000"/>
                  </a:schemeClr>
                </a:solidFill>
              </a:rPr>
              <a:t> </a:t>
            </a:r>
            <a:r>
              <a:rPr lang="sl-SI" sz="1800" b="1" dirty="0" err="1">
                <a:solidFill>
                  <a:schemeClr val="accent1">
                    <a:lumMod val="75000"/>
                  </a:schemeClr>
                </a:solidFill>
              </a:rPr>
              <a:t>bola</a:t>
            </a:r>
            <a:r>
              <a:rPr lang="en-US" sz="1800" b="1" dirty="0">
                <a:solidFill>
                  <a:schemeClr val="accent1">
                    <a:lumMod val="75000"/>
                  </a:schemeClr>
                </a:solidFill>
              </a:rPr>
              <a:t> </a:t>
            </a:r>
            <a:r>
              <a:rPr lang="sl-SI" sz="1800" b="1" dirty="0">
                <a:solidFill>
                  <a:schemeClr val="accent1">
                    <a:lumMod val="75000"/>
                  </a:schemeClr>
                </a:solidFill>
              </a:rPr>
              <a:t>– organizacija &amp; edukacija</a:t>
            </a:r>
          </a:p>
        </p:txBody>
      </p:sp>
    </p:spTree>
    <p:extLst>
      <p:ext uri="{BB962C8B-B14F-4D97-AF65-F5344CB8AC3E}">
        <p14:creationId xmlns:p14="http://schemas.microsoft.com/office/powerpoint/2010/main" val="4258933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45296" y="1794188"/>
            <a:ext cx="5853410" cy="927280"/>
          </a:xfrm>
        </p:spPr>
        <p:txBody>
          <a:bodyPr>
            <a:normAutofit/>
          </a:bodyPr>
          <a:lstStyle/>
          <a:p>
            <a:pPr algn="ctr"/>
            <a:r>
              <a:rPr lang="sl-SI" sz="1800" dirty="0">
                <a:solidFill>
                  <a:schemeClr val="accent1">
                    <a:lumMod val="75000"/>
                  </a:schemeClr>
                </a:solidFill>
                <a:latin typeface="Arial" panose="020B0604020202020204" pitchFamily="34" charset="0"/>
                <a:cs typeface="Arial" panose="020B0604020202020204" pitchFamily="34" charset="0"/>
              </a:rPr>
              <a:t>STANDARDIZOVANI PROTOKOLI ANALGEZIJE</a:t>
            </a:r>
            <a:br>
              <a:rPr lang="sl-SI" sz="1800" dirty="0">
                <a:solidFill>
                  <a:schemeClr val="accent1">
                    <a:lumMod val="75000"/>
                  </a:schemeClr>
                </a:solidFill>
                <a:latin typeface="Arial" panose="020B0604020202020204" pitchFamily="34" charset="0"/>
                <a:cs typeface="Arial" panose="020B0604020202020204" pitchFamily="34" charset="0"/>
              </a:rPr>
            </a:br>
            <a:r>
              <a:rPr lang="sl-SI" sz="1800" dirty="0">
                <a:solidFill>
                  <a:schemeClr val="accent1">
                    <a:lumMod val="75000"/>
                  </a:schemeClr>
                </a:solidFill>
                <a:latin typeface="Arial" panose="020B0604020202020204" pitchFamily="34" charset="0"/>
                <a:cs typeface="Arial" panose="020B0604020202020204" pitchFamily="34" charset="0"/>
              </a:rPr>
              <a:t>U SKLADU SA </a:t>
            </a:r>
            <a:r>
              <a:rPr lang="sl-SI" sz="1800" b="1" dirty="0">
                <a:solidFill>
                  <a:schemeClr val="accent1">
                    <a:lumMod val="75000"/>
                  </a:schemeClr>
                </a:solidFill>
                <a:latin typeface="Arial" panose="020B0604020202020204" pitchFamily="34" charset="0"/>
                <a:cs typeface="Arial" panose="020B0604020202020204" pitchFamily="34" charset="0"/>
              </a:rPr>
              <a:t>LOKALNOM KLINIČKOM PRAKSOM </a:t>
            </a:r>
            <a:r>
              <a:rPr lang="sl-SI" sz="1800" dirty="0">
                <a:solidFill>
                  <a:schemeClr val="accent1">
                    <a:lumMod val="75000"/>
                  </a:schemeClr>
                </a:solidFill>
                <a:latin typeface="Arial" panose="020B0604020202020204" pitchFamily="34" charset="0"/>
                <a:cs typeface="Arial" panose="020B0604020202020204" pitchFamily="34" charset="0"/>
              </a:rPr>
              <a:t>U ANESTEZIJI I HIRURGIJI</a:t>
            </a:r>
          </a:p>
        </p:txBody>
      </p:sp>
      <p:sp>
        <p:nvSpPr>
          <p:cNvPr id="3" name="Označba mesta vsebine 2"/>
          <p:cNvSpPr>
            <a:spLocks noGrp="1"/>
          </p:cNvSpPr>
          <p:nvPr>
            <p:ph idx="1"/>
          </p:nvPr>
        </p:nvSpPr>
        <p:spPr>
          <a:xfrm>
            <a:off x="685800" y="3200399"/>
            <a:ext cx="8610600" cy="3129919"/>
          </a:xfrm>
        </p:spPr>
        <p:txBody>
          <a:bodyPr>
            <a:normAutofit/>
          </a:bodyPr>
          <a:lstStyle/>
          <a:p>
            <a:r>
              <a:rPr lang="sl-SI" sz="1800" dirty="0"/>
              <a:t>STANDARDIZOVANI OPERATIVNI POSTUPCI (SOP)  ZA POSTOPERATIVNU ANALGEZIJU</a:t>
            </a:r>
          </a:p>
          <a:p>
            <a:endParaRPr lang="sl-SI" sz="1800" dirty="0"/>
          </a:p>
          <a:p>
            <a:r>
              <a:rPr lang="sl-SI" sz="1800" dirty="0"/>
              <a:t>NAPISANI OD STRANE ANESTEZIOLOGA TIMA</a:t>
            </a:r>
          </a:p>
          <a:p>
            <a:endParaRPr lang="sl-SI" sz="1800" dirty="0"/>
          </a:p>
          <a:p>
            <a:r>
              <a:rPr lang="sl-SI" sz="1800" dirty="0"/>
              <a:t>POSEBNO ZA SVAKU HIRURŠKU SUBSPECIJALIZACIJU</a:t>
            </a:r>
          </a:p>
        </p:txBody>
      </p:sp>
    </p:spTree>
    <p:extLst>
      <p:ext uri="{BB962C8B-B14F-4D97-AF65-F5344CB8AC3E}">
        <p14:creationId xmlns:p14="http://schemas.microsoft.com/office/powerpoint/2010/main" val="4000785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686</Words>
  <Application>Microsoft Office PowerPoint</Application>
  <PresentationFormat>Diaprojekcija na zaslonu (4:3)</PresentationFormat>
  <Paragraphs>220</Paragraphs>
  <Slides>19</Slides>
  <Notes>1</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19</vt:i4>
      </vt:variant>
    </vt:vector>
  </HeadingPairs>
  <TitlesOfParts>
    <vt:vector size="28" baseType="lpstr">
      <vt:lpstr>Arial</vt:lpstr>
      <vt:lpstr>Book Antiqua</vt:lpstr>
      <vt:lpstr>Calibri</vt:lpstr>
      <vt:lpstr>Helvetica Neue</vt:lpstr>
      <vt:lpstr>Helvetica Neue Medium</vt:lpstr>
      <vt:lpstr>Times New Roman</vt:lpstr>
      <vt:lpstr>Verdana</vt:lpstr>
      <vt:lpstr>Wingdings</vt:lpstr>
      <vt:lpstr>Office Theme</vt:lpstr>
      <vt:lpstr>PowerPointova predstavitev</vt:lpstr>
      <vt:lpstr>DEFINICIJA AKUTNOG BOLA</vt:lpstr>
      <vt:lpstr>AKUTNI BOL</vt:lpstr>
      <vt:lpstr>  Rawal N. Current issues in postoperative pain management.  EJA 2016;33:160-71. POSTOPERATIVNI BOL NIJE USPEŠNO LEČEN</vt:lpstr>
      <vt:lpstr>  EFEKTI NEUČINKOVITOG TRETMANA POSTOPERATIVNOG BOLA </vt:lpstr>
      <vt:lpstr>MORBIDITET</vt:lpstr>
      <vt:lpstr>PERZISTENTNI POSTOPERATIVNI BOL bol koji nema drugih evidentnih uzroka i traje bar 2 meseca nakon operacije, nakon očekivanog perioda zarastanja rane  </vt:lpstr>
      <vt:lpstr>VODIČI DOBRE PRAKSE</vt:lpstr>
      <vt:lpstr>STANDARDIZOVANI PROTOKOLI ANALGEZIJE U SKLADU SA LOKALNOM KLINIČKOM PRAKSOM U ANESTEZIJI I HIRURGIJI</vt:lpstr>
      <vt:lpstr>PowerPointova predstavitev</vt:lpstr>
      <vt:lpstr>TERAPIJA POSTOPERATIVNOG BOLA</vt:lpstr>
      <vt:lpstr>MULTIMODALNA ANALGEZIJA kombinacija različitih tehnika i lekova</vt:lpstr>
      <vt:lpstr>ŠTA MOŽEMO UČINITI  DA BI SMANJILI POSTOPERATIVNI BOL DA BI SMANJILI UPOTREBU OPIOIDA DA BI SMANJILI INCIDENCIJU HRONIČNOG POSTOPERATIVNOG BOLA  </vt:lpstr>
      <vt:lpstr>PREDOPERATIVNO PRIMENJIVANJE ANALGETIKA UNAPRED: PREEMPTIVE ANALGEZIJA</vt:lpstr>
      <vt:lpstr>MULTIMODALNA ANESTEZIJA:  MANJI  BOL PO OPERACIJI</vt:lpstr>
      <vt:lpstr>PREDNOSTI  REGIONALNIH TEHNIKA ANALGEZIJE</vt:lpstr>
      <vt:lpstr> </vt:lpstr>
      <vt:lpstr> EFIKASNO UKLANJANJE POSTOPERATIVNOG BOLA U UKC LJUBLJANA 2018</vt:lpstr>
      <vt:lpstr>CILJEVI TERAPIJE POSTOPERATIVNOG BOLA: DOSTIGNUTI?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Neli Vintar</cp:lastModifiedBy>
  <cp:revision>36</cp:revision>
  <dcterms:created xsi:type="dcterms:W3CDTF">2006-08-16T00:00:00Z</dcterms:created>
  <dcterms:modified xsi:type="dcterms:W3CDTF">2019-11-27T20:11:56Z</dcterms:modified>
</cp:coreProperties>
</file>