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415" r:id="rId3"/>
    <p:sldId id="417" r:id="rId4"/>
    <p:sldId id="416" r:id="rId5"/>
    <p:sldId id="418" r:id="rId6"/>
    <p:sldId id="419" r:id="rId7"/>
    <p:sldId id="42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p:restoredTop sz="76384"/>
  </p:normalViewPr>
  <p:slideViewPr>
    <p:cSldViewPr>
      <p:cViewPr>
        <p:scale>
          <a:sx n="80" d="100"/>
          <a:sy n="80" d="100"/>
        </p:scale>
        <p:origin x="1752" y="1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9328"/>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11/27/19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extLst>
      <p:ext uri="{BB962C8B-B14F-4D97-AF65-F5344CB8AC3E}">
        <p14:creationId xmlns:p14="http://schemas.microsoft.com/office/powerpoint/2010/main" val="3056846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1A8E8C-7000-4BD7-A278-0C1355790446}" type="slidenum">
              <a:rPr lang="en-US" smtClean="0"/>
              <a:pPr/>
              <a:t>1</a:t>
            </a:fld>
            <a:endParaRPr lang="en-US"/>
          </a:p>
        </p:txBody>
      </p:sp>
    </p:spTree>
    <p:extLst>
      <p:ext uri="{BB962C8B-B14F-4D97-AF65-F5344CB8AC3E}">
        <p14:creationId xmlns:p14="http://schemas.microsoft.com/office/powerpoint/2010/main" val="1550348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ext Box 2"/>
          <p:cNvSpPr txBox="1">
            <a:spLocks noChangeArrowheads="1"/>
          </p:cNvSpPr>
          <p:nvPr userDrawn="1"/>
        </p:nvSpPr>
        <p:spPr bwMode="auto">
          <a:xfrm>
            <a:off x="0" y="6057781"/>
            <a:ext cx="9144000" cy="784830"/>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bs-Latn-BA" sz="1100" dirty="0"/>
              <a:t>585927-EPP-1-2017-1-RS-EPPKA2-CBHE-JP (2017 – 3109 / 001 – 001)</a:t>
            </a:r>
            <a:endParaRPr lang="bs-Latn-BA" sz="1100" dirty="0">
              <a:latin typeface="Book Antiqua"/>
              <a:ea typeface="Calibri"/>
              <a:cs typeface="Times New Roman"/>
            </a:endParaRPr>
          </a:p>
          <a:p>
            <a:pPr algn="ctr">
              <a:spcAft>
                <a:spcPts val="0"/>
              </a:spcAft>
            </a:pPr>
            <a:r>
              <a:rPr lang="en-US" sz="1100" dirty="0">
                <a:effectLst/>
                <a:latin typeface="Book Antiqua"/>
                <a:ea typeface="Calibri"/>
                <a:cs typeface="Times New Roman"/>
              </a:rPr>
              <a:t> </a:t>
            </a:r>
            <a:endParaRPr lang="bs-Latn-BA" sz="1100" dirty="0">
              <a:effectLst/>
              <a:latin typeface="Book Antiqua"/>
              <a:ea typeface="Calibri"/>
              <a:cs typeface="Times New Roman"/>
            </a:endParaRPr>
          </a:p>
          <a:p>
            <a:pPr algn="ctr">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cxnSp>
        <p:nvCxnSpPr>
          <p:cNvPr id="8" name="Straight Connector 7">
            <a:extLst>
              <a:ext uri="{FF2B5EF4-FFF2-40B4-BE49-F238E27FC236}">
                <a16:creationId xmlns="" xmlns:a16="http://schemas.microsoft.com/office/drawing/2014/main" id="{AA6036C1-E46E-40FC-8D9E-3F62C050F6CC}"/>
              </a:ext>
            </a:extLst>
          </p:cNvPr>
          <p:cNvCxnSpPr/>
          <p:nvPr userDrawn="1"/>
        </p:nvCxnSpPr>
        <p:spPr>
          <a:xfrm>
            <a:off x="0" y="685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eu_flag_co_funded_pos_[rgb]_right.jpg">
            <a:extLst>
              <a:ext uri="{FF2B5EF4-FFF2-40B4-BE49-F238E27FC236}">
                <a16:creationId xmlns="" xmlns:a16="http://schemas.microsoft.com/office/drawing/2014/main" id="{7982487F-B347-4152-ABE5-C06202C83ABA}"/>
              </a:ext>
            </a:extLst>
          </p:cNvPr>
          <p:cNvPicPr/>
          <p:nvPr userDrawn="1"/>
        </p:nvPicPr>
        <p:blipFill>
          <a:blip r:embed="rId2"/>
          <a:stretch>
            <a:fillRect/>
          </a:stretch>
        </p:blipFill>
        <p:spPr>
          <a:xfrm>
            <a:off x="7693388" y="11294"/>
            <a:ext cx="1433195" cy="409575"/>
          </a:xfrm>
          <a:prstGeom prst="rect">
            <a:avLst/>
          </a:prstGeom>
        </p:spPr>
      </p:pic>
      <p:sp>
        <p:nvSpPr>
          <p:cNvPr id="10" name="Rectangle 9">
            <a:extLst>
              <a:ext uri="{FF2B5EF4-FFF2-40B4-BE49-F238E27FC236}">
                <a16:creationId xmlns="" xmlns:a16="http://schemas.microsoft.com/office/drawing/2014/main" id="{DBE89489-55FC-40AA-8A55-07401BA4665F}"/>
              </a:ext>
            </a:extLst>
          </p:cNvPr>
          <p:cNvSpPr/>
          <p:nvPr userDrawn="1"/>
        </p:nvSpPr>
        <p:spPr>
          <a:xfrm>
            <a:off x="1676400" y="439579"/>
            <a:ext cx="6096000" cy="246221"/>
          </a:xfrm>
          <a:prstGeom prst="rect">
            <a:avLst/>
          </a:prstGeom>
        </p:spPr>
        <p:txBody>
          <a:bodyPr wrap="square">
            <a:spAutoFit/>
          </a:bodyPr>
          <a:lstStyle/>
          <a:p>
            <a:pPr algn="ctr"/>
            <a:r>
              <a:rPr lang="bs-Latn-BA" sz="1000" b="0" dirty="0">
                <a:effectLst/>
                <a:latin typeface="Book Antiqua" pitchFamily="18" charset="0"/>
                <a:ea typeface="Calibri" panose="020F0502020204030204" pitchFamily="34" charset="0"/>
                <a:cs typeface="Times New Roman" panose="02020603050405020304" pitchFamily="18" charset="0"/>
              </a:rPr>
              <a:t>Strengthening Capacities for Higher Education of Pain Medicine in Western Balkan countries</a:t>
            </a:r>
            <a:r>
              <a:rPr lang="x-none" sz="1000" b="0" dirty="0">
                <a:effectLst/>
                <a:latin typeface="Book Antiqua" pitchFamily="18" charset="0"/>
                <a:ea typeface="Calibri" panose="020F0502020204030204" pitchFamily="34" charset="0"/>
                <a:cs typeface="Times New Roman" panose="02020603050405020304" pitchFamily="18" charset="0"/>
              </a:rPr>
              <a:t> – </a:t>
            </a:r>
            <a:r>
              <a:rPr lang="bs-Latn-BA" sz="1000" b="0" dirty="0">
                <a:effectLst/>
                <a:latin typeface="Book Antiqua" panose="02040602050305030304" pitchFamily="18" charset="0"/>
                <a:ea typeface="Calibri" panose="020F0502020204030204" pitchFamily="34" charset="0"/>
                <a:cs typeface="Times New Roman" panose="02020603050405020304" pitchFamily="18" charset="0"/>
              </a:rPr>
              <a:t>HEPMP</a:t>
            </a:r>
            <a:endParaRPr lang="en-US" sz="1000" b="0" dirty="0">
              <a:latin typeface="Book Antiqua" pitchFamily="18" charset="0"/>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05200" y="16986"/>
            <a:ext cx="1828800" cy="630247"/>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357" y="1"/>
            <a:ext cx="666643" cy="70076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A8D951-FD7A-4EA6-9971-BA4650F5F282}" type="datetime1">
              <a:rPr lang="en-US" smtClean="0"/>
              <a:pPr/>
              <a:t>11/27/19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7DDA1A-1160-4810-A009-9384DF143964}" type="datetime1">
              <a:rPr lang="en-US" smtClean="0"/>
              <a:pPr/>
              <a:t>11/27/19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74B8CA7-DF52-4574-B28B-BF67C425F74E}" type="datetime1">
              <a:rPr lang="en-US" smtClean="0"/>
              <a:pPr/>
              <a:t>11/27/19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6F388C-ACCE-4EF5-AD2C-86A2C6495869}" type="datetime1">
              <a:rPr lang="en-US" smtClean="0"/>
              <a:pPr/>
              <a:t>11/27/19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602A2DB-E9A4-4F11-9A97-3D805873123B}" type="datetime1">
              <a:rPr lang="en-US" smtClean="0"/>
              <a:pPr/>
              <a:t>11/27/19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65D039D-4B07-4C92-99B2-D30586816A68}" type="datetime1">
              <a:rPr lang="en-US" smtClean="0"/>
              <a:pPr/>
              <a:t>11/27/19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DD8C0F6-D106-4D90-B6A1-515B7FD8F0C8}" type="datetime1">
              <a:rPr lang="en-US" smtClean="0"/>
              <a:pPr/>
              <a:t>11/27/19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9BB9723-2437-47C8-833A-EDB2EBB6A5A1}" type="datetime1">
              <a:rPr lang="en-US" smtClean="0"/>
              <a:pPr/>
              <a:t>11/27/19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505C9E6-3B8B-4571-9128-858A99C98B86}" type="datetime1">
              <a:rPr lang="en-US" smtClean="0"/>
              <a:pPr/>
              <a:t>11/27/19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E4141EB-C6BD-49FF-BC05-BF0312C62789}" type="datetime1">
              <a:rPr lang="en-US" smtClean="0"/>
              <a:pPr/>
              <a:t>11/27/19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057400"/>
            <a:ext cx="82296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2"/>
          <p:cNvSpPr txBox="1">
            <a:spLocks noChangeArrowheads="1"/>
          </p:cNvSpPr>
          <p:nvPr userDrawn="1"/>
        </p:nvSpPr>
        <p:spPr bwMode="auto">
          <a:xfrm>
            <a:off x="0" y="6057781"/>
            <a:ext cx="9144000" cy="784830"/>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bs-Latn-BA" sz="1100" dirty="0"/>
              <a:t>585927-EPP-1-2017-1-RS-EPPKA2-CBHE-JP (2017 – 3109 / 001 – 001)</a:t>
            </a:r>
            <a:endParaRPr lang="bs-Latn-BA" sz="1100" dirty="0">
              <a:latin typeface="Book Antiqua"/>
              <a:ea typeface="Calibri"/>
              <a:cs typeface="Times New Roman"/>
            </a:endParaRPr>
          </a:p>
          <a:p>
            <a:pPr algn="ctr">
              <a:spcAft>
                <a:spcPts val="0"/>
              </a:spcAft>
            </a:pPr>
            <a:r>
              <a:rPr lang="en-US" sz="1100" dirty="0">
                <a:effectLst/>
                <a:latin typeface="Book Antiqua"/>
                <a:ea typeface="Calibri"/>
                <a:cs typeface="Times New Roman"/>
              </a:rPr>
              <a:t> </a:t>
            </a:r>
            <a:endParaRPr lang="bs-Latn-BA" sz="1100" dirty="0">
              <a:effectLst/>
              <a:latin typeface="Book Antiqua"/>
              <a:ea typeface="Calibri"/>
              <a:cs typeface="Times New Roman"/>
            </a:endParaRPr>
          </a:p>
          <a:p>
            <a:pPr algn="ctr">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cxnSp>
        <p:nvCxnSpPr>
          <p:cNvPr id="8" name="Straight Connector 7">
            <a:extLst>
              <a:ext uri="{FF2B5EF4-FFF2-40B4-BE49-F238E27FC236}">
                <a16:creationId xmlns="" xmlns:a16="http://schemas.microsoft.com/office/drawing/2014/main" id="{AA6036C1-E46E-40FC-8D9E-3F62C050F6CC}"/>
              </a:ext>
            </a:extLst>
          </p:cNvPr>
          <p:cNvCxnSpPr/>
          <p:nvPr userDrawn="1"/>
        </p:nvCxnSpPr>
        <p:spPr>
          <a:xfrm>
            <a:off x="0" y="685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eu_flag_co_funded_pos_[rgb]_right.jpg">
            <a:extLst>
              <a:ext uri="{FF2B5EF4-FFF2-40B4-BE49-F238E27FC236}">
                <a16:creationId xmlns="" xmlns:a16="http://schemas.microsoft.com/office/drawing/2014/main" id="{7982487F-B347-4152-ABE5-C06202C83ABA}"/>
              </a:ext>
            </a:extLst>
          </p:cNvPr>
          <p:cNvPicPr/>
          <p:nvPr userDrawn="1"/>
        </p:nvPicPr>
        <p:blipFill>
          <a:blip r:embed="rId13"/>
          <a:stretch>
            <a:fillRect/>
          </a:stretch>
        </p:blipFill>
        <p:spPr>
          <a:xfrm>
            <a:off x="7693388" y="11294"/>
            <a:ext cx="1433195" cy="409575"/>
          </a:xfrm>
          <a:prstGeom prst="rect">
            <a:avLst/>
          </a:prstGeom>
        </p:spPr>
      </p:pic>
      <p:sp>
        <p:nvSpPr>
          <p:cNvPr id="10" name="Rectangle 9">
            <a:extLst>
              <a:ext uri="{FF2B5EF4-FFF2-40B4-BE49-F238E27FC236}">
                <a16:creationId xmlns="" xmlns:a16="http://schemas.microsoft.com/office/drawing/2014/main" id="{DBE89489-55FC-40AA-8A55-07401BA4665F}"/>
              </a:ext>
            </a:extLst>
          </p:cNvPr>
          <p:cNvSpPr/>
          <p:nvPr userDrawn="1"/>
        </p:nvSpPr>
        <p:spPr>
          <a:xfrm>
            <a:off x="1676400" y="439579"/>
            <a:ext cx="6096000" cy="246221"/>
          </a:xfrm>
          <a:prstGeom prst="rect">
            <a:avLst/>
          </a:prstGeom>
        </p:spPr>
        <p:txBody>
          <a:bodyPr wrap="square">
            <a:spAutoFit/>
          </a:bodyPr>
          <a:lstStyle/>
          <a:p>
            <a:pPr algn="ctr"/>
            <a:r>
              <a:rPr lang="bs-Latn-BA" sz="1000" b="0" dirty="0">
                <a:effectLst/>
                <a:latin typeface="Book Antiqua" pitchFamily="18" charset="0"/>
                <a:ea typeface="Calibri" panose="020F0502020204030204" pitchFamily="34" charset="0"/>
                <a:cs typeface="Times New Roman" panose="02020603050405020304" pitchFamily="18" charset="0"/>
              </a:rPr>
              <a:t>Strengthening Capacities for Higher Education of Pain Medicine in Western Balkan countries</a:t>
            </a:r>
            <a:r>
              <a:rPr lang="x-none" sz="1000" b="0" dirty="0">
                <a:effectLst/>
                <a:latin typeface="Book Antiqua" pitchFamily="18" charset="0"/>
                <a:ea typeface="Calibri" panose="020F0502020204030204" pitchFamily="34" charset="0"/>
                <a:cs typeface="Times New Roman" panose="02020603050405020304" pitchFamily="18" charset="0"/>
              </a:rPr>
              <a:t> – </a:t>
            </a:r>
            <a:r>
              <a:rPr lang="bs-Latn-BA" sz="1000" b="0" dirty="0">
                <a:effectLst/>
                <a:latin typeface="Book Antiqua" panose="02040602050305030304" pitchFamily="18" charset="0"/>
                <a:ea typeface="Calibri" panose="020F0502020204030204" pitchFamily="34" charset="0"/>
                <a:cs typeface="Times New Roman" panose="02020603050405020304" pitchFamily="18" charset="0"/>
              </a:rPr>
              <a:t>HEPMP</a:t>
            </a:r>
            <a:endParaRPr lang="en-US" sz="1000" b="0" dirty="0">
              <a:latin typeface="Book Antiqua" pitchFamily="18" charset="0"/>
            </a:endParaRPr>
          </a:p>
        </p:txBody>
      </p: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505200" y="16986"/>
            <a:ext cx="1828800" cy="630247"/>
          </a:xfrm>
          <a:prstGeom prst="rect">
            <a:avLst/>
          </a:prstGeom>
        </p:spPr>
      </p:pic>
      <p:pic>
        <p:nvPicPr>
          <p:cNvPr id="12" name="Picture 1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5357" y="1"/>
            <a:ext cx="666643" cy="7007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gif"/><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233275"/>
            <a:ext cx="6400800" cy="1143000"/>
          </a:xfrm>
        </p:spPr>
        <p:txBody>
          <a:bodyPr>
            <a:noAutofit/>
          </a:bodyPr>
          <a:lstStyle/>
          <a:p>
            <a:r>
              <a:rPr lang="en-US" sz="2800" b="1" dirty="0" err="1"/>
              <a:t>Postoperativni</a:t>
            </a:r>
            <a:r>
              <a:rPr lang="en-US" sz="2800" b="1" dirty="0"/>
              <a:t> </a:t>
            </a:r>
            <a:r>
              <a:rPr lang="en-US" sz="2800" b="1" dirty="0" err="1"/>
              <a:t>nadzor</a:t>
            </a:r>
            <a:r>
              <a:rPr lang="en-US" sz="2800" b="1" dirty="0"/>
              <a:t> </a:t>
            </a:r>
            <a:r>
              <a:rPr lang="en-US" sz="2800" b="1" dirty="0" err="1"/>
              <a:t>kirurškog</a:t>
            </a:r>
            <a:r>
              <a:rPr lang="en-US" sz="2800" b="1" dirty="0"/>
              <a:t> </a:t>
            </a:r>
            <a:r>
              <a:rPr lang="en-US" sz="2800" b="1" dirty="0" err="1" smtClean="0"/>
              <a:t>bolesnika</a:t>
            </a:r>
            <a:r>
              <a:rPr lang="en-US" sz="2800" b="1" dirty="0" smtClean="0"/>
              <a:t> u </a:t>
            </a:r>
            <a:r>
              <a:rPr lang="en-US" sz="2800" b="1" dirty="0" err="1" smtClean="0"/>
              <a:t>odvisnosti</a:t>
            </a:r>
            <a:r>
              <a:rPr lang="en-US" sz="2800" b="1" dirty="0" smtClean="0"/>
              <a:t> od </a:t>
            </a:r>
            <a:r>
              <a:rPr lang="en-US" sz="2800" b="1" dirty="0" err="1" smtClean="0"/>
              <a:t>vrste</a:t>
            </a:r>
            <a:r>
              <a:rPr lang="en-US" sz="2800" b="1" dirty="0" smtClean="0"/>
              <a:t> </a:t>
            </a:r>
            <a:r>
              <a:rPr lang="en-US" sz="2800" b="1" dirty="0" err="1" smtClean="0"/>
              <a:t>analgezije</a:t>
            </a:r>
            <a:endParaRPr lang="bs-Latn-BA" sz="2800"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sp>
        <p:nvSpPr>
          <p:cNvPr id="8" name="Title 1"/>
          <p:cNvSpPr txBox="1">
            <a:spLocks/>
          </p:cNvSpPr>
          <p:nvPr/>
        </p:nvSpPr>
        <p:spPr>
          <a:xfrm>
            <a:off x="1447800" y="3837773"/>
            <a:ext cx="64008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600" dirty="0" smtClean="0">
                <a:solidFill>
                  <a:srgbClr val="002060"/>
                </a:solidFill>
                <a:latin typeface="Book Antiqua" panose="02040602050305030304" pitchFamily="18" charset="0"/>
              </a:rPr>
              <a:t>Maja Šoštarič</a:t>
            </a:r>
          </a:p>
          <a:p>
            <a:r>
              <a:rPr lang="sr-Latn-BA" sz="1600" dirty="0" smtClean="0">
                <a:solidFill>
                  <a:srgbClr val="002060"/>
                </a:solidFill>
                <a:latin typeface="Book Antiqua" panose="02040602050305030304" pitchFamily="18" charset="0"/>
              </a:rPr>
              <a:t>Medical faculty, University of Ljubljana</a:t>
            </a:r>
          </a:p>
          <a:p>
            <a:r>
              <a:rPr lang="sr-Latn-BA" sz="1600" dirty="0" smtClean="0">
                <a:solidFill>
                  <a:srgbClr val="002060"/>
                </a:solidFill>
                <a:latin typeface="Book Antiqua" panose="02040602050305030304" pitchFamily="18" charset="0"/>
              </a:rPr>
              <a:t>University Medical Centre Ljubljana</a:t>
            </a: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pic>
        <p:nvPicPr>
          <p:cNvPr id="18" name="Picture 17" descr="eu_flag_co_funded_pos_[rgb]_right.jpg">
            <a:extLst>
              <a:ext uri="{FF2B5EF4-FFF2-40B4-BE49-F238E27FC236}">
                <a16:creationId xmlns="" xmlns:a16="http://schemas.microsoft.com/office/drawing/2014/main" id="{7982487F-B347-4152-ABE5-C06202C83ABA}"/>
              </a:ext>
            </a:extLst>
          </p:cNvPr>
          <p:cNvPicPr/>
          <p:nvPr/>
        </p:nvPicPr>
        <p:blipFill>
          <a:blip r:embed="rId3"/>
          <a:stretch>
            <a:fillRect/>
          </a:stretch>
        </p:blipFill>
        <p:spPr>
          <a:xfrm>
            <a:off x="7693388" y="11294"/>
            <a:ext cx="1433195" cy="409575"/>
          </a:xfrm>
          <a:prstGeom prst="rect">
            <a:avLst/>
          </a:prstGeom>
        </p:spPr>
      </p:pic>
      <p:pic>
        <p:nvPicPr>
          <p:cNvPr id="1026" name="Picture 2" descr="Rezultat iskanja slik za logo univerza v ljublj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863" y="5029200"/>
            <a:ext cx="890337" cy="8866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zultat iskanja slik za logo KliniÄni center Ljubljan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3635" y="5353822"/>
            <a:ext cx="2347965" cy="66597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95395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Primer 1</a:t>
            </a:r>
            <a:endParaRPr lang="en-US" sz="3600" dirty="0"/>
          </a:p>
        </p:txBody>
      </p:sp>
      <p:sp>
        <p:nvSpPr>
          <p:cNvPr id="3" name="Content Placeholder 2"/>
          <p:cNvSpPr>
            <a:spLocks noGrp="1"/>
          </p:cNvSpPr>
          <p:nvPr>
            <p:ph idx="1"/>
          </p:nvPr>
        </p:nvSpPr>
        <p:spPr/>
        <p:txBody>
          <a:bodyPr>
            <a:normAutofit lnSpcReduction="10000"/>
          </a:bodyPr>
          <a:lstStyle/>
          <a:p>
            <a:r>
              <a:rPr lang="en-US" sz="2400" dirty="0" err="1" smtClean="0"/>
              <a:t>Pacijentka</a:t>
            </a:r>
            <a:r>
              <a:rPr lang="en-US" sz="2400" dirty="0" smtClean="0"/>
              <a:t> </a:t>
            </a:r>
            <a:r>
              <a:rPr lang="en-US" sz="2400" dirty="0" err="1" smtClean="0"/>
              <a:t>nakon</a:t>
            </a:r>
            <a:r>
              <a:rPr lang="en-US" sz="2400" dirty="0" smtClean="0"/>
              <a:t> </a:t>
            </a:r>
            <a:r>
              <a:rPr lang="en-US" sz="2400" dirty="0" err="1" smtClean="0"/>
              <a:t>operacije</a:t>
            </a:r>
            <a:r>
              <a:rPr lang="en-US" sz="2400" dirty="0" smtClean="0"/>
              <a:t> </a:t>
            </a:r>
            <a:r>
              <a:rPr lang="en-US" sz="2400" dirty="0" err="1" smtClean="0"/>
              <a:t>resekcije</a:t>
            </a:r>
            <a:r>
              <a:rPr lang="en-US" sz="2400" dirty="0" smtClean="0"/>
              <a:t> </a:t>
            </a:r>
            <a:r>
              <a:rPr lang="en-US" sz="2400" dirty="0" err="1" smtClean="0"/>
              <a:t>creva</a:t>
            </a:r>
            <a:endParaRPr lang="en-US" sz="2400" dirty="0" smtClean="0"/>
          </a:p>
          <a:p>
            <a:r>
              <a:rPr lang="en-US" sz="2400" dirty="0" smtClean="0"/>
              <a:t>78 </a:t>
            </a:r>
            <a:r>
              <a:rPr lang="en-US" sz="2400" dirty="0" err="1" smtClean="0"/>
              <a:t>godina</a:t>
            </a:r>
            <a:endParaRPr lang="en-US" sz="2400" dirty="0" smtClean="0"/>
          </a:p>
          <a:p>
            <a:r>
              <a:rPr lang="en-US" sz="2400" dirty="0" err="1" smtClean="0"/>
              <a:t>i.v.</a:t>
            </a:r>
            <a:r>
              <a:rPr lang="en-US" sz="2400" dirty="0" smtClean="0"/>
              <a:t> </a:t>
            </a:r>
            <a:r>
              <a:rPr lang="en-US" sz="2400" dirty="0" err="1" smtClean="0"/>
              <a:t>postoperativna</a:t>
            </a:r>
            <a:r>
              <a:rPr lang="en-US" sz="2400" dirty="0" smtClean="0"/>
              <a:t> </a:t>
            </a:r>
            <a:r>
              <a:rPr lang="en-US" sz="2400" dirty="0" err="1" smtClean="0"/>
              <a:t>analgezija</a:t>
            </a:r>
            <a:endParaRPr lang="en-US" sz="2400" dirty="0" smtClean="0"/>
          </a:p>
          <a:p>
            <a:r>
              <a:rPr lang="en-US" sz="2400" dirty="0" err="1" smtClean="0"/>
              <a:t>Piritramid</a:t>
            </a:r>
            <a:r>
              <a:rPr lang="en-US" sz="2400" dirty="0" smtClean="0"/>
              <a:t> 45 mg/50 ml </a:t>
            </a:r>
            <a:r>
              <a:rPr lang="en-US" sz="2400" dirty="0" err="1" smtClean="0"/>
              <a:t>doza</a:t>
            </a:r>
            <a:r>
              <a:rPr lang="en-US" sz="2400" dirty="0" smtClean="0"/>
              <a:t> 2ml/h + bolus 1ml</a:t>
            </a:r>
          </a:p>
          <a:p>
            <a:r>
              <a:rPr lang="en-US" sz="2400" dirty="0" err="1"/>
              <a:t>Kakav</a:t>
            </a:r>
            <a:r>
              <a:rPr lang="en-US" sz="2400" dirty="0"/>
              <a:t> </a:t>
            </a:r>
            <a:r>
              <a:rPr lang="en-US" sz="2400" dirty="0" err="1" smtClean="0"/>
              <a:t>nadzor</a:t>
            </a:r>
            <a:r>
              <a:rPr lang="en-US" sz="2400" dirty="0" smtClean="0"/>
              <a:t> je </a:t>
            </a:r>
            <a:r>
              <a:rPr lang="en-US" sz="2400" dirty="0" err="1" smtClean="0"/>
              <a:t>potreban</a:t>
            </a:r>
            <a:r>
              <a:rPr lang="en-US" sz="2400" dirty="0" smtClean="0"/>
              <a:t> </a:t>
            </a:r>
            <a:r>
              <a:rPr lang="en-US" sz="2400" dirty="0" err="1" smtClean="0"/>
              <a:t>za</a:t>
            </a:r>
            <a:r>
              <a:rPr lang="en-US" sz="2400" dirty="0" smtClean="0"/>
              <a:t> </a:t>
            </a:r>
            <a:r>
              <a:rPr lang="en-US" sz="2400" dirty="0" err="1" smtClean="0"/>
              <a:t>pacientku</a:t>
            </a:r>
            <a:r>
              <a:rPr lang="en-US" sz="2400" dirty="0" smtClean="0"/>
              <a:t> </a:t>
            </a:r>
            <a:endParaRPr lang="en-US" sz="2400" dirty="0"/>
          </a:p>
          <a:p>
            <a:r>
              <a:rPr lang="en-US" sz="2400" dirty="0" smtClean="0"/>
              <a:t>10 sati </a:t>
            </a:r>
            <a:r>
              <a:rPr lang="en-US" sz="2400" dirty="0" err="1" smtClean="0"/>
              <a:t>nakon</a:t>
            </a:r>
            <a:r>
              <a:rPr lang="en-US" sz="2400" dirty="0" smtClean="0"/>
              <a:t> </a:t>
            </a:r>
            <a:r>
              <a:rPr lang="en-US" sz="2400" dirty="0" err="1" smtClean="0"/>
              <a:t>operacije</a:t>
            </a:r>
            <a:r>
              <a:rPr lang="en-US" sz="2400" dirty="0" smtClean="0"/>
              <a:t> RR110/70 sat 89%, </a:t>
            </a:r>
            <a:r>
              <a:rPr lang="en-US" sz="2400" dirty="0" err="1" smtClean="0"/>
              <a:t>frekvenca</a:t>
            </a:r>
            <a:r>
              <a:rPr lang="en-US" sz="2400" dirty="0" smtClean="0"/>
              <a:t> </a:t>
            </a:r>
            <a:r>
              <a:rPr lang="en-US" sz="2400" dirty="0" err="1" smtClean="0"/>
              <a:t>disanja</a:t>
            </a:r>
            <a:r>
              <a:rPr lang="en-US" sz="2400" dirty="0" smtClean="0"/>
              <a:t> </a:t>
            </a:r>
            <a:r>
              <a:rPr lang="en-US" sz="2400" dirty="0" smtClean="0"/>
              <a:t>6/min</a:t>
            </a:r>
          </a:p>
          <a:p>
            <a:r>
              <a:rPr lang="en-US" sz="2400" dirty="0" err="1" smtClean="0"/>
              <a:t>Diagnoza</a:t>
            </a:r>
            <a:r>
              <a:rPr lang="en-US" sz="2400" dirty="0" smtClean="0"/>
              <a:t> I </a:t>
            </a:r>
            <a:r>
              <a:rPr lang="en-US" sz="2400" dirty="0" err="1" smtClean="0"/>
              <a:t>diferencialna</a:t>
            </a:r>
            <a:r>
              <a:rPr lang="en-US" sz="2400" dirty="0" smtClean="0"/>
              <a:t> </a:t>
            </a:r>
            <a:r>
              <a:rPr lang="en-US" sz="2400" dirty="0" err="1" smtClean="0"/>
              <a:t>diagnoza</a:t>
            </a:r>
            <a:endParaRPr lang="en-US" sz="2400" dirty="0" smtClean="0"/>
          </a:p>
          <a:p>
            <a:r>
              <a:rPr lang="en-US" sz="2400" dirty="0" err="1" smtClean="0"/>
              <a:t>Terapija</a:t>
            </a:r>
            <a:r>
              <a:rPr lang="en-US" sz="2400" dirty="0" smtClean="0"/>
              <a:t> </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487911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Primer 1</a:t>
            </a:r>
            <a:endParaRPr lang="en-US" sz="3200" dirty="0"/>
          </a:p>
        </p:txBody>
      </p:sp>
      <p:sp>
        <p:nvSpPr>
          <p:cNvPr id="3" name="Content Placeholder 2"/>
          <p:cNvSpPr>
            <a:spLocks noGrp="1"/>
          </p:cNvSpPr>
          <p:nvPr>
            <p:ph idx="1"/>
          </p:nvPr>
        </p:nvSpPr>
        <p:spPr>
          <a:xfrm>
            <a:off x="433137" y="2470150"/>
            <a:ext cx="8229600" cy="3886200"/>
          </a:xfrm>
        </p:spPr>
        <p:txBody>
          <a:bodyPr>
            <a:normAutofit/>
          </a:bodyPr>
          <a:lstStyle/>
          <a:p>
            <a:r>
              <a:rPr lang="en-US" sz="2400" dirty="0" smtClean="0"/>
              <a:t>10 </a:t>
            </a:r>
            <a:r>
              <a:rPr lang="en-US" sz="2400" dirty="0"/>
              <a:t>sati </a:t>
            </a:r>
            <a:r>
              <a:rPr lang="en-US" sz="2400" dirty="0" err="1"/>
              <a:t>nakon</a:t>
            </a:r>
            <a:r>
              <a:rPr lang="en-US" sz="2400" dirty="0"/>
              <a:t> </a:t>
            </a:r>
            <a:r>
              <a:rPr lang="en-US" sz="2400" dirty="0" err="1"/>
              <a:t>operacije</a:t>
            </a:r>
            <a:r>
              <a:rPr lang="en-US" sz="2400" dirty="0"/>
              <a:t> RR110/70 sat 89%, </a:t>
            </a:r>
            <a:r>
              <a:rPr lang="en-US" sz="2400" dirty="0" smtClean="0"/>
              <a:t>                   </a:t>
            </a:r>
            <a:r>
              <a:rPr lang="en-US" sz="2400" dirty="0" err="1" smtClean="0"/>
              <a:t>frekvenca</a:t>
            </a:r>
            <a:r>
              <a:rPr lang="en-US" sz="2400" dirty="0" smtClean="0"/>
              <a:t> </a:t>
            </a:r>
            <a:r>
              <a:rPr lang="en-US" sz="2400" dirty="0" err="1" smtClean="0"/>
              <a:t>disanja</a:t>
            </a:r>
            <a:r>
              <a:rPr lang="en-US" sz="2400" dirty="0" smtClean="0"/>
              <a:t> </a:t>
            </a:r>
            <a:r>
              <a:rPr lang="en-US" sz="2400" dirty="0"/>
              <a:t>6/min</a:t>
            </a:r>
          </a:p>
          <a:p>
            <a:r>
              <a:rPr lang="en-US" sz="2400" dirty="0" err="1"/>
              <a:t>Diagnoza</a:t>
            </a:r>
            <a:r>
              <a:rPr lang="en-US" sz="2400" dirty="0"/>
              <a:t> I </a:t>
            </a:r>
            <a:r>
              <a:rPr lang="en-US" sz="2400" dirty="0" err="1"/>
              <a:t>diferencialna</a:t>
            </a:r>
            <a:r>
              <a:rPr lang="en-US" sz="2400" dirty="0"/>
              <a:t> </a:t>
            </a:r>
            <a:r>
              <a:rPr lang="en-US" sz="2400" dirty="0" err="1"/>
              <a:t>diagnoza</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929248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Primer 2</a:t>
            </a:r>
            <a:endParaRPr lang="en-US" sz="3200" dirty="0"/>
          </a:p>
        </p:txBody>
      </p:sp>
      <p:sp>
        <p:nvSpPr>
          <p:cNvPr id="3" name="Content Placeholder 2"/>
          <p:cNvSpPr>
            <a:spLocks noGrp="1"/>
          </p:cNvSpPr>
          <p:nvPr>
            <p:ph idx="1"/>
          </p:nvPr>
        </p:nvSpPr>
        <p:spPr/>
        <p:txBody>
          <a:bodyPr>
            <a:normAutofit/>
          </a:bodyPr>
          <a:lstStyle/>
          <a:p>
            <a:r>
              <a:rPr lang="en-US" sz="2400" dirty="0" err="1" smtClean="0"/>
              <a:t>Pacijent</a:t>
            </a:r>
            <a:r>
              <a:rPr lang="en-US" sz="2400" dirty="0" smtClean="0"/>
              <a:t> </a:t>
            </a:r>
            <a:r>
              <a:rPr lang="en-US" sz="2400" dirty="0" err="1" smtClean="0"/>
              <a:t>nakon</a:t>
            </a:r>
            <a:r>
              <a:rPr lang="en-US" sz="2400" dirty="0" smtClean="0"/>
              <a:t> </a:t>
            </a:r>
            <a:r>
              <a:rPr lang="en-US" sz="2400" dirty="0" err="1" smtClean="0"/>
              <a:t>operacije</a:t>
            </a:r>
            <a:r>
              <a:rPr lang="en-US" sz="2400" dirty="0" smtClean="0"/>
              <a:t> Ca </a:t>
            </a:r>
            <a:r>
              <a:rPr lang="en-US" sz="2400" dirty="0" err="1" smtClean="0"/>
              <a:t>želuca</a:t>
            </a:r>
            <a:r>
              <a:rPr lang="en-US" sz="2400" dirty="0" smtClean="0"/>
              <a:t>, </a:t>
            </a:r>
            <a:r>
              <a:rPr lang="en-US" sz="2400" dirty="0" err="1" smtClean="0"/>
              <a:t>totalna</a:t>
            </a:r>
            <a:r>
              <a:rPr lang="en-US" sz="2400" dirty="0" smtClean="0"/>
              <a:t> </a:t>
            </a:r>
            <a:r>
              <a:rPr lang="en-US" sz="2400" dirty="0" err="1" smtClean="0"/>
              <a:t>resekcija</a:t>
            </a:r>
            <a:endParaRPr lang="en-US" sz="2400" dirty="0" smtClean="0"/>
          </a:p>
          <a:p>
            <a:r>
              <a:rPr lang="en-US" sz="2400" dirty="0" err="1" smtClean="0"/>
              <a:t>Postoperativna</a:t>
            </a:r>
            <a:r>
              <a:rPr lang="en-US" sz="2400" dirty="0" smtClean="0"/>
              <a:t> </a:t>
            </a:r>
            <a:r>
              <a:rPr lang="en-US" sz="2400" dirty="0" err="1" smtClean="0"/>
              <a:t>analgezija</a:t>
            </a:r>
            <a:r>
              <a:rPr lang="en-US" sz="2400" dirty="0" smtClean="0"/>
              <a:t> EDK </a:t>
            </a:r>
            <a:r>
              <a:rPr lang="en-US" sz="2400" dirty="0" err="1" smtClean="0"/>
              <a:t>sa</a:t>
            </a:r>
            <a:r>
              <a:rPr lang="en-US" sz="2400" dirty="0" smtClean="0"/>
              <a:t> </a:t>
            </a:r>
            <a:r>
              <a:rPr lang="en-US" sz="2400" dirty="0" err="1" smtClean="0"/>
              <a:t>kontinuiranom</a:t>
            </a:r>
            <a:r>
              <a:rPr lang="en-US" sz="2400" dirty="0" smtClean="0"/>
              <a:t> </a:t>
            </a:r>
            <a:r>
              <a:rPr lang="en-US" sz="2400" dirty="0" err="1" smtClean="0"/>
              <a:t>infuzijom</a:t>
            </a:r>
            <a:r>
              <a:rPr lang="en-US" sz="2400" dirty="0" smtClean="0"/>
              <a:t> </a:t>
            </a:r>
            <a:r>
              <a:rPr lang="en-US" sz="2400" dirty="0" smtClean="0"/>
              <a:t>LA I </a:t>
            </a:r>
            <a:r>
              <a:rPr lang="en-US" sz="2400" dirty="0" err="1" smtClean="0"/>
              <a:t>morfija</a:t>
            </a:r>
            <a:endParaRPr lang="en-US" sz="2400" dirty="0" smtClean="0"/>
          </a:p>
          <a:p>
            <a:r>
              <a:rPr lang="en-US" sz="2400" dirty="0" err="1" smtClean="0"/>
              <a:t>Kakav</a:t>
            </a:r>
            <a:r>
              <a:rPr lang="en-US" sz="2400" dirty="0" smtClean="0"/>
              <a:t> </a:t>
            </a:r>
            <a:r>
              <a:rPr lang="en-US" sz="2400" dirty="0" err="1" smtClean="0"/>
              <a:t>nadzor</a:t>
            </a:r>
            <a:r>
              <a:rPr lang="en-US" sz="2400" dirty="0" smtClean="0"/>
              <a:t> </a:t>
            </a:r>
            <a:r>
              <a:rPr lang="en-US" sz="2400" dirty="0" err="1" smtClean="0"/>
              <a:t>treba</a:t>
            </a:r>
            <a:r>
              <a:rPr lang="en-US" sz="2400" dirty="0" smtClean="0"/>
              <a:t> </a:t>
            </a:r>
            <a:r>
              <a:rPr lang="en-US" sz="2400" dirty="0" err="1" smtClean="0"/>
              <a:t>pacijent</a:t>
            </a:r>
            <a:r>
              <a:rPr lang="en-US" sz="2400" dirty="0" smtClean="0"/>
              <a:t> </a:t>
            </a:r>
            <a:endParaRPr lang="en-US" sz="2400" dirty="0" smtClean="0"/>
          </a:p>
          <a:p>
            <a:r>
              <a:rPr lang="en-US" sz="2400" dirty="0" err="1" smtClean="0"/>
              <a:t>Nakon</a:t>
            </a:r>
            <a:r>
              <a:rPr lang="en-US" sz="2400" dirty="0" smtClean="0"/>
              <a:t> 24 </a:t>
            </a:r>
            <a:r>
              <a:rPr lang="en-US" sz="2400" dirty="0" err="1" smtClean="0"/>
              <a:t>sata</a:t>
            </a:r>
            <a:r>
              <a:rPr lang="en-US" sz="2400" dirty="0" smtClean="0"/>
              <a:t> </a:t>
            </a:r>
            <a:r>
              <a:rPr lang="en-US" sz="2400" dirty="0" err="1" smtClean="0"/>
              <a:t>pacijent</a:t>
            </a:r>
            <a:r>
              <a:rPr lang="en-US" sz="2400" dirty="0" smtClean="0"/>
              <a:t> </a:t>
            </a:r>
            <a:r>
              <a:rPr lang="en-US" sz="2400" dirty="0" err="1" smtClean="0"/>
              <a:t>nema</a:t>
            </a:r>
            <a:r>
              <a:rPr lang="en-US" sz="2400" dirty="0" smtClean="0"/>
              <a:t> </a:t>
            </a:r>
            <a:r>
              <a:rPr lang="en-US" sz="2400" dirty="0" err="1" smtClean="0"/>
              <a:t>bolova</a:t>
            </a:r>
            <a:r>
              <a:rPr lang="en-US" sz="2400" dirty="0" smtClean="0"/>
              <a:t>, </a:t>
            </a:r>
            <a:r>
              <a:rPr lang="en-US" sz="2400" dirty="0" smtClean="0"/>
              <a:t>a </a:t>
            </a:r>
            <a:r>
              <a:rPr lang="en-US" sz="2400" dirty="0" err="1" smtClean="0"/>
              <a:t>ima</a:t>
            </a:r>
            <a:r>
              <a:rPr lang="en-US" sz="2400" dirty="0" smtClean="0"/>
              <a:t> </a:t>
            </a:r>
            <a:r>
              <a:rPr lang="en-US" sz="2400" dirty="0" err="1" smtClean="0"/>
              <a:t>slabu</a:t>
            </a:r>
            <a:r>
              <a:rPr lang="en-US" sz="2400" dirty="0" smtClean="0"/>
              <a:t> </a:t>
            </a:r>
            <a:r>
              <a:rPr lang="en-US" sz="2400" dirty="0" err="1" smtClean="0"/>
              <a:t>moć</a:t>
            </a:r>
            <a:r>
              <a:rPr lang="en-US" sz="2400" dirty="0" smtClean="0"/>
              <a:t> </a:t>
            </a:r>
            <a:r>
              <a:rPr lang="en-US" sz="2400" dirty="0" smtClean="0"/>
              <a:t>u </a:t>
            </a:r>
            <a:r>
              <a:rPr lang="en-US" sz="2400" dirty="0" err="1" smtClean="0"/>
              <a:t>mišićima</a:t>
            </a:r>
            <a:r>
              <a:rPr lang="en-US" sz="2400" dirty="0" smtClean="0"/>
              <a:t> </a:t>
            </a:r>
            <a:r>
              <a:rPr lang="en-US" sz="2400" dirty="0" err="1" smtClean="0"/>
              <a:t>nogu</a:t>
            </a:r>
            <a:r>
              <a:rPr lang="en-US" sz="2400" dirty="0" smtClean="0"/>
              <a:t> I ne </a:t>
            </a:r>
            <a:r>
              <a:rPr lang="en-US" sz="2400" dirty="0" err="1" smtClean="0"/>
              <a:t>može</a:t>
            </a:r>
            <a:r>
              <a:rPr lang="en-US" sz="2400" dirty="0" smtClean="0"/>
              <a:t>, da </a:t>
            </a:r>
            <a:r>
              <a:rPr lang="en-US" sz="2400" dirty="0" err="1" smtClean="0"/>
              <a:t>ustane</a:t>
            </a:r>
            <a:r>
              <a:rPr lang="en-US" sz="2400" dirty="0" smtClean="0"/>
              <a:t> </a:t>
            </a:r>
            <a:r>
              <a:rPr lang="en-US" sz="2400" dirty="0" err="1" smtClean="0"/>
              <a:t>iz</a:t>
            </a:r>
            <a:r>
              <a:rPr lang="en-US" sz="2400" dirty="0" smtClean="0"/>
              <a:t> </a:t>
            </a:r>
            <a:r>
              <a:rPr lang="en-US" sz="2400" dirty="0" err="1" smtClean="0"/>
              <a:t>kreveta</a:t>
            </a:r>
            <a:r>
              <a:rPr lang="en-US" sz="2400" dirty="0" smtClean="0"/>
              <a:t> </a:t>
            </a: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58432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Primer 2</a:t>
            </a:r>
            <a:endParaRPr lang="en-US" sz="3200" dirty="0"/>
          </a:p>
        </p:txBody>
      </p:sp>
      <p:sp>
        <p:nvSpPr>
          <p:cNvPr id="3" name="Content Placeholder 2"/>
          <p:cNvSpPr>
            <a:spLocks noGrp="1"/>
          </p:cNvSpPr>
          <p:nvPr>
            <p:ph idx="1"/>
          </p:nvPr>
        </p:nvSpPr>
        <p:spPr/>
        <p:txBody>
          <a:bodyPr>
            <a:normAutofit/>
          </a:bodyPr>
          <a:lstStyle/>
          <a:p>
            <a:r>
              <a:rPr lang="en-US" sz="2400" dirty="0" err="1"/>
              <a:t>Nakon</a:t>
            </a:r>
            <a:r>
              <a:rPr lang="en-US" sz="2400" dirty="0"/>
              <a:t> 24 </a:t>
            </a:r>
            <a:r>
              <a:rPr lang="en-US" sz="2400" dirty="0" err="1"/>
              <a:t>sata</a:t>
            </a:r>
            <a:r>
              <a:rPr lang="en-US" sz="2400" dirty="0"/>
              <a:t> </a:t>
            </a:r>
            <a:r>
              <a:rPr lang="en-US" sz="2400" dirty="0" err="1"/>
              <a:t>pacijent</a:t>
            </a:r>
            <a:r>
              <a:rPr lang="en-US" sz="2400" dirty="0"/>
              <a:t> </a:t>
            </a:r>
            <a:r>
              <a:rPr lang="en-US" sz="2400" dirty="0" err="1"/>
              <a:t>nema</a:t>
            </a:r>
            <a:r>
              <a:rPr lang="en-US" sz="2400" dirty="0"/>
              <a:t> </a:t>
            </a:r>
            <a:r>
              <a:rPr lang="en-US" sz="2400" dirty="0" err="1"/>
              <a:t>bolova</a:t>
            </a:r>
            <a:r>
              <a:rPr lang="en-US" sz="2400" dirty="0"/>
              <a:t>, a </a:t>
            </a:r>
            <a:r>
              <a:rPr lang="en-US" sz="2400" dirty="0" err="1"/>
              <a:t>ima</a:t>
            </a:r>
            <a:r>
              <a:rPr lang="en-US" sz="2400" dirty="0"/>
              <a:t> </a:t>
            </a:r>
            <a:r>
              <a:rPr lang="en-US" sz="2400" dirty="0" err="1"/>
              <a:t>slabu</a:t>
            </a:r>
            <a:r>
              <a:rPr lang="en-US" sz="2400" dirty="0"/>
              <a:t> </a:t>
            </a:r>
            <a:r>
              <a:rPr lang="en-US" sz="2400" dirty="0" err="1"/>
              <a:t>moć</a:t>
            </a:r>
            <a:r>
              <a:rPr lang="en-US" sz="2400" dirty="0"/>
              <a:t> u </a:t>
            </a:r>
            <a:r>
              <a:rPr lang="en-US" sz="2400" dirty="0" err="1"/>
              <a:t>mišićima</a:t>
            </a:r>
            <a:r>
              <a:rPr lang="en-US" sz="2400" dirty="0"/>
              <a:t> </a:t>
            </a:r>
            <a:r>
              <a:rPr lang="en-US" sz="2400" dirty="0" err="1"/>
              <a:t>nogu</a:t>
            </a:r>
            <a:r>
              <a:rPr lang="en-US" sz="2400" dirty="0"/>
              <a:t> I ne </a:t>
            </a:r>
            <a:r>
              <a:rPr lang="en-US" sz="2400" dirty="0" err="1"/>
              <a:t>može</a:t>
            </a:r>
            <a:r>
              <a:rPr lang="en-US" sz="2400" dirty="0"/>
              <a:t>, da </a:t>
            </a:r>
            <a:r>
              <a:rPr lang="en-US" sz="2400" dirty="0" err="1"/>
              <a:t>ustane</a:t>
            </a:r>
            <a:r>
              <a:rPr lang="en-US" sz="2400" dirty="0"/>
              <a:t> </a:t>
            </a:r>
            <a:r>
              <a:rPr lang="en-US" sz="2400" dirty="0" err="1"/>
              <a:t>iz</a:t>
            </a:r>
            <a:r>
              <a:rPr lang="en-US" sz="2400" dirty="0"/>
              <a:t> </a:t>
            </a:r>
            <a:r>
              <a:rPr lang="en-US" sz="2400" dirty="0" err="1"/>
              <a:t>kreveta</a:t>
            </a:r>
            <a:r>
              <a:rPr lang="en-US" sz="2400" dirty="0"/>
              <a:t> </a:t>
            </a:r>
          </a:p>
          <a:p>
            <a:r>
              <a:rPr lang="en-US" sz="2400" dirty="0" err="1" smtClean="0"/>
              <a:t>Diagnoza</a:t>
            </a:r>
            <a:r>
              <a:rPr lang="en-US" sz="2400" dirty="0" smtClean="0"/>
              <a:t>, </a:t>
            </a:r>
            <a:r>
              <a:rPr lang="en-US" sz="2400" dirty="0" err="1" smtClean="0"/>
              <a:t>diferncialna</a:t>
            </a:r>
            <a:r>
              <a:rPr lang="en-US" sz="2400" dirty="0" smtClean="0"/>
              <a:t> </a:t>
            </a:r>
            <a:r>
              <a:rPr lang="en-US" sz="2400" dirty="0" err="1" smtClean="0"/>
              <a:t>diagnoza</a:t>
            </a:r>
            <a:endParaRPr lang="en-US" sz="2400" dirty="0" smtClean="0"/>
          </a:p>
          <a:p>
            <a:r>
              <a:rPr lang="en-US" sz="2400" dirty="0" err="1" smtClean="0"/>
              <a:t>terapija</a:t>
            </a:r>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26475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Primer 3</a:t>
            </a:r>
            <a:endParaRPr lang="en-US" sz="3200" dirty="0"/>
          </a:p>
        </p:txBody>
      </p:sp>
      <p:sp>
        <p:nvSpPr>
          <p:cNvPr id="3" name="Content Placeholder 2"/>
          <p:cNvSpPr>
            <a:spLocks noGrp="1"/>
          </p:cNvSpPr>
          <p:nvPr>
            <p:ph idx="1"/>
          </p:nvPr>
        </p:nvSpPr>
        <p:spPr/>
        <p:txBody>
          <a:bodyPr>
            <a:normAutofit/>
          </a:bodyPr>
          <a:lstStyle/>
          <a:p>
            <a:r>
              <a:rPr lang="en-US" sz="2400" dirty="0" err="1" smtClean="0"/>
              <a:t>Pacijent</a:t>
            </a:r>
            <a:r>
              <a:rPr lang="en-US" sz="2400" dirty="0" smtClean="0"/>
              <a:t> </a:t>
            </a:r>
            <a:r>
              <a:rPr lang="en-US" sz="2400" dirty="0" err="1" smtClean="0"/>
              <a:t>poslije</a:t>
            </a:r>
            <a:r>
              <a:rPr lang="en-US" sz="2400" dirty="0" smtClean="0"/>
              <a:t> </a:t>
            </a:r>
            <a:r>
              <a:rPr lang="en-US" sz="2400" dirty="0" err="1" smtClean="0"/>
              <a:t>operacije</a:t>
            </a:r>
            <a:r>
              <a:rPr lang="en-US" sz="2400" dirty="0" smtClean="0"/>
              <a:t> </a:t>
            </a:r>
            <a:r>
              <a:rPr lang="en-US" sz="2400" dirty="0" err="1" smtClean="0"/>
              <a:t>ventralne</a:t>
            </a:r>
            <a:r>
              <a:rPr lang="en-US" sz="2400" dirty="0" smtClean="0"/>
              <a:t> </a:t>
            </a:r>
            <a:r>
              <a:rPr lang="en-US" sz="2400" dirty="0" err="1" smtClean="0"/>
              <a:t>kile</a:t>
            </a:r>
            <a:endParaRPr lang="en-US" sz="2400" dirty="0" smtClean="0"/>
          </a:p>
          <a:p>
            <a:r>
              <a:rPr lang="en-US" sz="2400" dirty="0" err="1" smtClean="0"/>
              <a:t>Postoperativna</a:t>
            </a:r>
            <a:r>
              <a:rPr lang="en-US" sz="2400" dirty="0" smtClean="0"/>
              <a:t> </a:t>
            </a:r>
            <a:r>
              <a:rPr lang="en-US" sz="2400" dirty="0" err="1" smtClean="0"/>
              <a:t>analgezija</a:t>
            </a:r>
            <a:r>
              <a:rPr lang="en-US" sz="2400" dirty="0" smtClean="0"/>
              <a:t> </a:t>
            </a:r>
            <a:r>
              <a:rPr lang="en-US" sz="2400" dirty="0" err="1" smtClean="0"/>
              <a:t>sa</a:t>
            </a:r>
            <a:r>
              <a:rPr lang="en-US" sz="2400" dirty="0" smtClean="0"/>
              <a:t> </a:t>
            </a:r>
            <a:r>
              <a:rPr lang="en-US" sz="2400" dirty="0" err="1" smtClean="0"/>
              <a:t>katetrom</a:t>
            </a:r>
            <a:r>
              <a:rPr lang="en-US" sz="2400" dirty="0" smtClean="0"/>
              <a:t> u </a:t>
            </a:r>
            <a:r>
              <a:rPr lang="en-US" sz="2400" dirty="0" err="1" smtClean="0"/>
              <a:t>kirurškoj</a:t>
            </a:r>
            <a:r>
              <a:rPr lang="en-US" sz="2400" dirty="0" smtClean="0"/>
              <a:t> rani</a:t>
            </a:r>
          </a:p>
          <a:p>
            <a:r>
              <a:rPr lang="en-US" sz="2400" dirty="0" err="1" smtClean="0"/>
              <a:t>Kakav</a:t>
            </a:r>
            <a:r>
              <a:rPr lang="en-US" sz="2400" dirty="0" smtClean="0"/>
              <a:t> </a:t>
            </a:r>
            <a:r>
              <a:rPr lang="en-US" sz="2400" dirty="0" err="1" smtClean="0"/>
              <a:t>nadzor</a:t>
            </a:r>
            <a:r>
              <a:rPr lang="en-US" sz="2400" dirty="0" smtClean="0"/>
              <a:t> </a:t>
            </a:r>
            <a:r>
              <a:rPr lang="en-US" sz="2400" dirty="0" err="1" smtClean="0"/>
              <a:t>treba</a:t>
            </a:r>
            <a:r>
              <a:rPr lang="en-US" sz="2400" dirty="0" smtClean="0"/>
              <a:t> </a:t>
            </a:r>
            <a:r>
              <a:rPr lang="en-US" sz="2400" dirty="0" err="1" smtClean="0"/>
              <a:t>nakon</a:t>
            </a:r>
            <a:r>
              <a:rPr lang="en-US" sz="2400" dirty="0" smtClean="0"/>
              <a:t> </a:t>
            </a:r>
            <a:r>
              <a:rPr lang="en-US" sz="2400" dirty="0" err="1" smtClean="0"/>
              <a:t>operacije</a:t>
            </a:r>
            <a:endParaRPr lang="en-US" sz="2400" dirty="0" smtClean="0"/>
          </a:p>
          <a:p>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129097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Primer 3</a:t>
            </a:r>
            <a:endParaRPr lang="en-US" sz="3200" dirty="0"/>
          </a:p>
        </p:txBody>
      </p:sp>
      <p:sp>
        <p:nvSpPr>
          <p:cNvPr id="3" name="Content Placeholder 2"/>
          <p:cNvSpPr>
            <a:spLocks noGrp="1"/>
          </p:cNvSpPr>
          <p:nvPr>
            <p:ph idx="1"/>
          </p:nvPr>
        </p:nvSpPr>
        <p:spPr/>
        <p:txBody>
          <a:bodyPr/>
          <a:lstStyle/>
          <a:p>
            <a:r>
              <a:rPr lang="en-US" dirty="0" smtClean="0"/>
              <a:t>2 </a:t>
            </a:r>
            <a:r>
              <a:rPr lang="en-US" dirty="0" err="1" smtClean="0"/>
              <a:t>dan</a:t>
            </a:r>
            <a:r>
              <a:rPr lang="en-US" dirty="0" smtClean="0"/>
              <a:t> </a:t>
            </a:r>
            <a:r>
              <a:rPr lang="en-US" dirty="0" err="1" smtClean="0"/>
              <a:t>nakon</a:t>
            </a:r>
            <a:r>
              <a:rPr lang="en-US" dirty="0" smtClean="0"/>
              <a:t> </a:t>
            </a:r>
            <a:r>
              <a:rPr lang="en-US" dirty="0" err="1" smtClean="0"/>
              <a:t>operacije</a:t>
            </a:r>
            <a:r>
              <a:rPr lang="en-US" dirty="0" smtClean="0"/>
              <a:t> rana </a:t>
            </a:r>
            <a:r>
              <a:rPr lang="en-US" dirty="0" err="1" smtClean="0"/>
              <a:t>crvena</a:t>
            </a:r>
            <a:r>
              <a:rPr lang="en-US" dirty="0" smtClean="0"/>
              <a:t> </a:t>
            </a:r>
            <a:r>
              <a:rPr lang="en-US" dirty="0" err="1" smtClean="0"/>
              <a:t>i</a:t>
            </a:r>
            <a:r>
              <a:rPr lang="en-US" dirty="0" smtClean="0"/>
              <a:t> </a:t>
            </a:r>
            <a:r>
              <a:rPr lang="en-US" dirty="0" err="1" smtClean="0"/>
              <a:t>vruća</a:t>
            </a:r>
            <a:endParaRPr lang="en-US" dirty="0" smtClean="0"/>
          </a:p>
          <a:p>
            <a:r>
              <a:rPr lang="en-US" dirty="0" err="1" smtClean="0"/>
              <a:t>Diagnoza</a:t>
            </a:r>
            <a:r>
              <a:rPr lang="en-US" dirty="0" smtClean="0"/>
              <a:t>, </a:t>
            </a:r>
            <a:r>
              <a:rPr lang="en-US" dirty="0" err="1" smtClean="0"/>
              <a:t>diferencialna</a:t>
            </a:r>
            <a:r>
              <a:rPr lang="en-US" dirty="0" smtClean="0"/>
              <a:t> </a:t>
            </a:r>
            <a:r>
              <a:rPr lang="en-US" dirty="0" err="1" smtClean="0"/>
              <a:t>diagnoza</a:t>
            </a:r>
            <a:r>
              <a:rPr lang="en-US" dirty="0" smtClean="0"/>
              <a:t> </a:t>
            </a:r>
          </a:p>
          <a:p>
            <a:r>
              <a:rPr lang="en-US" dirty="0" err="1"/>
              <a:t>T</a:t>
            </a:r>
            <a:r>
              <a:rPr lang="en-US" dirty="0" err="1" smtClean="0"/>
              <a:t>erapija</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64833"/>
          </a:xfrm>
          <a:prstGeom prst="rect">
            <a:avLst/>
          </a:prstGeom>
        </p:spPr>
      </p:pic>
    </p:spTree>
    <p:extLst>
      <p:ext uri="{BB962C8B-B14F-4D97-AF65-F5344CB8AC3E}">
        <p14:creationId xmlns:p14="http://schemas.microsoft.com/office/powerpoint/2010/main" val="2059541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9006</TotalTime>
  <Words>191</Words>
  <Application>Microsoft Macintosh PowerPoint</Application>
  <PresentationFormat>On-screen Show (4:3)</PresentationFormat>
  <Paragraphs>34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Book Antiqua</vt:lpstr>
      <vt:lpstr>Calibri</vt:lpstr>
      <vt:lpstr>Times New Roman</vt:lpstr>
      <vt:lpstr>Arial</vt:lpstr>
      <vt:lpstr>Office Theme</vt:lpstr>
      <vt:lpstr>PowerPoint Presentation</vt:lpstr>
      <vt:lpstr>Primer 1</vt:lpstr>
      <vt:lpstr>Primer 1</vt:lpstr>
      <vt:lpstr>Primer 2</vt:lpstr>
      <vt:lpstr>Primer 2</vt:lpstr>
      <vt:lpstr>Primer 3</vt:lpstr>
      <vt:lpstr>Primer 3</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Maja Šoštarič</cp:lastModifiedBy>
  <cp:revision>147</cp:revision>
  <cp:lastPrinted>2019-09-15T13:07:32Z</cp:lastPrinted>
  <dcterms:created xsi:type="dcterms:W3CDTF">2006-08-16T00:00:00Z</dcterms:created>
  <dcterms:modified xsi:type="dcterms:W3CDTF">2019-11-27T20:11:00Z</dcterms:modified>
</cp:coreProperties>
</file>